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81" r:id="rId2"/>
    <p:sldId id="436" r:id="rId3"/>
    <p:sldId id="437" r:id="rId4"/>
    <p:sldId id="438" r:id="rId5"/>
    <p:sldId id="439" r:id="rId6"/>
    <p:sldId id="440" r:id="rId7"/>
    <p:sldId id="441" r:id="rId8"/>
    <p:sldId id="442" r:id="rId9"/>
    <p:sldId id="443" r:id="rId10"/>
    <p:sldId id="444" r:id="rId11"/>
    <p:sldId id="445" r:id="rId12"/>
    <p:sldId id="446" r:id="rId13"/>
    <p:sldId id="447" r:id="rId14"/>
    <p:sldId id="448" r:id="rId15"/>
    <p:sldId id="449" r:id="rId16"/>
    <p:sldId id="743" r:id="rId17"/>
    <p:sldId id="745" r:id="rId18"/>
    <p:sldId id="744" r:id="rId19"/>
    <p:sldId id="450" r:id="rId20"/>
    <p:sldId id="451" r:id="rId21"/>
    <p:sldId id="452" r:id="rId22"/>
    <p:sldId id="453" r:id="rId23"/>
    <p:sldId id="454" r:id="rId24"/>
    <p:sldId id="455" r:id="rId25"/>
    <p:sldId id="456" r:id="rId26"/>
    <p:sldId id="457" r:id="rId27"/>
    <p:sldId id="428" r:id="rId28"/>
    <p:sldId id="429" r:id="rId29"/>
    <p:sldId id="430" r:id="rId30"/>
    <p:sldId id="431" r:id="rId31"/>
    <p:sldId id="432" r:id="rId32"/>
    <p:sldId id="433" r:id="rId33"/>
  </p:sldIdLst>
  <p:sldSz cx="9144000" cy="51847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7E5"/>
    <a:srgbClr val="BA0C2F"/>
    <a:srgbClr val="CFCDC9"/>
    <a:srgbClr val="FFFFFF"/>
    <a:srgbClr val="6C6463"/>
    <a:srgbClr val="651D32"/>
    <a:srgbClr val="002F6C"/>
    <a:srgbClr val="0067B9"/>
    <a:srgbClr val="A7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5" autoAdjust="0"/>
    <p:restoredTop sz="92683" autoAdjust="0"/>
  </p:normalViewPr>
  <p:slideViewPr>
    <p:cSldViewPr snapToGrid="0" snapToObjects="1">
      <p:cViewPr varScale="1">
        <p:scale>
          <a:sx n="81" d="100"/>
          <a:sy n="81" d="100"/>
        </p:scale>
        <p:origin x="896" y="60"/>
      </p:cViewPr>
      <p:guideLst>
        <p:guide orient="horz" pos="163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D9E48-5E7F-D24C-87D5-695B18367D24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B10C2-C6DD-5A4A-BF1B-B012B8BA4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75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357CE-B3EB-1B4A-84E5-C1E2DF427ABD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A558B-E4E9-A94A-B9C1-029E46A76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379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State the overarching goal of the project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List tactics below</a:t>
            </a:r>
            <a:endParaRPr/>
          </a:p>
        </p:txBody>
      </p:sp>
      <p:sp>
        <p:nvSpPr>
          <p:cNvPr id="250" name="Google Shape;2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6619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Образ слайда 1">
            <a:extLst>
              <a:ext uri="{FF2B5EF4-FFF2-40B4-BE49-F238E27FC236}">
                <a16:creationId xmlns:a16="http://schemas.microsoft.com/office/drawing/2014/main" id="{F1E98775-16CA-4617-AF27-3C0287E1D5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9043" name="Заметки 2">
            <a:extLst>
              <a:ext uri="{FF2B5EF4-FFF2-40B4-BE49-F238E27FC236}">
                <a16:creationId xmlns:a16="http://schemas.microsoft.com/office/drawing/2014/main" id="{BB1C657D-5B71-4A17-9133-C7C5988AF82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599044" name="Номер слайда 3">
            <a:extLst>
              <a:ext uri="{FF2B5EF4-FFF2-40B4-BE49-F238E27FC236}">
                <a16:creationId xmlns:a16="http://schemas.microsoft.com/office/drawing/2014/main" id="{4CDBE506-F383-4B48-AD03-AD285BA149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264FB39-FB06-4EF8-99E8-3DB992FEA4CB}" type="slidenum">
              <a:rPr lang="en-US" altLang="ru-RU"/>
              <a:pPr/>
              <a:t>16</a:t>
            </a:fld>
            <a:endParaRPr lang="en-US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649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53988"/>
            <a:ext cx="8839199" cy="48768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0C00456-721A-A94C-800A-D5E7EE91C160}" type="datetime1">
              <a:rPr lang="en-US" smtClean="0"/>
              <a:pPr/>
              <a:t>1/12/2023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7"/>
            <a:ext cx="3886200" cy="1209781"/>
          </a:xfr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chemeClr val="bg1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30" y="410511"/>
            <a:ext cx="1890235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77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1/12/2023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925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1/12/2023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07058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2565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8010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1/12/2023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0899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1/12/2023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2703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1/12/2023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0831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37"/>
            <a:ext cx="9144000" cy="51435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3F4168E2-91C5-9646-9F53-5B4E70AF759D}" type="datetime1">
              <a:rPr lang="en-US" smtClean="0"/>
              <a:pPr/>
              <a:t>1/12/2023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30" y="4164371"/>
            <a:ext cx="1890235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852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- Full Red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EB2C8F94-9D67-854F-8417-3B884156945E}" type="datetime1">
              <a:rPr lang="en-US" smtClean="0"/>
              <a:pPr/>
              <a:t>1/12/2023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7"/>
            <a:ext cx="3886200" cy="1209781"/>
          </a:xfrm>
          <a:effectLst/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30" y="403636"/>
            <a:ext cx="1890235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632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Full Red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534987"/>
            <a:ext cx="5486400" cy="461665"/>
          </a:xfrm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349C05-927F-3348-96DF-9086CF2761D6}" type="datetime1">
              <a:rPr lang="en-US" smtClean="0"/>
              <a:t>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46760" y="687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30" y="4164371"/>
            <a:ext cx="1890235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65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EB2C8F94-9D67-854F-8417-3B884156945E}" type="datetime1">
              <a:rPr lang="en-US" smtClean="0"/>
              <a:pPr/>
              <a:t>1/12/2023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7"/>
            <a:ext cx="3886200" cy="1209781"/>
          </a:xfrm>
          <a:effectLst/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30" y="410511"/>
            <a:ext cx="1890235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7712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1/12/2023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54325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1407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31923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1/12/2023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23587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1/12/2023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53309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1/12/2023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42274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1/12/2023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06297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48454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60763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1/12/2023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5182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534987"/>
            <a:ext cx="5486400" cy="461665"/>
          </a:xfrm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349C05-927F-3348-96DF-9086CF2761D6}" type="datetime1">
              <a:rPr lang="en-US" smtClean="0"/>
              <a:t>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46760" y="687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30" y="4164371"/>
            <a:ext cx="1890235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63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1/12/2023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68523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1/12/2023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82969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Full Red">
  <p:cSld name="2_Cover - Full Red">
    <p:bg>
      <p:bgPr>
        <a:solidFill>
          <a:srgbClr val="BA0C2F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>
            <a:off x="685800" y="1601787"/>
            <a:ext cx="3886200" cy="120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bin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>
            <a:off x="685800" y="3135206"/>
            <a:ext cx="3429000" cy="120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cxnSp>
        <p:nvCxnSpPr>
          <p:cNvPr id="32" name="Google Shape;32;p3"/>
          <p:cNvCxnSpPr/>
          <p:nvPr/>
        </p:nvCxnSpPr>
        <p:spPr>
          <a:xfrm>
            <a:off x="746760" y="2973387"/>
            <a:ext cx="32004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3" name="Google Shape;3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4768" y="569937"/>
            <a:ext cx="1369673" cy="410902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89936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14350" indent="-171450">
              <a:buFont typeface="Wingdings" panose="05000000000000000000" pitchFamily="2" charset="2"/>
              <a:buChar char="§"/>
              <a:defRPr/>
            </a:lvl2pPr>
            <a:lvl3pPr marL="857250" indent="-171450">
              <a:buFont typeface="Calibri" panose="020F0502020204030204" pitchFamily="34" charset="0"/>
              <a:buChar char="-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17362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43000" y="610095"/>
            <a:ext cx="7543800" cy="46166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3400" y="1209781"/>
            <a:ext cx="8229600" cy="3341299"/>
          </a:xfr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Table title</a:t>
            </a:r>
          </a:p>
          <a:p>
            <a:pPr lvl="1"/>
            <a:endParaRPr lang="en-US" dirty="0"/>
          </a:p>
          <a:p>
            <a:pPr lvl="4"/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39204"/>
            <a:ext cx="2133600" cy="184666"/>
          </a:xfrm>
        </p:spPr>
        <p:txBody>
          <a:bodyPr/>
          <a:lstStyle/>
          <a:p>
            <a:fld id="{DE5DF03B-84E6-8A45-AE08-F727D0D00D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9946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43000" y="610095"/>
            <a:ext cx="7543800" cy="46166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209781"/>
            <a:ext cx="8229600" cy="3421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39204"/>
            <a:ext cx="2133600" cy="184666"/>
          </a:xfrm>
        </p:spPr>
        <p:txBody>
          <a:bodyPr/>
          <a:lstStyle/>
          <a:p>
            <a:fld id="{DE5DF03B-84E6-8A45-AE08-F727D0D00D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995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1/12/2023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1609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7772400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6042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2065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966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1/12/2023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0141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1/12/2023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011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64207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7C017F59-29DA-6F48-B92A-5AD511CC2D63}" type="datetime1">
              <a:rPr lang="en-US" smtClean="0"/>
              <a:pPr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64207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64207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9144000" cy="5189384"/>
          </a:xfrm>
          <a:prstGeom prst="frame">
            <a:avLst>
              <a:gd name="adj1" fmla="val 2963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FFFFFF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88133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74" r:id="rId2"/>
    <p:sldLayoutId id="2147483654" r:id="rId3"/>
    <p:sldLayoutId id="2147483708" r:id="rId4"/>
    <p:sldLayoutId id="2147483709" r:id="rId5"/>
    <p:sldLayoutId id="2147483758" r:id="rId6"/>
    <p:sldLayoutId id="2147483710" r:id="rId7"/>
    <p:sldLayoutId id="2147483711" r:id="rId8"/>
    <p:sldLayoutId id="2147483712" r:id="rId9"/>
    <p:sldLayoutId id="2147483714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696" r:id="rId17"/>
    <p:sldLayoutId id="2147483744" r:id="rId18"/>
    <p:sldLayoutId id="2147483745" r:id="rId19"/>
    <p:sldLayoutId id="2147483746" r:id="rId20"/>
    <p:sldLayoutId id="2147483747" r:id="rId21"/>
    <p:sldLayoutId id="2147483748" r:id="rId22"/>
    <p:sldLayoutId id="2147483749" r:id="rId23"/>
    <p:sldLayoutId id="2147483750" r:id="rId24"/>
    <p:sldLayoutId id="2147483751" r:id="rId25"/>
    <p:sldLayoutId id="2147483752" r:id="rId26"/>
    <p:sldLayoutId id="2147483753" r:id="rId27"/>
    <p:sldLayoutId id="2147483754" r:id="rId28"/>
    <p:sldLayoutId id="2147483755" r:id="rId29"/>
    <p:sldLayoutId id="2147483756" r:id="rId30"/>
    <p:sldLayoutId id="2147483757" r:id="rId31"/>
    <p:sldLayoutId id="2147483759" r:id="rId32"/>
    <p:sldLayoutId id="2147483762" r:id="rId33"/>
    <p:sldLayoutId id="2147483764" r:id="rId34"/>
    <p:sldLayoutId id="2147483765" r:id="rId35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0" i="0" kern="1200">
          <a:solidFill>
            <a:srgbClr val="BA0C2F"/>
          </a:solidFill>
          <a:latin typeface="Gill Sans MT"/>
          <a:ea typeface="+mj-ea"/>
          <a:cs typeface="Gill Sans MT"/>
        </a:defRPr>
      </a:lvl1pPr>
    </p:titleStyle>
    <p:bodyStyle>
      <a:lvl1pPr marL="230188" indent="-230188" algn="l" defTabSz="457200" rtl="0" eaLnBrk="1" latinLnBrk="0" hangingPunct="1">
        <a:spcBef>
          <a:spcPts val="0"/>
        </a:spcBef>
        <a:spcAft>
          <a:spcPts val="800"/>
        </a:spcAft>
        <a:buFont typeface="Arial"/>
        <a:buChar char="•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1pPr>
      <a:lvl2pPr marL="684213" indent="-230188" algn="l" defTabSz="457200" rtl="0" eaLnBrk="1" latinLnBrk="0" hangingPunct="1">
        <a:spcBef>
          <a:spcPts val="0"/>
        </a:spcBef>
        <a:spcAft>
          <a:spcPts val="800"/>
        </a:spcAft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2pPr>
      <a:lvl3pPr marL="914400" indent="-230188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6C6463"/>
          </a:solidFill>
          <a:latin typeface="Gill Sans MT"/>
          <a:ea typeface="+mn-ea"/>
          <a:cs typeface="Gill Sans MT"/>
        </a:defRPr>
      </a:lvl3pPr>
      <a:lvl4pPr marL="1146175" indent="-231775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4pPr>
      <a:lvl5pPr marL="1255713" indent="-230188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rgbClr val="6C6463"/>
          </a:solidFill>
          <a:latin typeface="Gill Sans MT"/>
          <a:ea typeface="+mn-ea"/>
          <a:cs typeface="Gill Sans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255" name="Google Shape;255;p34"/>
          <p:cNvSpPr txBox="1">
            <a:spLocks noGrp="1"/>
          </p:cNvSpPr>
          <p:nvPr>
            <p:ph type="ctrTitle"/>
          </p:nvPr>
        </p:nvSpPr>
        <p:spPr>
          <a:xfrm>
            <a:off x="685800" y="1601787"/>
            <a:ext cx="7776148" cy="120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/>
            <a:r>
              <a:rPr lang="ru-RU" sz="3600" b="1" dirty="0">
                <a:latin typeface="Calibri" panose="020F0502020204030204" pitchFamily="34" charset="0"/>
                <a:cs typeface="Calibri" panose="020F0502020204030204" pitchFamily="34" charset="0"/>
              </a:rPr>
              <a:t>ИНТЕРВАЛ QT: </a:t>
            </a:r>
            <a:br>
              <a:rPr lang="ru-RU" sz="3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600" b="1" dirty="0">
                <a:latin typeface="Calibri" panose="020F0502020204030204" pitchFamily="34" charset="0"/>
                <a:cs typeface="Calibri" panose="020F0502020204030204" pitchFamily="34" charset="0"/>
              </a:rPr>
              <a:t>МОНИТОРИНГ, УПРАВЛЕНИЕ РИСКАМИ</a:t>
            </a:r>
          </a:p>
        </p:txBody>
      </p:sp>
      <p:sp>
        <p:nvSpPr>
          <p:cNvPr id="5" name="Subtitle 12">
            <a:extLst>
              <a:ext uri="{FF2B5EF4-FFF2-40B4-BE49-F238E27FC236}">
                <a16:creationId xmlns:a16="http://schemas.microsoft.com/office/drawing/2014/main" id="{7AE31FDD-912C-D223-EC25-E5A560C5E443}"/>
              </a:ext>
            </a:extLst>
          </p:cNvPr>
          <p:cNvSpPr txBox="1">
            <a:spLocks/>
          </p:cNvSpPr>
          <p:nvPr/>
        </p:nvSpPr>
        <p:spPr>
          <a:xfrm>
            <a:off x="685800" y="3985418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fontScale="85000" lnSpcReduction="10000"/>
          </a:bodyPr>
          <a:lstStyle>
            <a:lvl1pPr marL="230188" lvl="0" indent="-230188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kern="1200">
                <a:solidFill>
                  <a:schemeClr val="lt1"/>
                </a:solidFill>
                <a:latin typeface="Gill Sans MT"/>
                <a:ea typeface="+mn-ea"/>
                <a:cs typeface="Gill Sans MT"/>
              </a:defRPr>
            </a:lvl1pPr>
            <a:lvl2pPr marL="684213" lvl="1" indent="-230188" algn="ctr" defTabSz="457200" rtl="0" eaLnBrk="1" latinLnBrk="0" hangingPunct="1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kern="1200">
                <a:solidFill>
                  <a:srgbClr val="888888"/>
                </a:solidFill>
                <a:latin typeface="Gill Sans MT"/>
                <a:ea typeface="+mn-ea"/>
                <a:cs typeface="Gill Sans MT"/>
              </a:defRPr>
            </a:lvl2pPr>
            <a:lvl3pPr marL="914400" lvl="2" indent="-230188" algn="ctr" defTabSz="457200" rtl="0" eaLnBrk="1" latinLnBrk="0" hangingPunct="1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kern="1200">
                <a:solidFill>
                  <a:srgbClr val="888888"/>
                </a:solidFill>
                <a:latin typeface="Gill Sans MT"/>
                <a:ea typeface="+mn-ea"/>
                <a:cs typeface="Gill Sans MT"/>
              </a:defRPr>
            </a:lvl3pPr>
            <a:lvl4pPr marL="1146175" lvl="3" indent="-231775" algn="ctr" defTabSz="457200" rtl="0" eaLnBrk="1" latinLnBrk="0" hangingPunct="1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kern="1200">
                <a:solidFill>
                  <a:srgbClr val="888888"/>
                </a:solidFill>
                <a:latin typeface="Gill Sans MT"/>
                <a:ea typeface="+mn-ea"/>
                <a:cs typeface="Gill Sans MT"/>
              </a:defRPr>
            </a:lvl4pPr>
            <a:lvl5pPr marL="1255713" lvl="4" indent="-230188" algn="ctr" defTabSz="457200" rtl="0" eaLnBrk="1" latinLnBrk="0" hangingPunct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kern="1200">
                <a:solidFill>
                  <a:srgbClr val="888888"/>
                </a:solidFill>
                <a:latin typeface="Gill Sans MT"/>
                <a:ea typeface="+mn-ea"/>
                <a:cs typeface="Gill Sans MT"/>
              </a:defRPr>
            </a:lvl5pPr>
            <a:lvl6pPr marL="2514600" lvl="5" indent="-228600" algn="ctr" defTabSz="457200" rtl="0" eaLnBrk="1" latinLnBrk="0" hangingPunct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kern="1200">
                <a:solidFill>
                  <a:srgbClr val="888888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457200" rtl="0" eaLnBrk="1" latinLnBrk="0" hangingPunct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kern="1200">
                <a:solidFill>
                  <a:srgbClr val="888888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457200" rtl="0" eaLnBrk="1" latinLnBrk="0" hangingPunct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kern="1200">
                <a:solidFill>
                  <a:srgbClr val="888888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457200" rtl="0" eaLnBrk="1" latinLnBrk="0" hangingPunct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kern="1200">
                <a:solidFill>
                  <a:srgbClr val="888888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Онлайн курс «Фармаконадзор и активный мониторинг безопасности препаратов в рамках операционных исследований по внедрению новых режимов лечения ЛУ-ТБ»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108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B6F0E-C663-413C-818F-B8B16E426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242" y="379262"/>
            <a:ext cx="7543800" cy="46166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ЭЛЕКТРОЛИТНЫЕ НАРУШЕНИЯ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464C24-90A8-4827-B4FB-80277245F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340" y="956543"/>
            <a:ext cx="7975263" cy="3974994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Удлинение интервала QT может иметь место при </a:t>
            </a:r>
            <a:r>
              <a:rPr lang="ru-RU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нарушениях электролитного баланса 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</a:t>
            </a:r>
            <a:r>
              <a:rPr lang="ru-RU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гипокалиемией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гипокальциемией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гипомагнезиемией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Подобные состояния возникают под воздействием многих причин, например, при </a:t>
            </a:r>
            <a:r>
              <a:rPr lang="ru-RU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длительном приеме диуретиков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особенно петлевых (фуросемид).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Описано развитие желудочковой тахикардии типа «пируэт» на фоне удлинения интервала QT </a:t>
            </a:r>
            <a:r>
              <a:rPr lang="ru-RU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cо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смертельным исходом у женщин, находившихся на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малобелковой диете с целью снижения массы тела.</a:t>
            </a:r>
            <a:br>
              <a:rPr lang="ru-RU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0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FE35859-7C11-4595-931C-8B075763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F03B-84E6-8A45-AE08-F727D0D00D6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445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7457B4-F460-4D18-BF5E-F07F1D5CE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330" y="275038"/>
            <a:ext cx="7543800" cy="584775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ЭКГ ПРИ ГИПОКАЛИЕМИИ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6D31386-A8DB-4838-BC03-D681CAAA03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510" y="1120291"/>
            <a:ext cx="7687620" cy="3670250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5B373CC-E3A9-48E8-81B3-B62141EFE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F03B-84E6-8A45-AE08-F727D0D00D6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499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32F907-41E0-4C84-AE2B-2C0BEA755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660" y="275326"/>
            <a:ext cx="7543800" cy="646331"/>
          </a:xfrm>
        </p:spPr>
        <p:txBody>
          <a:bodyPr/>
          <a:lstStyle/>
          <a:p>
            <a:pPr algn="ctr"/>
            <a:r>
              <a:rPr lang="ru-RU" sz="3600" b="1" dirty="0">
                <a:latin typeface="Calibri" panose="020F0502020204030204" pitchFamily="34" charset="0"/>
                <a:cs typeface="Calibri" panose="020F0502020204030204" pitchFamily="34" charset="0"/>
              </a:rPr>
              <a:t>ЭНДОКРИННЫЕ НАРУШЕНИЯ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C377B5-962A-48BF-8432-FFD37B540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198" y="1209781"/>
            <a:ext cx="6489276" cy="3341299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Сахарный диабет 1 и 2 типа (автономная нейропатия)</a:t>
            </a:r>
          </a:p>
          <a:p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Гипотиреоз, непосредственно связанный с уровнем ТТГ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76A010-A928-4F4A-B906-863F512FF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F03B-84E6-8A45-AE08-F727D0D00D6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247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950" y="115500"/>
            <a:ext cx="8256849" cy="77194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ПОДСЧЕТ ЧСС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524" y="2637244"/>
            <a:ext cx="5044338" cy="2386626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F03B-84E6-8A45-AE08-F727D0D00D68}" type="slidenum">
              <a:rPr lang="en-US" smtClean="0"/>
              <a:pPr/>
              <a:t>13</a:t>
            </a:fld>
            <a:endParaRPr lang="en-US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480668" y="2646826"/>
            <a:ext cx="2128093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427500" y="2291612"/>
            <a:ext cx="217758" cy="2721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1"/>
          </a:p>
        </p:txBody>
      </p:sp>
      <p:sp>
        <p:nvSpPr>
          <p:cNvPr id="10" name="Прямоугольник 9"/>
          <p:cNvSpPr/>
          <p:nvPr/>
        </p:nvSpPr>
        <p:spPr>
          <a:xfrm>
            <a:off x="3645258" y="2291612"/>
            <a:ext cx="217758" cy="2721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1"/>
          </a:p>
        </p:txBody>
      </p:sp>
      <p:sp>
        <p:nvSpPr>
          <p:cNvPr id="11" name="Прямоугольник 10"/>
          <p:cNvSpPr/>
          <p:nvPr/>
        </p:nvSpPr>
        <p:spPr>
          <a:xfrm>
            <a:off x="3863015" y="2291612"/>
            <a:ext cx="217758" cy="2874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1"/>
          </a:p>
        </p:txBody>
      </p:sp>
      <p:sp>
        <p:nvSpPr>
          <p:cNvPr id="12" name="Прямоугольник 11"/>
          <p:cNvSpPr/>
          <p:nvPr/>
        </p:nvSpPr>
        <p:spPr>
          <a:xfrm>
            <a:off x="4080773" y="2291177"/>
            <a:ext cx="234457" cy="2878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1"/>
          </a:p>
        </p:txBody>
      </p:sp>
      <p:sp>
        <p:nvSpPr>
          <p:cNvPr id="14" name="Прямоугольник 13"/>
          <p:cNvSpPr/>
          <p:nvPr/>
        </p:nvSpPr>
        <p:spPr>
          <a:xfrm>
            <a:off x="4298530" y="2290651"/>
            <a:ext cx="217758" cy="2874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1"/>
          </a:p>
        </p:txBody>
      </p:sp>
      <p:sp>
        <p:nvSpPr>
          <p:cNvPr id="15" name="Прямоугольник 14"/>
          <p:cNvSpPr/>
          <p:nvPr/>
        </p:nvSpPr>
        <p:spPr>
          <a:xfrm>
            <a:off x="4515016" y="2292224"/>
            <a:ext cx="217758" cy="2721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1"/>
          </a:p>
        </p:txBody>
      </p:sp>
      <p:sp>
        <p:nvSpPr>
          <p:cNvPr id="16" name="Прямоугольник 15"/>
          <p:cNvSpPr/>
          <p:nvPr/>
        </p:nvSpPr>
        <p:spPr>
          <a:xfrm>
            <a:off x="4733480" y="2290650"/>
            <a:ext cx="217758" cy="2874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1"/>
          </a:p>
        </p:txBody>
      </p:sp>
      <p:sp>
        <p:nvSpPr>
          <p:cNvPr id="17" name="Прямоугольник 16"/>
          <p:cNvSpPr/>
          <p:nvPr/>
        </p:nvSpPr>
        <p:spPr>
          <a:xfrm>
            <a:off x="4932559" y="2298275"/>
            <a:ext cx="217758" cy="2721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1"/>
          </a:p>
        </p:txBody>
      </p:sp>
      <p:sp>
        <p:nvSpPr>
          <p:cNvPr id="18" name="Прямоугольник 17"/>
          <p:cNvSpPr/>
          <p:nvPr/>
        </p:nvSpPr>
        <p:spPr>
          <a:xfrm>
            <a:off x="5167723" y="2285799"/>
            <a:ext cx="217758" cy="2874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1"/>
          </a:p>
        </p:txBody>
      </p:sp>
      <p:sp>
        <p:nvSpPr>
          <p:cNvPr id="19" name="Прямоугольник 18"/>
          <p:cNvSpPr/>
          <p:nvPr/>
        </p:nvSpPr>
        <p:spPr>
          <a:xfrm>
            <a:off x="5391003" y="2292224"/>
            <a:ext cx="217758" cy="2721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61"/>
          </a:p>
        </p:txBody>
      </p:sp>
      <p:sp>
        <p:nvSpPr>
          <p:cNvPr id="21" name="Прямоугольник 20"/>
          <p:cNvSpPr/>
          <p:nvPr/>
        </p:nvSpPr>
        <p:spPr>
          <a:xfrm>
            <a:off x="859899" y="1071244"/>
            <a:ext cx="3003117" cy="107198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 скорости 50 мм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час:</a:t>
            </a:r>
          </a:p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ЧСС = 600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кол-во больших квадратов между зубцами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R-R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291704" y="1059200"/>
            <a:ext cx="2931840" cy="107198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 скорости 25 мм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час:</a:t>
            </a:r>
          </a:p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ЧСС = 300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кол-во больших квадратов между зубцами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R-R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169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7D65A2-D04C-4030-B23F-228E9A116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59" y="256152"/>
            <a:ext cx="7543800" cy="584775"/>
          </a:xfrm>
        </p:spPr>
        <p:txBody>
          <a:bodyPr/>
          <a:lstStyle/>
          <a:p>
            <a:pPr algn="ctr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ИЗМЕРЕНИЕ ИНТЕРВАЛА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QT</a:t>
            </a:r>
            <a:endParaRPr lang="ru-R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0D1D7CC-7EB0-4F0C-8016-BCF70D83FC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4236" y="1188768"/>
            <a:ext cx="7121419" cy="1850939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EF1C100-70B6-4AFA-9A44-FBC7B27FE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F03B-84E6-8A45-AE08-F727D0D00D6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070A3F-4135-4AC2-8FA1-72E051D00FA7}"/>
              </a:ext>
            </a:extLst>
          </p:cNvPr>
          <p:cNvSpPr txBox="1"/>
          <p:nvPr/>
        </p:nvSpPr>
        <p:spPr>
          <a:xfrm>
            <a:off x="1223237" y="3681175"/>
            <a:ext cx="7012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Для измерения интервала QT выберите отведение, в котором более четко видно окончание зубца Т (обычно это II отведение), или отведение, в котором QT окажется наиболее длинным (V2-V3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-5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818300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4997" y="182215"/>
            <a:ext cx="5703253" cy="584775"/>
          </a:xfrm>
        </p:spPr>
        <p:txBody>
          <a:bodyPr/>
          <a:lstStyle/>
          <a:p>
            <a:pPr algn="ctr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ПОДСЧЕТ ИНТЕРВАЛА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QT</a:t>
            </a:r>
            <a:endParaRPr lang="ru-R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F03B-84E6-8A45-AE08-F727D0D00D6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Объект 5">
            <a:extLst>
              <a:ext uri="{FF2B5EF4-FFF2-40B4-BE49-F238E27FC236}">
                <a16:creationId xmlns:a16="http://schemas.microsoft.com/office/drawing/2014/main" id="{C0D1D7CC-7EB0-4F0C-8016-BCF70D83FC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0076" y="2715603"/>
            <a:ext cx="6476241" cy="2215933"/>
          </a:xfrm>
        </p:spPr>
      </p:pic>
      <p:sp>
        <p:nvSpPr>
          <p:cNvPr id="6" name="Прямоугольник 5"/>
          <p:cNvSpPr/>
          <p:nvPr/>
        </p:nvSpPr>
        <p:spPr>
          <a:xfrm>
            <a:off x="690342" y="1071244"/>
            <a:ext cx="3172674" cy="107198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 скорости 50 мм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сек:</a:t>
            </a:r>
          </a:p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QT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(0,02)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кол-во малых квадратов между зубцами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Q-T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91703" y="1059200"/>
            <a:ext cx="3186177" cy="107198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 скорости 25 мм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сек:</a:t>
            </a:r>
          </a:p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QT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40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(0,04)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кол-во малых квадратов между зубцами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Q-T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552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Заголовок 1">
            <a:extLst>
              <a:ext uri="{FF2B5EF4-FFF2-40B4-BE49-F238E27FC236}">
                <a16:creationId xmlns:a16="http://schemas.microsoft.com/office/drawing/2014/main" id="{51B6DA59-2CBE-4547-9442-35D37ECF4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5533" y="154027"/>
            <a:ext cx="6221730" cy="461665"/>
          </a:xfrm>
        </p:spPr>
        <p:txBody>
          <a:bodyPr/>
          <a:lstStyle/>
          <a:p>
            <a:r>
              <a:rPr lang="ru-RU" altLang="ru-RU">
                <a:solidFill>
                  <a:schemeClr val="accent1"/>
                </a:solidFill>
              </a:rPr>
              <a:t>Пример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F88012-0E84-4B35-A874-AFBAD7A9F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862" y="615691"/>
            <a:ext cx="7866993" cy="4216439"/>
          </a:xfrm>
          <a:ln w="1905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1)  </a:t>
            </a:r>
            <a:r>
              <a:rPr lang="ru-RU" dirty="0"/>
              <a:t>Расчет интервала </a:t>
            </a:r>
            <a:r>
              <a:rPr lang="en-US" dirty="0"/>
              <a:t>QTcF</a:t>
            </a:r>
            <a:r>
              <a:rPr lang="ru-RU" dirty="0"/>
              <a:t>  1) считаем кол-во клеток между зубцами </a:t>
            </a:r>
            <a:r>
              <a:rPr lang="en-US" dirty="0"/>
              <a:t>QT</a:t>
            </a:r>
            <a:r>
              <a:rPr lang="ru-RU" dirty="0"/>
              <a:t> и умножаем на 0,04 </a:t>
            </a:r>
            <a:r>
              <a:rPr lang="en-US" dirty="0"/>
              <a:t>.</a:t>
            </a:r>
            <a:r>
              <a:rPr lang="ru-RU" dirty="0"/>
              <a:t> Если скорость движения ленты 25 мм/сек (на 0,02 – если скорость 50 мм/сек) и умножаем на 1000 =</a:t>
            </a:r>
            <a:r>
              <a:rPr lang="en-US" dirty="0"/>
              <a:t>QT</a:t>
            </a:r>
            <a:r>
              <a:rPr lang="ru-RU" dirty="0"/>
              <a:t>=320 мс.     </a:t>
            </a: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2) C</a:t>
            </a:r>
            <a:r>
              <a:rPr lang="ru-RU" dirty="0"/>
              <a:t>читаем интервал </a:t>
            </a:r>
            <a:r>
              <a:rPr lang="en-US" dirty="0"/>
              <a:t>RR</a:t>
            </a:r>
            <a:r>
              <a:rPr lang="ru-RU" dirty="0"/>
              <a:t>.  Кол-во клеток между ними 20 клеток умножаем на скорость 0,04 равно 0,80 сек. </a:t>
            </a:r>
            <a:endParaRPr lang="en-US" dirty="0"/>
          </a:p>
          <a:p>
            <a:pPr>
              <a:defRPr/>
            </a:pPr>
            <a:r>
              <a:rPr lang="en-US" dirty="0"/>
              <a:t>QT=0,32</a:t>
            </a:r>
            <a:r>
              <a:rPr lang="ru-RU" dirty="0"/>
              <a:t> сек</a:t>
            </a:r>
            <a:r>
              <a:rPr lang="en-US" dirty="0"/>
              <a:t> (32mm)</a:t>
            </a:r>
            <a:r>
              <a:rPr lang="ru-RU" dirty="0"/>
              <a:t> (320 мс)</a:t>
            </a:r>
            <a:endParaRPr lang="en-US" dirty="0"/>
          </a:p>
          <a:p>
            <a:pPr>
              <a:defRPr/>
            </a:pPr>
            <a:r>
              <a:rPr lang="en-US" dirty="0"/>
              <a:t>RR=0,</a:t>
            </a:r>
            <a:r>
              <a:rPr lang="ru-RU" dirty="0"/>
              <a:t>8сек</a:t>
            </a:r>
            <a:r>
              <a:rPr lang="en-US" dirty="0"/>
              <a:t>  (</a:t>
            </a:r>
            <a:r>
              <a:rPr lang="ru-RU" dirty="0"/>
              <a:t>20 </a:t>
            </a:r>
            <a:r>
              <a:rPr lang="en-US" dirty="0"/>
              <a:t>mmx0,04)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QTcF =  ______</a:t>
            </a:r>
            <a:r>
              <a:rPr lang="en-US" b="1" u="sng" dirty="0"/>
              <a:t>0,32</a:t>
            </a:r>
            <a:r>
              <a:rPr lang="en-US" dirty="0"/>
              <a:t> ___</a:t>
            </a:r>
            <a:r>
              <a:rPr lang="ru-RU" dirty="0"/>
              <a:t>  = </a:t>
            </a:r>
            <a:r>
              <a:rPr lang="ru-RU" sz="3000" dirty="0">
                <a:solidFill>
                  <a:srgbClr val="FF0000"/>
                </a:solidFill>
              </a:rPr>
              <a:t>0,3447</a:t>
            </a:r>
            <a:r>
              <a:rPr lang="ru-RU" sz="3000" dirty="0"/>
              <a:t>          </a:t>
            </a:r>
            <a:r>
              <a:rPr lang="en-US" sz="3000" dirty="0">
                <a:solidFill>
                  <a:srgbClr val="00B050"/>
                </a:solidFill>
              </a:rPr>
              <a:t>QTcF=</a:t>
            </a:r>
            <a:r>
              <a:rPr lang="ru-RU" sz="3000" dirty="0">
                <a:solidFill>
                  <a:srgbClr val="00B050"/>
                </a:solidFill>
              </a:rPr>
              <a:t>344</a:t>
            </a:r>
            <a:endParaRPr lang="en-US" b="1" u="sng" dirty="0">
              <a:solidFill>
                <a:srgbClr val="00B050"/>
              </a:solidFill>
            </a:endParaRPr>
          </a:p>
          <a:p>
            <a:pPr marL="0" indent="0">
              <a:buNone/>
              <a:defRPr/>
            </a:pPr>
            <a:r>
              <a:rPr lang="en-US" dirty="0"/>
              <a:t>               </a:t>
            </a:r>
            <a:r>
              <a:rPr lang="ru-RU" dirty="0"/>
              <a:t>        </a:t>
            </a:r>
            <a:r>
              <a:rPr lang="en-US" dirty="0"/>
              <a:t> shift  X</a:t>
            </a:r>
            <a:r>
              <a:rPr lang="en-US" baseline="30000" dirty="0"/>
              <a:t>3 *</a:t>
            </a:r>
            <a:r>
              <a:rPr lang="en-US" dirty="0"/>
              <a:t>0,</a:t>
            </a:r>
            <a:r>
              <a:rPr lang="ru-RU" dirty="0"/>
              <a:t>8</a:t>
            </a:r>
            <a:endParaRPr lang="en-US" dirty="0"/>
          </a:p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endParaRPr lang="ru-RU" dirty="0"/>
          </a:p>
          <a:p>
            <a:pPr marL="0" indent="0">
              <a:buNone/>
              <a:defRPr/>
            </a:pPr>
            <a:endParaRPr lang="ru-RU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BD21974F-9307-4ACE-B327-564AC0E08B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312" t="55512" r="16073" b="28582"/>
          <a:stretch/>
        </p:blipFill>
        <p:spPr>
          <a:xfrm>
            <a:off x="1355834" y="2723910"/>
            <a:ext cx="5817476" cy="1166649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9DA3FD2-B13D-4154-8025-B6CCC867A9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558" t="22624" r="14805" b="27292"/>
          <a:stretch/>
        </p:blipFill>
        <p:spPr>
          <a:xfrm>
            <a:off x="1773621" y="606972"/>
            <a:ext cx="6211613" cy="367336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33757F-6F56-47E2-883B-0C15EC5AC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F03B-84E6-8A45-AE08-F727D0D00D6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855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Заголовок 1">
            <a:extLst>
              <a:ext uri="{FF2B5EF4-FFF2-40B4-BE49-F238E27FC236}">
                <a16:creationId xmlns:a16="http://schemas.microsoft.com/office/drawing/2014/main" id="{69B7FC71-ADC2-4BDE-B445-0E140C28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722" y="400064"/>
            <a:ext cx="6221730" cy="461665"/>
          </a:xfrm>
        </p:spPr>
        <p:txBody>
          <a:bodyPr/>
          <a:lstStyle/>
          <a:p>
            <a:r>
              <a:rPr lang="ru-RU" altLang="ru-RU">
                <a:solidFill>
                  <a:schemeClr val="accent1"/>
                </a:solidFill>
              </a:rPr>
              <a:t>Норма QT интервала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1D6A65-E1DA-4A04-9978-BE60E75CF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135" y="1209781"/>
            <a:ext cx="6221730" cy="342171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endParaRPr lang="ru-RU" sz="2041" dirty="0"/>
          </a:p>
          <a:p>
            <a:pPr>
              <a:defRPr/>
            </a:pPr>
            <a:endParaRPr lang="ru-RU" sz="2041" dirty="0"/>
          </a:p>
          <a:p>
            <a:pPr>
              <a:defRPr/>
            </a:pPr>
            <a:endParaRPr lang="ru-RU" sz="2041" dirty="0"/>
          </a:p>
          <a:p>
            <a:pPr>
              <a:defRPr/>
            </a:pPr>
            <a:endParaRPr lang="ru-RU" sz="2041" dirty="0"/>
          </a:p>
          <a:p>
            <a:pPr>
              <a:defRPr/>
            </a:pPr>
            <a:endParaRPr lang="ru-RU" sz="2041" dirty="0"/>
          </a:p>
          <a:p>
            <a:pPr>
              <a:defRPr/>
            </a:pPr>
            <a:endParaRPr lang="ru-RU" sz="2041" dirty="0"/>
          </a:p>
          <a:p>
            <a:pPr>
              <a:defRPr/>
            </a:pPr>
            <a:endParaRPr lang="ru-RU" sz="2041" dirty="0"/>
          </a:p>
          <a:p>
            <a:pPr>
              <a:defRPr/>
            </a:pPr>
            <a:r>
              <a:rPr lang="ru-RU" sz="1285" dirty="0"/>
              <a:t>Нормальная величина QT интервала 0,45 с (450 мс) для </a:t>
            </a:r>
            <a:r>
              <a:rPr lang="en-US" sz="1285" dirty="0"/>
              <a:t> </a:t>
            </a:r>
            <a:r>
              <a:rPr lang="ru-RU" sz="1285" dirty="0"/>
              <a:t>мужчин и 0,47 с (470 мс) для женщин. Для расчета QT интервала рекомендуют использование формулы </a:t>
            </a:r>
            <a:r>
              <a:rPr lang="ru-RU" sz="1285" i="1" dirty="0" err="1"/>
              <a:t>Fredericia</a:t>
            </a:r>
            <a:r>
              <a:rPr lang="ru-RU" sz="1285" i="1" dirty="0"/>
              <a:t> </a:t>
            </a:r>
            <a:endParaRPr lang="ru-RU" sz="1285" dirty="0"/>
          </a:p>
          <a:p>
            <a:pPr>
              <a:defRPr/>
            </a:pPr>
            <a:r>
              <a:rPr lang="en-US" sz="1058" b="1" i="1" dirty="0"/>
              <a:t>[Companion handbook to the WHO guidelines for the programmatic </a:t>
            </a:r>
            <a:endParaRPr lang="ru-RU" sz="1058" dirty="0"/>
          </a:p>
        </p:txBody>
      </p:sp>
      <p:pic>
        <p:nvPicPr>
          <p:cNvPr id="505860" name="Picture 2">
            <a:extLst>
              <a:ext uri="{FF2B5EF4-FFF2-40B4-BE49-F238E27FC236}">
                <a16:creationId xmlns:a16="http://schemas.microsoft.com/office/drawing/2014/main" id="{D53BCB4F-A85A-402E-BB0A-E05AA4F99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305" y="799319"/>
            <a:ext cx="3504524" cy="292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F03B-84E6-8A45-AE08-F727D0D00D68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230" y="320948"/>
            <a:ext cx="7938930" cy="440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478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E613A2-7CEB-4E74-AB5B-C588575AA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24" y="234722"/>
            <a:ext cx="8823051" cy="830997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ИНТЕРВАЛ QT – РАССТОЯНИЕ ОТ НАЧАЛА КОМПЛЕКСА QRS ДО ЗАВЕРШЕНИЯ ЗУБЦА T.</a:t>
            </a:r>
            <a:endParaRPr lang="ru-RU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B55D2F6-200E-4CEB-8BAE-CCF68BEF8F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9985" y="1209781"/>
            <a:ext cx="4518469" cy="3341299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7CCBB0-877C-4720-93A0-07859F21A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F03B-84E6-8A45-AE08-F727D0D00D6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339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068744-0CE3-4076-8292-BDC343272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339" y="359347"/>
            <a:ext cx="7543800" cy="46166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КАЛЬКУЛЯТОР ДЛЯ ВЫЧИСЛЕНИЯ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QTCF</a:t>
            </a:r>
            <a:endParaRPr lang="ru-R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322DF81E-3726-4C8E-958C-AD05DFB2C0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1152" y="1226504"/>
            <a:ext cx="2030591" cy="3341299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442780-FDE5-4681-86BF-0CD41D64F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F03B-84E6-8A45-AE08-F727D0D00D68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48F9021-8BB9-4E39-8AFE-EE108FE59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239" y="1222896"/>
            <a:ext cx="2027215" cy="334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019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FBF4C6-BE9A-418B-AA02-01861CF8D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050" y="373222"/>
            <a:ext cx="7543800" cy="46166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КАЛЬКУЛЯТОР ДЛЯ ВЫЧИСЛЕНИЯ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QTCF</a:t>
            </a:r>
            <a:endParaRPr lang="ru-R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443C7B6-938A-4DB6-8752-0D6CE75CC7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0387" y="1209781"/>
            <a:ext cx="2108341" cy="3341299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A948ACF-4CD7-4770-9A8E-79008C57D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F03B-84E6-8A45-AE08-F727D0D00D68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EB7A6B1-9505-4E68-ADD1-C89124A90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879" y="1209781"/>
            <a:ext cx="2068697" cy="334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7068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83CC2A-032C-472E-B2A2-5C1FB7363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16" y="412415"/>
            <a:ext cx="8387046" cy="46166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КАЛЬКУЛЯТОР ДЛЯ ВЫЧИСЛЕНИЯ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QTCF</a:t>
            </a:r>
            <a:endParaRPr lang="ru-R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16556C4-7979-4C8F-944A-FC336A71F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F03B-84E6-8A45-AE08-F727D0D00D68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096" y="1235053"/>
            <a:ext cx="2102496" cy="35722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598" y="1235053"/>
            <a:ext cx="2293356" cy="22657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72" y="1235052"/>
            <a:ext cx="2143883" cy="362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95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BB3F4-8DEA-4B4D-BB74-1E192DBA3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765" y="318793"/>
            <a:ext cx="7543800" cy="46166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ШКАЛА ОЦЕНКИ СТЕПЕНИ ТЯЖЕСТИ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999DAB7D-5930-4DA2-AD49-190D241D18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1596052"/>
              </p:ext>
            </p:extLst>
          </p:nvPr>
        </p:nvGraphicFramePr>
        <p:xfrm>
          <a:off x="278560" y="1150570"/>
          <a:ext cx="8586881" cy="490505"/>
        </p:xfrm>
        <a:graphic>
          <a:graphicData uri="http://schemas.openxmlformats.org/drawingml/2006/table">
            <a:tbl>
              <a:tblPr firstRow="1" firstCol="1" bandRow="1"/>
              <a:tblGrid>
                <a:gridCol w="841731">
                  <a:extLst>
                    <a:ext uri="{9D8B030D-6E8A-4147-A177-3AD203B41FA5}">
                      <a16:colId xmlns:a16="http://schemas.microsoft.com/office/drawing/2014/main" val="2311241910"/>
                    </a:ext>
                  </a:extLst>
                </a:gridCol>
                <a:gridCol w="1156626">
                  <a:extLst>
                    <a:ext uri="{9D8B030D-6E8A-4147-A177-3AD203B41FA5}">
                      <a16:colId xmlns:a16="http://schemas.microsoft.com/office/drawing/2014/main" val="4142343242"/>
                    </a:ext>
                  </a:extLst>
                </a:gridCol>
                <a:gridCol w="1283793">
                  <a:extLst>
                    <a:ext uri="{9D8B030D-6E8A-4147-A177-3AD203B41FA5}">
                      <a16:colId xmlns:a16="http://schemas.microsoft.com/office/drawing/2014/main" val="2852955771"/>
                    </a:ext>
                  </a:extLst>
                </a:gridCol>
                <a:gridCol w="1235348">
                  <a:extLst>
                    <a:ext uri="{9D8B030D-6E8A-4147-A177-3AD203B41FA5}">
                      <a16:colId xmlns:a16="http://schemas.microsoft.com/office/drawing/2014/main" val="45190442"/>
                    </a:ext>
                  </a:extLst>
                </a:gridCol>
                <a:gridCol w="1289849">
                  <a:extLst>
                    <a:ext uri="{9D8B030D-6E8A-4147-A177-3AD203B41FA5}">
                      <a16:colId xmlns:a16="http://schemas.microsoft.com/office/drawing/2014/main" val="1541785770"/>
                    </a:ext>
                  </a:extLst>
                </a:gridCol>
                <a:gridCol w="1277738">
                  <a:extLst>
                    <a:ext uri="{9D8B030D-6E8A-4147-A177-3AD203B41FA5}">
                      <a16:colId xmlns:a16="http://schemas.microsoft.com/office/drawing/2014/main" val="4283884536"/>
                    </a:ext>
                  </a:extLst>
                </a:gridCol>
                <a:gridCol w="1501796">
                  <a:extLst>
                    <a:ext uri="{9D8B030D-6E8A-4147-A177-3AD203B41FA5}">
                      <a16:colId xmlns:a16="http://schemas.microsoft.com/office/drawing/2014/main" val="1513747915"/>
                    </a:ext>
                  </a:extLst>
                </a:gridCol>
              </a:tblGrid>
              <a:tr h="4905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Система организма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605" marR="3360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Название состояния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605" marR="33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Степень 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605" marR="33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Степень 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605" marR="33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Степень 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605" marR="33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Степень 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605" marR="33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Определение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605" marR="33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297718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976243A-9836-4A66-8AAE-FBFB96DB1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F03B-84E6-8A45-AE08-F727D0D00D68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F90BA051-4CF3-44E2-AFE1-F92725FCCE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00142"/>
              </p:ext>
            </p:extLst>
          </p:nvPr>
        </p:nvGraphicFramePr>
        <p:xfrm>
          <a:off x="278558" y="1641076"/>
          <a:ext cx="8586882" cy="3198128"/>
        </p:xfrm>
        <a:graphic>
          <a:graphicData uri="http://schemas.openxmlformats.org/drawingml/2006/table">
            <a:tbl>
              <a:tblPr firstRow="1" firstCol="1" bandRow="1"/>
              <a:tblGrid>
                <a:gridCol w="829447">
                  <a:extLst>
                    <a:ext uri="{9D8B030D-6E8A-4147-A177-3AD203B41FA5}">
                      <a16:colId xmlns:a16="http://schemas.microsoft.com/office/drawing/2014/main" val="1699688985"/>
                    </a:ext>
                  </a:extLst>
                </a:gridCol>
                <a:gridCol w="1155710">
                  <a:extLst>
                    <a:ext uri="{9D8B030D-6E8A-4147-A177-3AD203B41FA5}">
                      <a16:colId xmlns:a16="http://schemas.microsoft.com/office/drawing/2014/main" val="1206168623"/>
                    </a:ext>
                  </a:extLst>
                </a:gridCol>
                <a:gridCol w="1280147">
                  <a:extLst>
                    <a:ext uri="{9D8B030D-6E8A-4147-A177-3AD203B41FA5}">
                      <a16:colId xmlns:a16="http://schemas.microsoft.com/office/drawing/2014/main" val="1390812814"/>
                    </a:ext>
                  </a:extLst>
                </a:gridCol>
                <a:gridCol w="1267779">
                  <a:extLst>
                    <a:ext uri="{9D8B030D-6E8A-4147-A177-3AD203B41FA5}">
                      <a16:colId xmlns:a16="http://schemas.microsoft.com/office/drawing/2014/main" val="1692402597"/>
                    </a:ext>
                  </a:extLst>
                </a:gridCol>
                <a:gridCol w="1273963">
                  <a:extLst>
                    <a:ext uri="{9D8B030D-6E8A-4147-A177-3AD203B41FA5}">
                      <a16:colId xmlns:a16="http://schemas.microsoft.com/office/drawing/2014/main" val="2843801354"/>
                    </a:ext>
                  </a:extLst>
                </a:gridCol>
                <a:gridCol w="1273962">
                  <a:extLst>
                    <a:ext uri="{9D8B030D-6E8A-4147-A177-3AD203B41FA5}">
                      <a16:colId xmlns:a16="http://schemas.microsoft.com/office/drawing/2014/main" val="968532278"/>
                    </a:ext>
                  </a:extLst>
                </a:gridCol>
                <a:gridCol w="1505874">
                  <a:extLst>
                    <a:ext uri="{9D8B030D-6E8A-4147-A177-3AD203B41FA5}">
                      <a16:colId xmlns:a16="http://schemas.microsoft.com/office/drawing/2014/main" val="2754448688"/>
                    </a:ext>
                  </a:extLst>
                </a:gridCol>
              </a:tblGrid>
              <a:tr h="31981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Нарушения со стороны сердечно-сосудистой системы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05" marR="3360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Электрокардиограмма с откорректированным продленным интервалом QT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05" marR="33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Среднее значение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QTcF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(интервал QT с коррекцией по формуле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Фридеричиа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450 - 480 мс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05" marR="33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Среднее значение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QTcF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(интервал QT с коррекцией по формуле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Фридеричиа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481 - 500 мс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605" marR="33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Среднее значение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QTcF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&gt;= 501 мс без признаков/симптомов серьезной аритмии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05" marR="33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Среднее значение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QTcF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&gt;= 501 или изменение более чем на 60 мс по сравнению с исходным уровнем и любой из указанных ниже симптомов: двунаправленная тахикардия или полиморфная желудочковая тахикардия или признаки/симптомы серьезной аритмии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05" marR="33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Выявление сердечной аритмии характеризуется аномально удлиненным откорректированным интервалом QT (коррекция по формуле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Фридеричиа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). В случае записи нескольких ЭКГ в один и тот же день должно быть использовано среднее значение измерений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QTcF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для определения степени тяжести.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05" marR="33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1539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36424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AD95F23-844F-43FD-B0B8-C01F3B151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840" y="726550"/>
            <a:ext cx="8047931" cy="4110352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Больные ЛУ ТБ обычно принимают большое количество лекарственных препаратов и страдают несколькими другими сопутствующими заболеваниями, такие пациенты подвергаются риску удлинения интервала QT, особенно при лечении </a:t>
            </a:r>
            <a:r>
              <a:rPr lang="ru-RU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бедаквилином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фторхинолонами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(особенно </a:t>
            </a:r>
            <a:r>
              <a:rPr lang="ru-RU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моксифлоксацином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ru-RU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клофазимином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деламанидом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другими препаратами для лечения сопутствующих заболеваний.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Поэтому необходим </a:t>
            </a:r>
            <a:r>
              <a:rPr lang="ru-RU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тщательный контроль 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(регулярные ЭКГ и проверка электролитов) при использовании таких препаратов.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DA9105B-B8D5-4622-B6CA-67AF26B32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F03B-84E6-8A45-AE08-F727D0D00D6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7338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A0D8F8-4250-48F2-8477-08B990F3A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951" y="610095"/>
            <a:ext cx="8147849" cy="461665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снижения факторов риска удлинения интервала </a:t>
            </a:r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QT</a:t>
            </a:r>
            <a:r>
              <a:rPr lang="ru-RU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могут быть предприняты следующие действия: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53171D-409A-492F-B17D-B050CE34C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782" y="1209780"/>
            <a:ext cx="8384018" cy="3331942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Там, где это возможно, избегайте использования других препаратов, удлиняющих интервал QT, которые не являются необходимыми (например, профилактическое противогрибковое применение)</a:t>
            </a:r>
          </a:p>
          <a:p>
            <a:r>
              <a:rPr lang="ru-RU" sz="1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Коррекция электролитного баланса и уровня альбумина</a:t>
            </a:r>
          </a:p>
          <a:p>
            <a:pPr algn="just"/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Соблюдайте особую осторожность у пациентов с сердечной недостаточностью и фракцией выброса левого желудочка &lt;20%.</a:t>
            </a:r>
          </a:p>
          <a:p>
            <a:pPr algn="just"/>
            <a:r>
              <a:rPr lang="ru-RU" sz="1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Откорректируйте дозы в соответствии с весом пациента и если пациент острую почечную недостаточность или страдает хронической болезнью почек</a:t>
            </a:r>
          </a:p>
          <a:p>
            <a:pPr algn="just"/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Необходимо тщательно контролировать препараты, назначаемые пациентам с целью лечения сопутствующей патологии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B4B146-0232-49E4-AD53-BC73B8201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F03B-84E6-8A45-AE08-F727D0D00D68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535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34D7213-BF4E-4397-94E8-6FA1F42F9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51" y="613973"/>
            <a:ext cx="7896541" cy="39740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Необходимо тщательно контролировать препараты, назначаемые пациентам с целью лечения сопутствующей патологии, особенно сердечно-сосудистые препараты </a:t>
            </a:r>
            <a:r>
              <a:rPr lang="ru-RU" dirty="0">
                <a:solidFill>
                  <a:schemeClr val="tx1"/>
                </a:solidFill>
              </a:rPr>
              <a:t>(</a:t>
            </a:r>
            <a:r>
              <a:rPr lang="el-GR" sz="2000" dirty="0">
                <a:solidFill>
                  <a:schemeClr val="bg2"/>
                </a:solidFill>
              </a:rPr>
              <a:t>β</a:t>
            </a:r>
            <a:r>
              <a:rPr lang="ru-RU" sz="2000" dirty="0">
                <a:solidFill>
                  <a:schemeClr val="bg2"/>
                </a:solidFill>
              </a:rPr>
              <a:t>-блокаторы, антиаритмические препараты</a:t>
            </a:r>
            <a:r>
              <a:rPr lang="ru-RU" dirty="0">
                <a:solidFill>
                  <a:schemeClr val="tx1"/>
                </a:solidFill>
              </a:rPr>
              <a:t>).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Назначение сопутствующей терапии должно проводится совместно при участии нескольких специалистов 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14C83B6-CD36-45D0-8A20-0CA1B0C3B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F03B-84E6-8A45-AE08-F727D0D00D68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866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96474"/>
            <a:ext cx="7772400" cy="584775"/>
          </a:xfrm>
        </p:spPr>
        <p:txBody>
          <a:bodyPr/>
          <a:lstStyle/>
          <a:p>
            <a:pPr algn="ctr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УДЛИНЕНИЕ ИНТЕРВАЛА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QTCF</a:t>
            </a:r>
            <a:endParaRPr lang="ru-R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5449" y="781249"/>
            <a:ext cx="8465770" cy="409958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ПТП, которые могут вызывать НЯ (в порядке убывания вероятности):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Bdq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Mfx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Cfz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Dlm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Lfx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Другие возможные причины: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Удлинение интервала QT может быть вызвано многими другими препаратами (например, эритромицин,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кларитромицин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квинидин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кетоконазол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флуконазол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антипсихотические препараты [в некоторой степени все, включая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галоперидол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хлорпромазин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рисперидон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], многие противорвотные препараты [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ондансетрон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гранисетрон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домперидон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метадон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некоторые АРВ-препараты); а также наследственными заболеваниями.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Проявления и симптомы тяжелой аритмии: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Степень 4 данного нежелательного явления, связанного с удлинением интервала QT, включает «проявления или симптомы» тяжелой аритмии. 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Ниже перечислены проявления и симптомы, относящиеся к тяжелой аритмии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Шок, гипотензия, одышка, боль в груди, связанная с ишемической болезнью сердца, и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(или) снижение уровня сознания.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Внезапный необъяснимый обморок без продромального периода.</a:t>
            </a: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Повторяющиеся эпизоды учащенного сердцебиения, сопровождающиеся предобморочным состоянием или обмороком (за исключением пациентов с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подтвержденной синусовой тахикардией с клиническими проявлениями, так в этом случае вероятнее всего существует другая причина учащенного сердцебиения).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372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340" y="143598"/>
            <a:ext cx="7763317" cy="584775"/>
          </a:xfrm>
        </p:spPr>
        <p:txBody>
          <a:bodyPr/>
          <a:lstStyle/>
          <a:p>
            <a:pPr algn="ctr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УДЛИНЕНИЕ ИНТЕРВАЛА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QTCF</a:t>
            </a:r>
            <a:endParaRPr lang="ru-R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1" name="Picture 3" descr="C:\Users\aabub\OneDrive\Рабочий стол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244" y="825982"/>
            <a:ext cx="6798038" cy="410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477573" y="1122524"/>
            <a:ext cx="6110129" cy="2954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– степень (легкая)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-   Частый мониторинг (не менее 1го раза в неделю) </a:t>
            </a:r>
          </a:p>
          <a:p>
            <a:pPr marL="216027" indent="-216027">
              <a:buFontTx/>
              <a:buChar char="-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ЭКГ и анализ крови на электролиты (калий, ионизированный кальций, магний и альбумин) не реже раза в неделю, </a:t>
            </a:r>
          </a:p>
          <a:p>
            <a:pPr marL="216027" indent="-216027">
              <a:buFontTx/>
              <a:buChar char="-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По необходимости восполняя баланс электролитов до тех пор, пока интервал QT не вернется к значению ниже степени 1.</a:t>
            </a:r>
          </a:p>
          <a:p>
            <a:pPr marL="216027" indent="-216027">
              <a:buFontTx/>
              <a:buChar char="-"/>
            </a:pPr>
            <a:endParaRPr lang="kk-KZ" sz="1361" dirty="0">
              <a:latin typeface="Times New Roman" pitchFamily="18" charset="0"/>
              <a:cs typeface="Times New Roman" pitchFamily="18" charset="0"/>
            </a:endParaRPr>
          </a:p>
          <a:p>
            <a:pPr marL="216027" indent="-216027">
              <a:buFontTx/>
              <a:buChar char="-"/>
            </a:pPr>
            <a:endParaRPr lang="kk-KZ" sz="1361" dirty="0">
              <a:latin typeface="Times New Roman" pitchFamily="18" charset="0"/>
              <a:cs typeface="Times New Roman" pitchFamily="18" charset="0"/>
            </a:endParaRPr>
          </a:p>
          <a:p>
            <a:pPr marL="216027" indent="-216027">
              <a:buFontTx/>
              <a:buChar char="-"/>
            </a:pPr>
            <a:endParaRPr lang="ru-RU" sz="136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8748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726" y="193417"/>
            <a:ext cx="8550547" cy="584775"/>
          </a:xfrm>
        </p:spPr>
        <p:txBody>
          <a:bodyPr/>
          <a:lstStyle/>
          <a:p>
            <a:pPr algn="ctr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УДЛИНЕНИЕ ИНТЕРВАЛА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QTCF</a:t>
            </a:r>
            <a:endParaRPr lang="ru-R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1" name="Picture 3" descr="C:\Users\aabub\OneDrive\Рабочий стол\images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10" y="929390"/>
            <a:ext cx="7022891" cy="388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41152" y="1122524"/>
            <a:ext cx="5280620" cy="3324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– степень (средняя)</a:t>
            </a:r>
          </a:p>
          <a:p>
            <a:pPr marL="259232" indent="-259232">
              <a:lnSpc>
                <a:spcPct val="115000"/>
              </a:lnSpc>
              <a:spcBef>
                <a:spcPts val="76"/>
              </a:spcBef>
              <a:spcAft>
                <a:spcPts val="76"/>
              </a:spcAft>
              <a:buFontTx/>
              <a:buChar char="-"/>
            </a:pPr>
            <a:r>
              <a:rPr lang="ru-RU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Частый мониторинг (</a:t>
            </a:r>
            <a:r>
              <a:rPr lang="ru-RU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 менее 2х раз в неделю</a:t>
            </a:r>
            <a:r>
              <a:rPr lang="ru-RU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</a:p>
          <a:p>
            <a:pPr marL="259232" indent="-259232">
              <a:lnSpc>
                <a:spcPct val="115000"/>
              </a:lnSpc>
              <a:spcBef>
                <a:spcPts val="76"/>
              </a:spcBef>
              <a:spcAft>
                <a:spcPts val="76"/>
              </a:spcAft>
              <a:buFontTx/>
              <a:buChar char="-"/>
            </a:pPr>
            <a:r>
              <a:rPr lang="ru-RU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ЭКГ и анализ крови на электролиты (калий, ионизированный кальций, магний и альбумин) не реже двух раз в неделю, </a:t>
            </a:r>
          </a:p>
          <a:p>
            <a:pPr marL="259232" indent="-259232">
              <a:lnSpc>
                <a:spcPct val="115000"/>
              </a:lnSpc>
              <a:spcBef>
                <a:spcPts val="76"/>
              </a:spcBef>
              <a:spcAft>
                <a:spcPts val="76"/>
              </a:spcAft>
              <a:buFontTx/>
              <a:buChar char="-"/>
            </a:pPr>
            <a:r>
              <a:rPr lang="ru-RU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</a:t>
            </a:r>
            <a:r>
              <a:rPr lang="en-US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необходимости восполняя баланс электролитов до тех пор, пока значение QT не</a:t>
            </a:r>
            <a:r>
              <a:rPr lang="en-US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вернется к степени 1 или ниже.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216027" indent="-216027">
              <a:buFontTx/>
              <a:buChar char="-"/>
            </a:pPr>
            <a:endParaRPr lang="kk-KZ" sz="1361" dirty="0">
              <a:latin typeface="Times New Roman" pitchFamily="18" charset="0"/>
              <a:cs typeface="Times New Roman" pitchFamily="18" charset="0"/>
            </a:endParaRPr>
          </a:p>
          <a:p>
            <a:pPr marL="216027" indent="-216027">
              <a:buFontTx/>
              <a:buChar char="-"/>
            </a:pPr>
            <a:endParaRPr lang="kk-KZ" sz="1361" dirty="0">
              <a:latin typeface="Times New Roman" pitchFamily="18" charset="0"/>
              <a:cs typeface="Times New Roman" pitchFamily="18" charset="0"/>
            </a:endParaRPr>
          </a:p>
          <a:p>
            <a:pPr marL="216027" indent="-216027">
              <a:buFontTx/>
              <a:buChar char="-"/>
            </a:pPr>
            <a:endParaRPr lang="ru-RU" sz="136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353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90164-1353-4487-B806-65520BCBC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269" y="289146"/>
            <a:ext cx="7543800" cy="46166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ПРИЧИНЫ УДЛИНЕНИЯ ИНТЕРВАЛА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QT</a:t>
            </a:r>
            <a:endParaRPr lang="ru-R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287959-AD91-40AE-8B74-85E52E7E2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248" y="1084151"/>
            <a:ext cx="7735355" cy="3421712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Генетически–детерминированные изменения К, </a:t>
            </a:r>
            <a:r>
              <a:rPr lang="ru-RU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ru-RU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каналов</a:t>
            </a:r>
          </a:p>
          <a:p>
            <a:r>
              <a:rPr lang="kk-KZ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рием</a:t>
            </a: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лекарственных препаратов</a:t>
            </a:r>
          </a:p>
          <a:p>
            <a:r>
              <a:rPr lang="kk-K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</a:t>
            </a:r>
            <a:r>
              <a:rPr lang="ru-RU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рганические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поражения сердца</a:t>
            </a:r>
          </a:p>
          <a:p>
            <a:r>
              <a:rPr lang="kk-K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</a:t>
            </a:r>
            <a:r>
              <a:rPr lang="ru-RU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радиаритмии</a:t>
            </a: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kk-K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</a:t>
            </a:r>
            <a:r>
              <a:rPr lang="ru-RU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лектролитные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нарушения</a:t>
            </a:r>
          </a:p>
          <a:p>
            <a:r>
              <a:rPr lang="kk-K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</a:t>
            </a:r>
            <a:r>
              <a:rPr lang="ru-RU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ндокринные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расстройства</a:t>
            </a:r>
          </a:p>
          <a:p>
            <a:r>
              <a:rPr lang="kk-K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Поражения ЦНС</a:t>
            </a: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8C3F29-01A1-4816-BCE1-29794A11E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F03B-84E6-8A45-AE08-F727D0D00D6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5708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728" y="143598"/>
            <a:ext cx="7914708" cy="584775"/>
          </a:xfrm>
        </p:spPr>
        <p:txBody>
          <a:bodyPr/>
          <a:lstStyle/>
          <a:p>
            <a:pPr algn="ctr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УДЛИНЕНИЕ ИНТЕРВАЛА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QTCF</a:t>
            </a:r>
            <a:endParaRPr lang="ru-R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1" name="Picture 3" descr="C:\Users\aabub\OneDrive\Рабочий стол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879" y="878066"/>
            <a:ext cx="6750483" cy="398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301960" y="1122524"/>
            <a:ext cx="6346300" cy="2936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– степень (тяжелая)</a:t>
            </a:r>
          </a:p>
          <a:p>
            <a:pPr marL="0" lvl="1">
              <a:buFontTx/>
              <a:buChar char="-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1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Отменить препарат(-ы), предположительно вызвавший(-</a:t>
            </a:r>
            <a:r>
              <a:rPr lang="ru-RU" sz="16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ие</a:t>
            </a:r>
            <a:r>
              <a:rPr lang="ru-RU" sz="1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НЯ. </a:t>
            </a:r>
          </a:p>
          <a:p>
            <a:pPr marL="0" lvl="1">
              <a:buFontTx/>
              <a:buChar char="-"/>
            </a:pPr>
            <a:r>
              <a:rPr lang="ru-RU" sz="1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ЭКГ и анализ крови на электролиты (калий, ионизированный кальций, магний и</a:t>
            </a: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sz="1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альбумин) не реже двух раз в неделю, по необходимости восполняя баланс электролитов до тех пор, пока значение QT не вернется к степени 1 или ниже</a:t>
            </a:r>
          </a:p>
          <a:p>
            <a:pPr marL="0" lvl="1">
              <a:buFontTx/>
              <a:buChar char="-"/>
            </a:pPr>
            <a:r>
              <a:rPr lang="ru-RU" sz="1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Если в режиме лечения отсутствуют ПТП, которые могут способствовать удлинению интервала QT, отменить прочие препараты, вызывающие удлинение QT</a:t>
            </a:r>
          </a:p>
          <a:p>
            <a:pPr lvl="0"/>
            <a:endParaRPr lang="kk-KZ" sz="1361" dirty="0">
              <a:latin typeface="Times New Roman" pitchFamily="18" charset="0"/>
              <a:cs typeface="Times New Roman" pitchFamily="18" charset="0"/>
            </a:endParaRPr>
          </a:p>
          <a:p>
            <a:pPr marL="216027" indent="-216027">
              <a:buFontTx/>
              <a:buChar char="-"/>
            </a:pPr>
            <a:endParaRPr lang="kk-KZ" sz="1361" dirty="0">
              <a:latin typeface="Times New Roman" pitchFamily="18" charset="0"/>
              <a:cs typeface="Times New Roman" pitchFamily="18" charset="0"/>
            </a:endParaRPr>
          </a:p>
          <a:p>
            <a:pPr marL="216027" indent="-216027">
              <a:buFontTx/>
              <a:buChar char="-"/>
            </a:pPr>
            <a:endParaRPr lang="ru-RU" sz="136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6922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0597" y="243731"/>
            <a:ext cx="6221730" cy="584775"/>
          </a:xfrm>
        </p:spPr>
        <p:txBody>
          <a:bodyPr/>
          <a:lstStyle/>
          <a:p>
            <a:pPr algn="ctr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УДЛИНЕНИЕ ИНТЕРВАЛА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QTCF</a:t>
            </a:r>
            <a:endParaRPr lang="ru-R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1" name="Picture 3" descr="C:\Users\aabub\OneDrive\Рабочий стол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67" y="926512"/>
            <a:ext cx="7260699" cy="380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41152" y="1122524"/>
            <a:ext cx="5280620" cy="263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14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4– степень (крайне тяжелая)</a:t>
            </a:r>
          </a:p>
          <a:p>
            <a:pPr>
              <a:lnSpc>
                <a:spcPct val="115000"/>
              </a:lnSpc>
              <a:spcBef>
                <a:spcPts val="76"/>
              </a:spcBef>
              <a:spcAft>
                <a:spcPts val="76"/>
              </a:spcAft>
            </a:pPr>
            <a:r>
              <a:rPr lang="ru-RU" sz="1814" dirty="0">
                <a:latin typeface="Calibri" panose="020F0502020204030204" pitchFamily="34" charset="0"/>
                <a:cs typeface="Calibri" panose="020F0502020204030204" pitchFamily="34" charset="0"/>
              </a:rPr>
              <a:t>-   Крайнее ограничение активности, требуется значительная помощь; требуется значительное медицинское вмешательство или терапии, необходима госпитализация и/или назначение паллиативного лечения.</a:t>
            </a:r>
            <a:endParaRPr lang="ru-RU" sz="1814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216027" indent="-216027">
              <a:buFontTx/>
              <a:buChar char="-"/>
            </a:pPr>
            <a:endParaRPr lang="kk-KZ" sz="1361" dirty="0">
              <a:latin typeface="Times New Roman" pitchFamily="18" charset="0"/>
              <a:cs typeface="Times New Roman" pitchFamily="18" charset="0"/>
            </a:endParaRPr>
          </a:p>
          <a:p>
            <a:pPr marL="216027" indent="-216027">
              <a:buFontTx/>
              <a:buChar char="-"/>
            </a:pPr>
            <a:endParaRPr lang="kk-KZ" sz="1361" dirty="0">
              <a:latin typeface="Times New Roman" pitchFamily="18" charset="0"/>
              <a:cs typeface="Times New Roman" pitchFamily="18" charset="0"/>
            </a:endParaRPr>
          </a:p>
          <a:p>
            <a:pPr marL="216027" indent="-216027">
              <a:buFontTx/>
              <a:buChar char="-"/>
            </a:pPr>
            <a:endParaRPr lang="ru-RU" sz="136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0190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6104" y="452089"/>
            <a:ext cx="7772400" cy="461665"/>
          </a:xfrm>
        </p:spPr>
        <p:txBody>
          <a:bodyPr/>
          <a:lstStyle/>
          <a:p>
            <a:pPr algn="ctr"/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УДЛИНЕНИЕ ИНТЕРВАЛА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QTCF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6817" lvl="1" indent="0">
              <a:buNone/>
            </a:pPr>
            <a:r>
              <a:rPr lang="ru-RU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Как только значение QT вернется к степени 2 или ниже, возможно возобновление важных для лечения ПТП, вызывающих удлинение интервала QT:</a:t>
            </a:r>
          </a:p>
          <a:p>
            <a:pPr lvl="0"/>
            <a:r>
              <a:rPr lang="ru-RU" sz="1512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Если пациент получал </a:t>
            </a:r>
            <a:r>
              <a:rPr lang="ru-RU" sz="1512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моксифлоксацин</a:t>
            </a:r>
            <a:r>
              <a:rPr lang="ru-RU" sz="1512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рассмотреть возможность его замены на</a:t>
            </a:r>
            <a:r>
              <a:rPr lang="en-US" sz="1512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sz="1512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левофлоксацин</a:t>
            </a:r>
            <a:r>
              <a:rPr lang="ru-RU" sz="1512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/>
            <a:r>
              <a:rPr lang="ru-RU" sz="1512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Если пациент получал </a:t>
            </a:r>
            <a:r>
              <a:rPr lang="ru-RU" sz="1512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клофазимин</a:t>
            </a:r>
            <a:r>
              <a:rPr lang="ru-RU" sz="1512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рассмотреть окончательную отмену препарата, если это не один из основных препаратов в режиме лечения.</a:t>
            </a:r>
          </a:p>
          <a:p>
            <a:pPr lvl="0"/>
            <a:r>
              <a:rPr lang="ru-RU" sz="1512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Если пациент получал </a:t>
            </a:r>
            <a:r>
              <a:rPr lang="ru-RU" sz="1512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бедаквилин</a:t>
            </a:r>
            <a:r>
              <a:rPr lang="ru-RU" sz="1512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или </a:t>
            </a:r>
            <a:r>
              <a:rPr lang="ru-RU" sz="1512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деламанид</a:t>
            </a:r>
            <a:r>
              <a:rPr lang="ru-RU" sz="1512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являющиеся основными препаратами в режиме лечения, рассмотреть возможность возобновления этого препарата и временно отменить все другие препараты, удлиняющие интервал QT.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3172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5C1ED48-47A1-437B-B1EE-9F0D9B702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24" y="396032"/>
            <a:ext cx="8440775" cy="22320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 удлинении интервала QT повышается риск развития 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фатальных нарушений ритма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в том числе полиморфной (веретенообразной) желудочковой тахикардии, которая несёт 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непосредственную угрозу жизни пациента. </a:t>
            </a:r>
            <a:endParaRPr lang="en-US" sz="2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AA9D7B-C72F-4A6A-BF02-E55C48577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F03B-84E6-8A45-AE08-F727D0D00D6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540A9F3-1565-444E-94A3-C112F6CAD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895" y="1930036"/>
            <a:ext cx="8205378" cy="241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05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9F45EC-E91C-454C-9C06-B148A375B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947" y="427482"/>
            <a:ext cx="8623216" cy="86261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ПТП, ВЛИЯЮЩИЕ НА ПРОЛОНГАЦИЮ ИНТЕРВАЛА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QT</a:t>
            </a:r>
            <a:endParaRPr lang="ru-RU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D162FA-73A9-4CD5-BA03-1A1DB518D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135" y="1503600"/>
            <a:ext cx="6221730" cy="3127893"/>
          </a:xfrm>
        </p:spPr>
        <p:txBody>
          <a:bodyPr>
            <a:normAutofit/>
          </a:bodyPr>
          <a:lstStyle/>
          <a:p>
            <a:r>
              <a:rPr lang="ru-RU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Бедаквилин</a:t>
            </a: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Клофазимин</a:t>
            </a: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Моксифлоксацин</a:t>
            </a: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Деламанид</a:t>
            </a: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Левофлоксацин</a:t>
            </a: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744B89C-876D-47FB-86F7-63B22C153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3055" y="4961066"/>
            <a:ext cx="1613041" cy="184666"/>
          </a:xfrm>
        </p:spPr>
        <p:txBody>
          <a:bodyPr/>
          <a:lstStyle/>
          <a:p>
            <a:fld id="{DE5DF03B-84E6-8A45-AE08-F727D0D00D6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Правая фигурная скобка 4">
            <a:extLst>
              <a:ext uri="{FF2B5EF4-FFF2-40B4-BE49-F238E27FC236}">
                <a16:creationId xmlns:a16="http://schemas.microsoft.com/office/drawing/2014/main" id="{1494DAA4-6D21-4620-BCBC-7742DF6F7208}"/>
              </a:ext>
            </a:extLst>
          </p:cNvPr>
          <p:cNvSpPr/>
          <p:nvPr/>
        </p:nvSpPr>
        <p:spPr>
          <a:xfrm>
            <a:off x="3856467" y="2617254"/>
            <a:ext cx="217758" cy="81023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6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191CE0-784B-4568-8792-605EBED56524}"/>
              </a:ext>
            </a:extLst>
          </p:cNvPr>
          <p:cNvSpPr txBox="1"/>
          <p:nvPr/>
        </p:nvSpPr>
        <p:spPr>
          <a:xfrm>
            <a:off x="4638244" y="2765797"/>
            <a:ext cx="2440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В меньшей степени</a:t>
            </a:r>
          </a:p>
        </p:txBody>
      </p:sp>
    </p:spTree>
    <p:extLst>
      <p:ext uri="{BB962C8B-B14F-4D97-AF65-F5344CB8AC3E}">
        <p14:creationId xmlns:p14="http://schemas.microsoft.com/office/powerpoint/2010/main" val="2663402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0553E7-ED18-428C-888C-0590B297E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13" y="610095"/>
            <a:ext cx="8641383" cy="46166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ВЗАИМОДЕЙСТВИЕ ЛЕКАРСТВЕННЫХ ПРЕПАРАТОВ И УДЛИНЕНИЕ QT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3CF680-FAE2-4ADD-979B-821C47DF8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558" y="1071760"/>
            <a:ext cx="8701938" cy="4113014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Фармакодинамическое взаимодействие: 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одновременное использование ≥1 препарата удлиняющего интервал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QT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повышает риск развития «пируэтной» тахикардии или желудочковой аритмии</a:t>
            </a:r>
          </a:p>
          <a:p>
            <a:pPr algn="just"/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Фармакокинетическое взаимодействие: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некоторые лекарственные препараты, которые сами непосредственно не влияют на пролонгацию интервала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QT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но могут увеличить риск удлинения QT, влияя на метаболизм препаратов, удлиняющих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QT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интервал. Обычно используемые примеры включают такие лекарственные средства, как </a:t>
            </a:r>
            <a:r>
              <a:rPr lang="ru-RU" sz="20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макролидные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антибиотики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противогрибковые средства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которые ингибируют фермент CYP3A4.</a:t>
            </a:r>
          </a:p>
          <a:p>
            <a:pPr algn="just"/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Воздействие на электролиты: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гипокалиемия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ru-RU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гипомагниемия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могут увеличить риск удлинения QT, например: Диуретики могут воздействовать на интервал QT, вызывая </a:t>
            </a:r>
            <a:r>
              <a:rPr lang="ru-RU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гипокалиемию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9B5A2E3-E364-4359-A840-C0761A5F8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F03B-84E6-8A45-AE08-F727D0D00D6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8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8C06E0-52DE-4D4D-AA08-C152299E4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883" y="942798"/>
            <a:ext cx="7543800" cy="461665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722" dirty="0"/>
            </a:br>
            <a:r>
              <a:rPr lang="ru-RU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ОРГАНИЧЕСКИЕ ПОРАЖЕНИЯ СЕРДЦА</a:t>
            </a:r>
            <a:br>
              <a:rPr lang="ru-RU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4E0654-D6F2-4543-915F-710788F18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893" y="1209781"/>
            <a:ext cx="8520270" cy="3777939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Приобретенное удлинение QT-интервала может возникнуть при атеросклеротическом или постинфарктном кардиосклерозе, при </a:t>
            </a:r>
            <a:r>
              <a:rPr lang="ru-RU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кардиомиопатии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на фоне и после перенесенного мио- или перикардита. </a:t>
            </a:r>
          </a:p>
          <a:p>
            <a:pPr marL="0" indent="0" algn="just">
              <a:buNone/>
            </a:pP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Общеизвестно удлинение QT при 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острой ишемии миокарда и инфаркте миокарда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Стойкое (более 5 дней) увеличение интервала QT, особенно при сочетании с ранними желудочковыми экстрасистолами, </a:t>
            </a:r>
            <a:r>
              <a:rPr lang="ru-RU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прогностически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неблагоприятно.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4D4C061-78D1-4C41-B710-55AD33912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F03B-84E6-8A45-AE08-F727D0D00D6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011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895" y="383245"/>
            <a:ext cx="8265933" cy="47937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ЛОКАЛИЗАЦИЯ ИНФАРКТА МИОКАРДА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F2E55E1-59EB-40B9-BDC9-EA2C5E2FAD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6397" y="949333"/>
            <a:ext cx="7714871" cy="3889871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54B90C4-68DF-477B-B79A-E15153C67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F03B-84E6-8A45-AE08-F727D0D00D6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737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A9403D-FF82-4B3C-801B-8811699DD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498" y="184203"/>
            <a:ext cx="7543800" cy="584775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БРАДИАРИТМИИ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AF28F2-BC49-4F20-8A77-98A511F85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Удлинение интервала QT может наблюдаться и при: 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синусовой брадикардии,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атриовентрикулярной блокаде,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хронической цереброваскулярной недостаточности и 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опухоли головного мозга.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2BD51F-0A42-4600-9C60-C368EEE94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DF03B-84E6-8A45-AE08-F727D0D00D6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744532"/>
      </p:ext>
    </p:extLst>
  </p:cSld>
  <p:clrMapOvr>
    <a:masterClrMapping/>
  </p:clrMapOvr>
</p:sld>
</file>

<file path=ppt/theme/theme1.xml><?xml version="1.0" encoding="utf-8"?>
<a:theme xmlns:a="http://schemas.openxmlformats.org/drawingml/2006/main" name="16.9-Template_12.7.2016">
  <a:themeElements>
    <a:clrScheme name="Custom 2">
      <a:dk1>
        <a:sysClr val="windowText" lastClr="000000"/>
      </a:dk1>
      <a:lt1>
        <a:srgbClr val="FFFFFF"/>
      </a:lt1>
      <a:dk2>
        <a:srgbClr val="002F6C"/>
      </a:dk2>
      <a:lt2>
        <a:srgbClr val="BA0C2F"/>
      </a:lt2>
      <a:accent1>
        <a:srgbClr val="002F6C"/>
      </a:accent1>
      <a:accent2>
        <a:srgbClr val="BA0C2F"/>
      </a:accent2>
      <a:accent3>
        <a:srgbClr val="6C6463"/>
      </a:accent3>
      <a:accent4>
        <a:srgbClr val="000000"/>
      </a:accent4>
      <a:accent5>
        <a:srgbClr val="CFCDC9"/>
      </a:accent5>
      <a:accent6>
        <a:srgbClr val="0067B9"/>
      </a:accent6>
      <a:hlink>
        <a:srgbClr val="6C6463"/>
      </a:hlink>
      <a:folHlink>
        <a:srgbClr val="CFCDC9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16.9-Template_12.7.2016</Template>
  <TotalTime>4797</TotalTime>
  <Words>1568</Words>
  <Application>Microsoft Office PowerPoint</Application>
  <PresentationFormat>Custom</PresentationFormat>
  <Paragraphs>169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Cabin</vt:lpstr>
      <vt:lpstr>Calibri</vt:lpstr>
      <vt:lpstr>Corbel</vt:lpstr>
      <vt:lpstr>Gill Sans MT</vt:lpstr>
      <vt:lpstr>Times New Roman</vt:lpstr>
      <vt:lpstr>Wingdings</vt:lpstr>
      <vt:lpstr>16.9-Template_12.7.2016</vt:lpstr>
      <vt:lpstr>ИНТЕРВАЛ QT:  МОНИТОРИНГ, УПРАВЛЕНИЕ РИСКАМИ</vt:lpstr>
      <vt:lpstr>ИНТЕРВАЛ QT – РАССТОЯНИЕ ОТ НАЧАЛА КОМПЛЕКСА QRS ДО ЗАВЕРШЕНИЯ ЗУБЦА T.</vt:lpstr>
      <vt:lpstr>ПРИЧИНЫ УДЛИНЕНИЯ ИНТЕРВАЛА QT</vt:lpstr>
      <vt:lpstr>PowerPoint Presentation</vt:lpstr>
      <vt:lpstr>ПТП, ВЛИЯЮЩИЕ НА ПРОЛОНГАЦИЮ ИНТЕРВАЛА QT</vt:lpstr>
      <vt:lpstr>ВЗАИМОДЕЙСТВИЕ ЛЕКАРСТВЕННЫХ ПРЕПАРАТОВ И УДЛИНЕНИЕ QT</vt:lpstr>
      <vt:lpstr> ОРГАНИЧЕСКИЕ ПОРАЖЕНИЯ СЕРДЦА </vt:lpstr>
      <vt:lpstr>ЛОКАЛИЗАЦИЯ ИНФАРКТА МИОКАРДА</vt:lpstr>
      <vt:lpstr>БРАДИАРИТМИИ</vt:lpstr>
      <vt:lpstr>ЭЛЕКТРОЛИТНЫЕ НАРУШЕНИЯ</vt:lpstr>
      <vt:lpstr>ЭКГ ПРИ ГИПОКАЛИЕМИИ</vt:lpstr>
      <vt:lpstr>ЭНДОКРИННЫЕ НАРУШЕНИЯ</vt:lpstr>
      <vt:lpstr>ПОДСЧЕТ ЧСС</vt:lpstr>
      <vt:lpstr>ИЗМЕРЕНИЕ ИНТЕРВАЛА QT</vt:lpstr>
      <vt:lpstr>ПОДСЧЕТ ИНТЕРВАЛА QT</vt:lpstr>
      <vt:lpstr>Пример</vt:lpstr>
      <vt:lpstr>PowerPoint Presentation</vt:lpstr>
      <vt:lpstr>Норма QT интервала </vt:lpstr>
      <vt:lpstr>PowerPoint Presentation</vt:lpstr>
      <vt:lpstr>КАЛЬКУЛЯТОР ДЛЯ ВЫЧИСЛЕНИЯ QTCF</vt:lpstr>
      <vt:lpstr>КАЛЬКУЛЯТОР ДЛЯ ВЫЧИСЛЕНИЯ QTCF</vt:lpstr>
      <vt:lpstr>КАЛЬКУЛЯТОР ДЛЯ ВЫЧИСЛЕНИЯ QTCF</vt:lpstr>
      <vt:lpstr>ШКАЛА ОЦЕНКИ СТЕПЕНИ ТЯЖЕСТИ</vt:lpstr>
      <vt:lpstr>PowerPoint Presentation</vt:lpstr>
      <vt:lpstr>Для снижения факторов риска удлинения интервала QT могут быть предприняты следующие действия:</vt:lpstr>
      <vt:lpstr>PowerPoint Presentation</vt:lpstr>
      <vt:lpstr>УДЛИНЕНИЕ ИНТЕРВАЛА QTCF</vt:lpstr>
      <vt:lpstr>УДЛИНЕНИЕ ИНТЕРВАЛА QTCF</vt:lpstr>
      <vt:lpstr>УДЛИНЕНИЕ ИНТЕРВАЛА QTCF</vt:lpstr>
      <vt:lpstr>УДЛИНЕНИЕ ИНТЕРВАЛА QTCF</vt:lpstr>
      <vt:lpstr>УДЛИНЕНИЕ ИНТЕРВАЛА QTCF</vt:lpstr>
      <vt:lpstr>УДЛИНЕНИЕ ИНТЕРВАЛА QTCF</vt:lpstr>
    </vt:vector>
  </TitlesOfParts>
  <Company>USAID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COVER OPTION TITLE GOES HERE CAN  RUN THREE LINES</dc:title>
  <dc:creator>USAID</dc:creator>
  <cp:lastModifiedBy>Saodat Qosimova</cp:lastModifiedBy>
  <cp:revision>126</cp:revision>
  <dcterms:created xsi:type="dcterms:W3CDTF">2017-03-16T17:43:27Z</dcterms:created>
  <dcterms:modified xsi:type="dcterms:W3CDTF">2023-01-12T12:57:51Z</dcterms:modified>
</cp:coreProperties>
</file>