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706" r:id="rId4"/>
  </p:sldMasterIdLst>
  <p:notesMasterIdLst>
    <p:notesMasterId r:id="rId29"/>
  </p:notesMasterIdLst>
  <p:handoutMasterIdLst>
    <p:handoutMasterId r:id="rId30"/>
  </p:handoutMasterIdLst>
  <p:sldIdLst>
    <p:sldId id="311" r:id="rId5"/>
    <p:sldId id="429" r:id="rId6"/>
    <p:sldId id="430" r:id="rId7"/>
    <p:sldId id="434" r:id="rId8"/>
    <p:sldId id="435" r:id="rId9"/>
    <p:sldId id="436" r:id="rId10"/>
    <p:sldId id="439" r:id="rId11"/>
    <p:sldId id="437" r:id="rId12"/>
    <p:sldId id="438" r:id="rId13"/>
    <p:sldId id="440" r:id="rId14"/>
    <p:sldId id="441" r:id="rId15"/>
    <p:sldId id="442" r:id="rId16"/>
    <p:sldId id="446" r:id="rId17"/>
    <p:sldId id="444" r:id="rId18"/>
    <p:sldId id="445" r:id="rId19"/>
    <p:sldId id="454" r:id="rId20"/>
    <p:sldId id="451" r:id="rId21"/>
    <p:sldId id="452" r:id="rId22"/>
    <p:sldId id="443" r:id="rId23"/>
    <p:sldId id="449" r:id="rId24"/>
    <p:sldId id="450" r:id="rId25"/>
    <p:sldId id="453" r:id="rId26"/>
    <p:sldId id="455" r:id="rId27"/>
    <p:sldId id="376" r:id="rId28"/>
  </p:sldIdLst>
  <p:sldSz cx="12192000" cy="6858000"/>
  <p:notesSz cx="6858000" cy="9144000"/>
  <p:embeddedFontLs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Ebrima" panose="02000000000000000000" pitchFamily="2" charset="0"/>
      <p:regular r:id="rId35"/>
      <p:bold r:id="rId36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2CC"/>
    <a:srgbClr val="C5EEFF"/>
    <a:srgbClr val="F6611E"/>
    <a:srgbClr val="F4EBE6"/>
    <a:srgbClr val="D2AF9C"/>
    <a:srgbClr val="BC886A"/>
    <a:srgbClr val="A56039"/>
    <a:srgbClr val="8F3807"/>
    <a:srgbClr val="761302"/>
    <a:srgbClr val="EAF2ED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73" autoAdjust="0"/>
    <p:restoredTop sz="87962" autoAdjust="0"/>
  </p:normalViewPr>
  <p:slideViewPr>
    <p:cSldViewPr snapToGrid="0">
      <p:cViewPr varScale="1">
        <p:scale>
          <a:sx n="59" d="100"/>
          <a:sy n="59" d="100"/>
        </p:scale>
        <p:origin x="1072" y="52"/>
      </p:cViewPr>
      <p:guideLst>
        <p:guide orient="horz" pos="2137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1086"/>
    </p:cViewPr>
  </p:sorterViewPr>
  <p:notesViewPr>
    <p:cSldViewPr snapToGrid="0">
      <p:cViewPr varScale="1">
        <p:scale>
          <a:sx n="117" d="100"/>
          <a:sy n="117" d="100"/>
        </p:scale>
        <p:origin x="337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font" Target="fonts/font4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3.fntdata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2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6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1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Relationship Id="rId35" Type="http://schemas.openxmlformats.org/officeDocument/2006/relationships/font" Target="fonts/font5.fntdata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7E8843-A7C4-432A-9F08-16396B59A19A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2C6CFA-711A-479C-88D9-264F221DC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4284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3CDB66-C0F6-45B6-BFF5-4575694EFB28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7DFC79-30DA-484F-85C8-36E3971802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081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DFC79-30DA-484F-85C8-36E3971802A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6255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7DFC79-30DA-484F-85C8-36E3971802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13818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7DFC79-30DA-484F-85C8-36E3971802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27849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DFC79-30DA-484F-85C8-36E3971802A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333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blu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icture Placeholder 4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0"/>
            <a:ext cx="12192000" cy="6858000"/>
          </a:xfrm>
          <a:solidFill>
            <a:schemeClr val="bg1"/>
          </a:solidFill>
        </p:spPr>
        <p:txBody>
          <a:bodyPr bIns="1980000" anchor="ctr">
            <a:normAutofit/>
          </a:bodyPr>
          <a:lstStyle>
            <a:lvl1pPr algn="ctr">
              <a:defRPr sz="1400">
                <a:solidFill>
                  <a:schemeClr val="accent4"/>
                </a:solidFill>
              </a:defRPr>
            </a:lvl1pPr>
          </a:lstStyle>
          <a:p>
            <a:r>
              <a:rPr lang="en-GB" noProof="0" dirty="0"/>
              <a:t>Click on Icon to add picture, then arrange object (send to back)</a:t>
            </a:r>
            <a:br>
              <a:rPr lang="en-GB" noProof="0" dirty="0"/>
            </a:br>
            <a:r>
              <a:rPr lang="en-GB" noProof="0" dirty="0"/>
              <a:t>Change picture either by right mouse click on picture + „change picture“ </a:t>
            </a:r>
            <a:br>
              <a:rPr lang="en-GB" noProof="0" dirty="0"/>
            </a:br>
            <a:r>
              <a:rPr lang="en-GB" noProof="0" dirty="0"/>
              <a:t>or by deleting picture + resetting slide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2" y="4482003"/>
            <a:ext cx="12191999" cy="1655999"/>
          </a:xfrm>
          <a:solidFill>
            <a:schemeClr val="tx2"/>
          </a:solidFill>
        </p:spPr>
        <p:txBody>
          <a:bodyPr lIns="468000" tIns="360000" rIns="360000" bIns="828000" anchor="b">
            <a:noAutofit/>
          </a:bodyPr>
          <a:lstStyle>
            <a:lvl1pPr marL="0" indent="0" algn="l">
              <a:lnSpc>
                <a:spcPct val="90000"/>
              </a:lnSpc>
              <a:buNone/>
              <a:defRPr sz="24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Click to edit Master subtitle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0" y="485184"/>
            <a:ext cx="7344000" cy="1119158"/>
          </a:xfrm>
          <a:noFill/>
        </p:spPr>
        <p:txBody>
          <a:bodyPr lIns="468000" tIns="72000" rIns="450000" bIns="180000" anchor="t" anchorCtr="0">
            <a:noAutofit/>
          </a:bodyPr>
          <a:lstStyle>
            <a:lvl1pPr algn="l">
              <a:lnSpc>
                <a:spcPct val="85000"/>
              </a:lnSpc>
              <a:defRPr sz="42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GB" noProof="0" dirty="0"/>
              <a:t>Click to edit </a:t>
            </a:r>
            <a:br>
              <a:rPr lang="en-GB" noProof="0" dirty="0"/>
            </a:br>
            <a:r>
              <a:rPr lang="en-GB" noProof="0" dirty="0"/>
              <a:t>Master title style</a:t>
            </a:r>
          </a:p>
        </p:txBody>
      </p:sp>
      <p:sp>
        <p:nvSpPr>
          <p:cNvPr id="36" name="Text Placeholder 35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80000" y="6507006"/>
            <a:ext cx="5971600" cy="247650"/>
          </a:xfrm>
        </p:spPr>
        <p:txBody>
          <a:bodyPr lIns="0" anchor="ctr">
            <a:noAutofit/>
          </a:bodyPr>
          <a:lstStyle>
            <a:lvl1pPr>
              <a:defRPr sz="1000" b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GB" noProof="0" dirty="0"/>
              <a:t>Name of Author  |  Function | Division | Country </a:t>
            </a:r>
          </a:p>
        </p:txBody>
      </p:sp>
      <p:sp>
        <p:nvSpPr>
          <p:cNvPr id="90" name="Text Placeholder 35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9495913" y="5831937"/>
            <a:ext cx="2195259" cy="247650"/>
          </a:xfrm>
        </p:spPr>
        <p:txBody>
          <a:bodyPr rIns="0" anchor="ctr">
            <a:noAutofit/>
          </a:bodyPr>
          <a:lstStyle>
            <a:lvl1pPr algn="ctr">
              <a:defRPr sz="1600" b="1" spc="0" baseline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GB" noProof="0" dirty="0"/>
              <a:t>www.euro.who.int</a:t>
            </a:r>
          </a:p>
        </p:txBody>
      </p:sp>
      <p:sp>
        <p:nvSpPr>
          <p:cNvPr id="62" name="Text Placeholder 35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79999" y="5440855"/>
            <a:ext cx="11211172" cy="288000"/>
          </a:xfrm>
        </p:spPr>
        <p:txBody>
          <a:bodyPr lIns="0" rIns="90000">
            <a:noAutofit/>
          </a:bodyPr>
          <a:lstStyle>
            <a:lvl1pPr algn="l">
              <a:defRPr sz="1600" b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GB" noProof="0" dirty="0"/>
              <a:t>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E219EE-E5DE-4728-BDA0-C560E0EA4E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5418" y="476013"/>
            <a:ext cx="3175753" cy="1121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0261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Intro large Tex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ate Placeholder 17"/>
          <p:cNvSpPr>
            <a:spLocks noGrp="1"/>
          </p:cNvSpPr>
          <p:nvPr>
            <p:ph type="dt" sz="half" idx="14"/>
          </p:nvPr>
        </p:nvSpPr>
        <p:spPr bwMode="invGray">
          <a:noFill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D0CC27D-0020-48D4-9B6C-9E6EA0640D93}" type="datetime1">
              <a:rPr lang="en-GB" smtClean="0"/>
              <a:pPr/>
              <a:t>12/01/2023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5"/>
          </p:nvPr>
        </p:nvSpPr>
        <p:spPr bwMode="invGray">
          <a:noFill/>
        </p:spPr>
        <p:txBody>
          <a:bodyPr/>
          <a:lstStyle/>
          <a:p>
            <a:r>
              <a:rPr lang="en-GB" noProof="0"/>
              <a:t>|     Title of the presentation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6"/>
          </p:nvPr>
        </p:nvSpPr>
        <p:spPr bwMode="invGray">
          <a:noFill/>
        </p:spPr>
        <p:txBody>
          <a:bodyPr/>
          <a:lstStyle/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1" hasCustomPrompt="1"/>
          </p:nvPr>
        </p:nvSpPr>
        <p:spPr bwMode="invGray">
          <a:xfrm>
            <a:off x="480000" y="6293651"/>
            <a:ext cx="11226365" cy="208579"/>
          </a:xfrm>
          <a:noFill/>
        </p:spPr>
        <p:txBody>
          <a:bodyPr anchor="t">
            <a:normAutofit/>
          </a:bodyPr>
          <a:lstStyle>
            <a:lvl1pPr>
              <a:defRPr sz="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 bwMode="invGray">
          <a:noFill/>
        </p:spPr>
        <p:txBody>
          <a:bodyPr/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480485" y="1188003"/>
            <a:ext cx="8160000" cy="288925"/>
          </a:xfrm>
        </p:spPr>
        <p:txBody>
          <a:bodyPr lIns="18000" anchor="ctr">
            <a:normAutofit/>
          </a:bodyPr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8"/>
          </p:nvPr>
        </p:nvSpPr>
        <p:spPr bwMode="invGray">
          <a:xfrm>
            <a:off x="479999" y="1800000"/>
            <a:ext cx="11226365" cy="4237200"/>
          </a:xfrm>
          <a:noFill/>
        </p:spPr>
        <p:txBody>
          <a:bodyPr lIns="0" tIns="0" rIns="0" bIns="0"/>
          <a:lstStyle>
            <a:lvl1pPr>
              <a:lnSpc>
                <a:spcPct val="110000"/>
              </a:lnSpc>
              <a:defRPr sz="1400" b="1">
                <a:solidFill>
                  <a:schemeClr val="tx1"/>
                </a:solidFill>
                <a:latin typeface="+mn-lt"/>
              </a:defRPr>
            </a:lvl1pPr>
            <a:lvl2pPr>
              <a:lnSpc>
                <a:spcPct val="110000"/>
              </a:lnSpc>
              <a:defRPr sz="1400">
                <a:solidFill>
                  <a:schemeClr val="tx1"/>
                </a:solidFill>
                <a:latin typeface="+mn-lt"/>
              </a:defRPr>
            </a:lvl2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794080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Intro Imag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5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0" y="0"/>
            <a:ext cx="12192000" cy="6858000"/>
          </a:xfrm>
          <a:solidFill>
            <a:schemeClr val="bg1"/>
          </a:solidFill>
        </p:spPr>
        <p:txBody>
          <a:bodyPr wrap="square" tIns="1980000" bIns="0" anchor="ctr"/>
          <a:lstStyle>
            <a:lvl1pPr marL="0" marR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 sz="1400">
                <a:solidFill>
                  <a:schemeClr val="accent4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/>
            </a:pPr>
            <a:r>
              <a:rPr lang="en-GB" noProof="0" dirty="0"/>
              <a:t>Click on Icon to add picture, then arrange object (send to back)</a:t>
            </a:r>
            <a:br>
              <a:rPr lang="en-GB" noProof="0" dirty="0"/>
            </a:br>
            <a:r>
              <a:rPr lang="en-GB" noProof="0" dirty="0"/>
              <a:t>Change picture either by</a:t>
            </a:r>
            <a:br>
              <a:rPr lang="en-GB" noProof="0" dirty="0"/>
            </a:br>
            <a:r>
              <a:rPr lang="en-GB" noProof="0" dirty="0"/>
              <a:t>right mouse click on picture + „change picture“ </a:t>
            </a:r>
            <a:br>
              <a:rPr lang="en-GB" noProof="0" dirty="0"/>
            </a:br>
            <a:r>
              <a:rPr lang="en-GB" noProof="0" dirty="0"/>
              <a:t>or by deleting picture + resetting slide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8"/>
          </p:nvPr>
        </p:nvSpPr>
        <p:spPr bwMode="gray">
          <a:xfrm>
            <a:off x="2" y="1800000"/>
            <a:ext cx="4279900" cy="1649446"/>
          </a:xfrm>
          <a:solidFill>
            <a:schemeClr val="tx2">
              <a:alpha val="90000"/>
            </a:schemeClr>
          </a:solidFill>
        </p:spPr>
        <p:txBody>
          <a:bodyPr lIns="468000" tIns="180000" rIns="360000" bIns="180000">
            <a:noAutofit/>
          </a:bodyPr>
          <a:lstStyle>
            <a:lvl1pPr>
              <a:defRPr sz="2800" b="1">
                <a:solidFill>
                  <a:schemeClr val="bg1"/>
                </a:solidFill>
                <a:latin typeface="+mj-lt"/>
              </a:defRPr>
            </a:lvl1pPr>
            <a:lvl2pPr marL="541338" indent="-274638">
              <a:tabLst>
                <a:tab pos="1614488" algn="l"/>
              </a:tabLst>
              <a:defRPr sz="2800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en-GB" noProof="0" dirty="0"/>
              <a:t>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9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68D69CF-73BC-4E26-B56A-FEC2ABB77ED4}" type="datetime1">
              <a:rPr lang="en-GB" smtClean="0"/>
              <a:pPr/>
              <a:t>12/01/2023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0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|     Title of the presentation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1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74CE0EA-F3B5-4684-BA10-C594598FDB9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480000" y="6293651"/>
            <a:ext cx="11226365" cy="208579"/>
          </a:xfrm>
        </p:spPr>
        <p:txBody>
          <a:bodyPr anchor="t">
            <a:normAutofit/>
          </a:bodyPr>
          <a:lstStyle>
            <a:lvl1pPr>
              <a:defRPr sz="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GB" noProof="0" dirty="0"/>
              <a:t>Click to edit Master title style</a:t>
            </a:r>
          </a:p>
        </p:txBody>
      </p:sp>
      <p:pic>
        <p:nvPicPr>
          <p:cNvPr id="6" name="Picture 5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1A555B8F-61D1-4F56-9940-B2CD66E4F6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8632" y="384048"/>
            <a:ext cx="1974941" cy="694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2198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blue n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30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9262F6C-3198-4C0D-9FD3-A522B66D4040}" type="datetime1">
              <a:rPr lang="en-GB" smtClean="0"/>
              <a:pPr/>
              <a:t>12/01/2023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1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|     Title of the presentation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32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74CE0EA-F3B5-4684-BA10-C594598FDB9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 bwMode="gray">
          <a:xfrm>
            <a:off x="479999" y="359999"/>
            <a:ext cx="8160000" cy="720000"/>
          </a:xfrm>
        </p:spPr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28" name="Rectangle 27"/>
          <p:cNvSpPr/>
          <p:nvPr userDrawn="1"/>
        </p:nvSpPr>
        <p:spPr bwMode="gray">
          <a:xfrm>
            <a:off x="480001" y="1800002"/>
            <a:ext cx="6367841" cy="14249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noProof="0">
              <a:solidFill>
                <a:schemeClr val="tx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3" hasCustomPrompt="1"/>
          </p:nvPr>
        </p:nvSpPr>
        <p:spPr>
          <a:xfrm>
            <a:off x="479999" y="2143683"/>
            <a:ext cx="988484" cy="396000"/>
          </a:xfrm>
        </p:spPr>
        <p:txBody>
          <a:bodyPr/>
          <a:lstStyle>
            <a:lvl1pPr>
              <a:defRPr sz="2800" b="1">
                <a:solidFill>
                  <a:schemeClr val="tx2"/>
                </a:solidFill>
                <a:latin typeface="+mj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01</a:t>
            </a:r>
          </a:p>
        </p:txBody>
      </p:sp>
      <p:sp>
        <p:nvSpPr>
          <p:cNvPr id="31" name="Text Placeholder 3"/>
          <p:cNvSpPr>
            <a:spLocks noGrp="1"/>
          </p:cNvSpPr>
          <p:nvPr>
            <p:ph type="body" sz="quarter" idx="34" hasCustomPrompt="1"/>
          </p:nvPr>
        </p:nvSpPr>
        <p:spPr>
          <a:xfrm>
            <a:off x="1707437" y="2143683"/>
            <a:ext cx="5140403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Headline</a:t>
            </a:r>
          </a:p>
        </p:txBody>
      </p:sp>
      <p:sp>
        <p:nvSpPr>
          <p:cNvPr id="34" name="Text Placeholder 3"/>
          <p:cNvSpPr>
            <a:spLocks noGrp="1"/>
          </p:cNvSpPr>
          <p:nvPr>
            <p:ph type="body" sz="quarter" idx="35" hasCustomPrompt="1"/>
          </p:nvPr>
        </p:nvSpPr>
        <p:spPr>
          <a:xfrm>
            <a:off x="7432736" y="2143683"/>
            <a:ext cx="4273629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Speaker</a:t>
            </a:r>
          </a:p>
        </p:txBody>
      </p:sp>
      <p:sp>
        <p:nvSpPr>
          <p:cNvPr id="36" name="Text Placeholder 3"/>
          <p:cNvSpPr>
            <a:spLocks noGrp="1"/>
          </p:cNvSpPr>
          <p:nvPr>
            <p:ph type="body" sz="quarter" idx="36" hasCustomPrompt="1"/>
          </p:nvPr>
        </p:nvSpPr>
        <p:spPr>
          <a:xfrm>
            <a:off x="479999" y="2877928"/>
            <a:ext cx="988484" cy="396000"/>
          </a:xfrm>
        </p:spPr>
        <p:txBody>
          <a:bodyPr/>
          <a:lstStyle>
            <a:lvl1pPr>
              <a:defRPr sz="2800" b="1">
                <a:solidFill>
                  <a:schemeClr val="tx2"/>
                </a:solidFill>
                <a:latin typeface="+mj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02</a:t>
            </a:r>
          </a:p>
        </p:txBody>
      </p:sp>
      <p:sp>
        <p:nvSpPr>
          <p:cNvPr id="37" name="Text Placeholder 3"/>
          <p:cNvSpPr>
            <a:spLocks noGrp="1"/>
          </p:cNvSpPr>
          <p:nvPr>
            <p:ph type="body" sz="quarter" idx="37" hasCustomPrompt="1"/>
          </p:nvPr>
        </p:nvSpPr>
        <p:spPr>
          <a:xfrm>
            <a:off x="1707437" y="2877928"/>
            <a:ext cx="5140403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Headline</a:t>
            </a:r>
          </a:p>
        </p:txBody>
      </p:sp>
      <p:sp>
        <p:nvSpPr>
          <p:cNvPr id="39" name="Text Placeholder 3"/>
          <p:cNvSpPr>
            <a:spLocks noGrp="1"/>
          </p:cNvSpPr>
          <p:nvPr>
            <p:ph type="body" sz="quarter" idx="38" hasCustomPrompt="1"/>
          </p:nvPr>
        </p:nvSpPr>
        <p:spPr>
          <a:xfrm>
            <a:off x="7432736" y="2877928"/>
            <a:ext cx="4273629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Speaker</a:t>
            </a:r>
          </a:p>
        </p:txBody>
      </p:sp>
      <p:sp>
        <p:nvSpPr>
          <p:cNvPr id="40" name="Text Placeholder 3"/>
          <p:cNvSpPr>
            <a:spLocks noGrp="1"/>
          </p:cNvSpPr>
          <p:nvPr>
            <p:ph type="body" sz="quarter" idx="39" hasCustomPrompt="1"/>
          </p:nvPr>
        </p:nvSpPr>
        <p:spPr>
          <a:xfrm>
            <a:off x="479999" y="3612173"/>
            <a:ext cx="988484" cy="396000"/>
          </a:xfrm>
        </p:spPr>
        <p:txBody>
          <a:bodyPr/>
          <a:lstStyle>
            <a:lvl1pPr>
              <a:defRPr sz="2800" b="1">
                <a:solidFill>
                  <a:schemeClr val="tx2"/>
                </a:solidFill>
                <a:latin typeface="+mj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03</a:t>
            </a:r>
          </a:p>
        </p:txBody>
      </p:sp>
      <p:sp>
        <p:nvSpPr>
          <p:cNvPr id="41" name="Text Placeholder 3"/>
          <p:cNvSpPr>
            <a:spLocks noGrp="1"/>
          </p:cNvSpPr>
          <p:nvPr>
            <p:ph type="body" sz="quarter" idx="40" hasCustomPrompt="1"/>
          </p:nvPr>
        </p:nvSpPr>
        <p:spPr>
          <a:xfrm>
            <a:off x="1707437" y="3612173"/>
            <a:ext cx="5140403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Headline</a:t>
            </a:r>
          </a:p>
        </p:txBody>
      </p:sp>
      <p:sp>
        <p:nvSpPr>
          <p:cNvPr id="42" name="Text Placeholder 3"/>
          <p:cNvSpPr>
            <a:spLocks noGrp="1"/>
          </p:cNvSpPr>
          <p:nvPr>
            <p:ph type="body" sz="quarter" idx="41" hasCustomPrompt="1"/>
          </p:nvPr>
        </p:nvSpPr>
        <p:spPr>
          <a:xfrm>
            <a:off x="7432736" y="3612173"/>
            <a:ext cx="4273629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Speaker</a:t>
            </a:r>
          </a:p>
        </p:txBody>
      </p:sp>
      <p:sp>
        <p:nvSpPr>
          <p:cNvPr id="43" name="Text Placeholder 3"/>
          <p:cNvSpPr>
            <a:spLocks noGrp="1"/>
          </p:cNvSpPr>
          <p:nvPr>
            <p:ph type="body" sz="quarter" idx="42" hasCustomPrompt="1"/>
          </p:nvPr>
        </p:nvSpPr>
        <p:spPr>
          <a:xfrm>
            <a:off x="479999" y="4346418"/>
            <a:ext cx="988484" cy="396000"/>
          </a:xfrm>
        </p:spPr>
        <p:txBody>
          <a:bodyPr/>
          <a:lstStyle>
            <a:lvl1pPr>
              <a:defRPr sz="2800" b="1">
                <a:solidFill>
                  <a:schemeClr val="tx2"/>
                </a:solidFill>
                <a:latin typeface="+mj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04</a:t>
            </a:r>
          </a:p>
        </p:txBody>
      </p:sp>
      <p:sp>
        <p:nvSpPr>
          <p:cNvPr id="44" name="Text Placeholder 3"/>
          <p:cNvSpPr>
            <a:spLocks noGrp="1"/>
          </p:cNvSpPr>
          <p:nvPr>
            <p:ph type="body" sz="quarter" idx="43" hasCustomPrompt="1"/>
          </p:nvPr>
        </p:nvSpPr>
        <p:spPr>
          <a:xfrm>
            <a:off x="1707437" y="4346418"/>
            <a:ext cx="5140403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Headline</a:t>
            </a:r>
          </a:p>
        </p:txBody>
      </p:sp>
      <p:sp>
        <p:nvSpPr>
          <p:cNvPr id="45" name="Text Placeholder 3"/>
          <p:cNvSpPr>
            <a:spLocks noGrp="1"/>
          </p:cNvSpPr>
          <p:nvPr>
            <p:ph type="body" sz="quarter" idx="44" hasCustomPrompt="1"/>
          </p:nvPr>
        </p:nvSpPr>
        <p:spPr>
          <a:xfrm>
            <a:off x="7432736" y="4346418"/>
            <a:ext cx="4273629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Speaker</a:t>
            </a:r>
          </a:p>
        </p:txBody>
      </p:sp>
      <p:sp>
        <p:nvSpPr>
          <p:cNvPr id="46" name="Text Placeholder 3"/>
          <p:cNvSpPr>
            <a:spLocks noGrp="1"/>
          </p:cNvSpPr>
          <p:nvPr>
            <p:ph type="body" sz="quarter" idx="45" hasCustomPrompt="1"/>
          </p:nvPr>
        </p:nvSpPr>
        <p:spPr>
          <a:xfrm>
            <a:off x="479999" y="5080663"/>
            <a:ext cx="988484" cy="396000"/>
          </a:xfrm>
        </p:spPr>
        <p:txBody>
          <a:bodyPr/>
          <a:lstStyle>
            <a:lvl1pPr>
              <a:defRPr sz="2800" b="1">
                <a:solidFill>
                  <a:schemeClr val="tx2"/>
                </a:solidFill>
                <a:latin typeface="+mj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05</a:t>
            </a:r>
          </a:p>
        </p:txBody>
      </p:sp>
      <p:sp>
        <p:nvSpPr>
          <p:cNvPr id="47" name="Text Placeholder 3"/>
          <p:cNvSpPr>
            <a:spLocks noGrp="1"/>
          </p:cNvSpPr>
          <p:nvPr>
            <p:ph type="body" sz="quarter" idx="46" hasCustomPrompt="1"/>
          </p:nvPr>
        </p:nvSpPr>
        <p:spPr>
          <a:xfrm>
            <a:off x="1707437" y="5080663"/>
            <a:ext cx="5140403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Headline</a:t>
            </a:r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47" hasCustomPrompt="1"/>
          </p:nvPr>
        </p:nvSpPr>
        <p:spPr>
          <a:xfrm>
            <a:off x="7432736" y="5080663"/>
            <a:ext cx="4273629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Speaker</a:t>
            </a:r>
          </a:p>
        </p:txBody>
      </p:sp>
      <p:sp>
        <p:nvSpPr>
          <p:cNvPr id="49" name="Text Placeholder 3"/>
          <p:cNvSpPr>
            <a:spLocks noGrp="1"/>
          </p:cNvSpPr>
          <p:nvPr>
            <p:ph type="body" sz="quarter" idx="48" hasCustomPrompt="1"/>
          </p:nvPr>
        </p:nvSpPr>
        <p:spPr>
          <a:xfrm>
            <a:off x="479999" y="5814910"/>
            <a:ext cx="988484" cy="396000"/>
          </a:xfrm>
        </p:spPr>
        <p:txBody>
          <a:bodyPr/>
          <a:lstStyle>
            <a:lvl1pPr>
              <a:defRPr sz="2800" b="1">
                <a:solidFill>
                  <a:schemeClr val="tx2"/>
                </a:solidFill>
                <a:latin typeface="+mj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06</a:t>
            </a:r>
          </a:p>
        </p:txBody>
      </p:sp>
      <p:sp>
        <p:nvSpPr>
          <p:cNvPr id="50" name="Text Placeholder 3"/>
          <p:cNvSpPr>
            <a:spLocks noGrp="1"/>
          </p:cNvSpPr>
          <p:nvPr>
            <p:ph type="body" sz="quarter" idx="49" hasCustomPrompt="1"/>
          </p:nvPr>
        </p:nvSpPr>
        <p:spPr>
          <a:xfrm>
            <a:off x="1707437" y="5814910"/>
            <a:ext cx="5140403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Headline</a:t>
            </a:r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50" hasCustomPrompt="1"/>
          </p:nvPr>
        </p:nvSpPr>
        <p:spPr>
          <a:xfrm>
            <a:off x="7432736" y="5814910"/>
            <a:ext cx="4273629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Speaker</a:t>
            </a:r>
          </a:p>
        </p:txBody>
      </p:sp>
      <p:sp>
        <p:nvSpPr>
          <p:cNvPr id="25" name="Text Placeholder 7"/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480485" y="1188003"/>
            <a:ext cx="8160000" cy="288925"/>
          </a:xfrm>
        </p:spPr>
        <p:txBody>
          <a:bodyPr lIns="18000" anchor="ctr">
            <a:normAutofit/>
          </a:bodyPr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</p:spTree>
    <p:extLst>
      <p:ext uri="{BB962C8B-B14F-4D97-AF65-F5344CB8AC3E}">
        <p14:creationId xmlns:p14="http://schemas.microsoft.com/office/powerpoint/2010/main" val="24953138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inv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BA931E1-7FC2-4DBD-9F66-3D1575A3F79C}" type="datetime1">
              <a:rPr lang="en-GB" smtClean="0"/>
              <a:pPr/>
              <a:t>12/01/2023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inv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|     Title of the presentation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inv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74CE0EA-F3B5-4684-BA10-C594598FDB9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21" hasCustomPrompt="1"/>
          </p:nvPr>
        </p:nvSpPr>
        <p:spPr bwMode="invGray">
          <a:xfrm>
            <a:off x="480000" y="6293651"/>
            <a:ext cx="11226365" cy="208579"/>
          </a:xfrm>
        </p:spPr>
        <p:txBody>
          <a:bodyPr anchor="t">
            <a:normAutofit/>
          </a:bodyPr>
          <a:lstStyle>
            <a:lvl1pPr>
              <a:defRPr sz="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 bwMode="invGray"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480485" y="1188003"/>
            <a:ext cx="8160000" cy="288925"/>
          </a:xfrm>
        </p:spPr>
        <p:txBody>
          <a:bodyPr lIns="18000" anchor="ctr">
            <a:normAutofit/>
          </a:bodyPr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One line Subtitle (optional)</a:t>
            </a:r>
          </a:p>
        </p:txBody>
      </p:sp>
    </p:spTree>
    <p:extLst>
      <p:ext uri="{BB962C8B-B14F-4D97-AF65-F5344CB8AC3E}">
        <p14:creationId xmlns:p14="http://schemas.microsoft.com/office/powerpoint/2010/main" val="39183715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icture Placeholder 4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0"/>
            <a:ext cx="12192000" cy="6858000"/>
          </a:xfrm>
          <a:solidFill>
            <a:schemeClr val="bg1"/>
          </a:solidFill>
        </p:spPr>
        <p:txBody>
          <a:bodyPr bIns="1980000"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 sz="1400">
                <a:solidFill>
                  <a:schemeClr val="accent4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/>
            </a:pPr>
            <a:r>
              <a:rPr lang="en-GB" noProof="0"/>
              <a:t>Click on Icon to add picture, then arrange object (send to back)</a:t>
            </a:r>
            <a:br>
              <a:rPr lang="en-GB" noProof="0"/>
            </a:br>
            <a:r>
              <a:rPr lang="en-GB" noProof="0"/>
              <a:t>Change picture either by</a:t>
            </a:r>
            <a:br>
              <a:rPr lang="en-GB" noProof="0"/>
            </a:br>
            <a:r>
              <a:rPr lang="en-GB" noProof="0"/>
              <a:t>right mouse click on picture + „change picture“ </a:t>
            </a:r>
            <a:br>
              <a:rPr lang="en-GB" noProof="0"/>
            </a:br>
            <a:r>
              <a:rPr lang="en-GB" noProof="0"/>
              <a:t>or by deleting picture + resetting slide</a:t>
            </a:r>
          </a:p>
        </p:txBody>
      </p:sp>
      <p:sp>
        <p:nvSpPr>
          <p:cNvPr id="36" name="Text Placeholder 35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80000" y="6507006"/>
            <a:ext cx="5971600" cy="247650"/>
          </a:xfrm>
        </p:spPr>
        <p:txBody>
          <a:bodyPr anchor="ctr">
            <a:noAutofit/>
          </a:bodyPr>
          <a:lstStyle>
            <a:lvl1pPr>
              <a:defRPr sz="1000" b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GB" noProof="0"/>
              <a:t>Name of Author  |  Function | Division | Country </a:t>
            </a:r>
          </a:p>
        </p:txBody>
      </p:sp>
      <p:sp>
        <p:nvSpPr>
          <p:cNvPr id="39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0" y="485184"/>
            <a:ext cx="7344000" cy="1119158"/>
          </a:xfrm>
          <a:noFill/>
        </p:spPr>
        <p:txBody>
          <a:bodyPr lIns="468000" tIns="72000" rIns="450000" bIns="180000" anchor="t" anchorCtr="0">
            <a:noAutofit/>
          </a:bodyPr>
          <a:lstStyle>
            <a:lvl1pPr algn="l">
              <a:lnSpc>
                <a:spcPct val="85000"/>
              </a:lnSpc>
              <a:defRPr sz="42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GB" noProof="0" dirty="0"/>
              <a:t>Click to edit </a:t>
            </a:r>
            <a:br>
              <a:rPr lang="en-GB" noProof="0" dirty="0"/>
            </a:br>
            <a:r>
              <a:rPr lang="en-GB" noProof="0" dirty="0"/>
              <a:t>Master title style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 bwMode="gray">
          <a:xfrm>
            <a:off x="2" y="4482000"/>
            <a:ext cx="12191999" cy="1656000"/>
          </a:xfrm>
          <a:solidFill>
            <a:schemeClr val="tx2">
              <a:alpha val="90000"/>
            </a:schemeClr>
          </a:solidFill>
        </p:spPr>
        <p:txBody>
          <a:bodyPr lIns="468000" tIns="216000" rIns="360000" bIns="216000" numCol="3"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1400" b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GB" noProof="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090227-0270-4EF1-920A-0484DB6197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5418" y="476013"/>
            <a:ext cx="3175753" cy="1121571"/>
          </a:xfrm>
          <a:prstGeom prst="rect">
            <a:avLst/>
          </a:prstGeom>
        </p:spPr>
      </p:pic>
      <p:sp>
        <p:nvSpPr>
          <p:cNvPr id="37" name="Text Placeholder 35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9495913" y="6507006"/>
            <a:ext cx="2195259" cy="247650"/>
          </a:xfrm>
        </p:spPr>
        <p:txBody>
          <a:bodyPr rIns="0" anchor="ctr">
            <a:noAutofit/>
          </a:bodyPr>
          <a:lstStyle>
            <a:lvl1pPr algn="ctr">
              <a:defRPr sz="1600" b="1" spc="0" baseline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GB" noProof="0" dirty="0"/>
              <a:t>www.euro.who.int</a:t>
            </a:r>
          </a:p>
        </p:txBody>
      </p:sp>
    </p:spTree>
    <p:extLst>
      <p:ext uri="{BB962C8B-B14F-4D97-AF65-F5344CB8AC3E}">
        <p14:creationId xmlns:p14="http://schemas.microsoft.com/office/powerpoint/2010/main" val="982847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invGray">
          <a:xfrm>
            <a:off x="480000" y="1800000"/>
            <a:ext cx="11232001" cy="4237200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480485" y="1188003"/>
            <a:ext cx="8160000" cy="288925"/>
          </a:xfrm>
        </p:spPr>
        <p:txBody>
          <a:bodyPr lIns="18000" anchor="ctr">
            <a:normAutofit/>
          </a:bodyPr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One line Subtitle (optional)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 bwMode="invGray"/>
        <p:txBody>
          <a:bodyPr/>
          <a:lstStyle/>
          <a:p>
            <a:fld id="{DCD9F9BF-D269-4020-816F-460E917B7A74}" type="datetime1">
              <a:rPr lang="en-GB" noProof="0" smtClean="0"/>
              <a:t>12/01/2023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 bwMode="invGray"/>
        <p:txBody>
          <a:bodyPr/>
          <a:lstStyle/>
          <a:p>
            <a:r>
              <a:rPr lang="en-GB" noProof="0"/>
              <a:t>|     Title of the presentation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 bwMode="invGray"/>
        <p:txBody>
          <a:bodyPr/>
          <a:lstStyle/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1" hasCustomPrompt="1"/>
          </p:nvPr>
        </p:nvSpPr>
        <p:spPr bwMode="invGray">
          <a:xfrm>
            <a:off x="480000" y="6293651"/>
            <a:ext cx="11226365" cy="208579"/>
          </a:xfrm>
        </p:spPr>
        <p:txBody>
          <a:bodyPr anchor="t">
            <a:normAutofit/>
          </a:bodyPr>
          <a:lstStyle>
            <a:lvl1pPr>
              <a:defRPr sz="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 bwMode="invGray">
          <a:xfrm>
            <a:off x="479999" y="359999"/>
            <a:ext cx="8160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46529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invGray">
          <a:xfrm>
            <a:off x="479999" y="1800000"/>
            <a:ext cx="5472000" cy="4237200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invGray">
          <a:xfrm>
            <a:off x="6234364" y="1800000"/>
            <a:ext cx="5472000" cy="4237200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2"/>
          </p:nvPr>
        </p:nvSpPr>
        <p:spPr bwMode="invGray"/>
        <p:txBody>
          <a:bodyPr/>
          <a:lstStyle/>
          <a:p>
            <a:fld id="{39CDCE64-EE06-4559-BA59-FD6059702EC4}" type="datetime1">
              <a:rPr lang="en-GB" noProof="0" smtClean="0"/>
              <a:t>12/01/2023</a:t>
            </a:fld>
            <a:endParaRPr lang="en-GB" noProof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23"/>
          </p:nvPr>
        </p:nvSpPr>
        <p:spPr bwMode="invGray"/>
        <p:txBody>
          <a:bodyPr/>
          <a:lstStyle/>
          <a:p>
            <a:r>
              <a:rPr lang="en-GB" noProof="0"/>
              <a:t>|     Title of the presentation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4"/>
          </p:nvPr>
        </p:nvSpPr>
        <p:spPr bwMode="invGray"/>
        <p:txBody>
          <a:bodyPr/>
          <a:lstStyle/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21" hasCustomPrompt="1"/>
          </p:nvPr>
        </p:nvSpPr>
        <p:spPr bwMode="invGray">
          <a:xfrm>
            <a:off x="480000" y="6293651"/>
            <a:ext cx="11226365" cy="208579"/>
          </a:xfrm>
        </p:spPr>
        <p:txBody>
          <a:bodyPr anchor="t">
            <a:normAutofit/>
          </a:bodyPr>
          <a:lstStyle>
            <a:lvl1pPr>
              <a:defRPr sz="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 bwMode="invGray"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480485" y="1188003"/>
            <a:ext cx="8160000" cy="288925"/>
          </a:xfrm>
        </p:spPr>
        <p:txBody>
          <a:bodyPr lIns="18000" anchor="ctr">
            <a:normAutofit/>
          </a:bodyPr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</p:spTree>
    <p:extLst>
      <p:ext uri="{BB962C8B-B14F-4D97-AF65-F5344CB8AC3E}">
        <p14:creationId xmlns:p14="http://schemas.microsoft.com/office/powerpoint/2010/main" val="3367639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boxes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22"/>
          </p:nvPr>
        </p:nvSpPr>
        <p:spPr bwMode="invGray"/>
        <p:txBody>
          <a:bodyPr/>
          <a:lstStyle/>
          <a:p>
            <a:fld id="{167802BA-8623-48AE-9924-9F5F6790139C}" type="datetime1">
              <a:rPr lang="en-GB" noProof="0" smtClean="0"/>
              <a:t>12/01/2023</a:t>
            </a:fld>
            <a:endParaRPr lang="en-GB" noProof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23"/>
          </p:nvPr>
        </p:nvSpPr>
        <p:spPr bwMode="invGray"/>
        <p:txBody>
          <a:bodyPr/>
          <a:lstStyle/>
          <a:p>
            <a:r>
              <a:rPr lang="en-GB" noProof="0"/>
              <a:t>|     Title of the presentation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4"/>
          </p:nvPr>
        </p:nvSpPr>
        <p:spPr bwMode="invGray"/>
        <p:txBody>
          <a:bodyPr/>
          <a:lstStyle/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21" hasCustomPrompt="1"/>
          </p:nvPr>
        </p:nvSpPr>
        <p:spPr bwMode="invGray">
          <a:xfrm>
            <a:off x="480000" y="6293651"/>
            <a:ext cx="11226365" cy="208579"/>
          </a:xfrm>
        </p:spPr>
        <p:txBody>
          <a:bodyPr anchor="t">
            <a:normAutofit/>
          </a:bodyPr>
          <a:lstStyle>
            <a:lvl1pPr>
              <a:defRPr sz="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 bwMode="invGray"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25"/>
          </p:nvPr>
        </p:nvSpPr>
        <p:spPr bwMode="invGray">
          <a:xfrm>
            <a:off x="479999" y="2160000"/>
            <a:ext cx="5472000" cy="3877200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half" idx="26"/>
          </p:nvPr>
        </p:nvSpPr>
        <p:spPr bwMode="invGray">
          <a:xfrm>
            <a:off x="6234364" y="2160000"/>
            <a:ext cx="5472000" cy="3877200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480485" y="1188003"/>
            <a:ext cx="8160000" cy="288925"/>
          </a:xfrm>
        </p:spPr>
        <p:txBody>
          <a:bodyPr lIns="18000" anchor="ctr">
            <a:normAutofit/>
          </a:bodyPr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27"/>
          </p:nvPr>
        </p:nvSpPr>
        <p:spPr bwMode="invGray">
          <a:xfrm>
            <a:off x="479999" y="1800000"/>
            <a:ext cx="5472001" cy="252012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400" b="1" kern="1200" dirty="0">
                <a:solidFill>
                  <a:schemeClr val="bg1"/>
                </a:solidFill>
                <a:latin typeface="+mj-lt"/>
                <a:ea typeface="+mn-ea"/>
                <a:cs typeface="Times New Roman" panose="02020603050405020304" pitchFamily="18" charset="0"/>
              </a:defRPr>
            </a:lvl1pPr>
            <a:lvl2pPr>
              <a:defRPr lang="en-US" dirty="0" smtClean="0">
                <a:solidFill>
                  <a:schemeClr val="bg1"/>
                </a:solidFill>
              </a:defRPr>
            </a:lvl2pPr>
            <a:lvl3pPr>
              <a:defRPr lang="en-US" dirty="0" smtClean="0">
                <a:solidFill>
                  <a:schemeClr val="bg1"/>
                </a:solidFill>
              </a:defRPr>
            </a:lvl3pPr>
            <a:lvl4pPr>
              <a:defRPr lang="en-US" dirty="0" smtClean="0">
                <a:solidFill>
                  <a:schemeClr val="bg1"/>
                </a:solidFill>
              </a:defRPr>
            </a:lvl4pPr>
            <a:lvl5pPr>
              <a:defRPr lang="en-US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28"/>
          </p:nvPr>
        </p:nvSpPr>
        <p:spPr bwMode="invGray">
          <a:xfrm>
            <a:off x="6234365" y="1800000"/>
            <a:ext cx="5472000" cy="252012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4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4530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oxes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22"/>
          </p:nvPr>
        </p:nvSpPr>
        <p:spPr bwMode="invGray"/>
        <p:txBody>
          <a:bodyPr/>
          <a:lstStyle/>
          <a:p>
            <a:fld id="{035824F7-C870-482C-80C0-AFECF2DA260C}" type="datetime1">
              <a:rPr lang="en-GB" noProof="0" smtClean="0"/>
              <a:t>12/01/2023</a:t>
            </a:fld>
            <a:endParaRPr lang="en-GB" noProof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23"/>
          </p:nvPr>
        </p:nvSpPr>
        <p:spPr bwMode="invGray"/>
        <p:txBody>
          <a:bodyPr/>
          <a:lstStyle/>
          <a:p>
            <a:r>
              <a:rPr lang="en-GB" noProof="0"/>
              <a:t>|     Title of the presentation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4"/>
          </p:nvPr>
        </p:nvSpPr>
        <p:spPr bwMode="invGray"/>
        <p:txBody>
          <a:bodyPr/>
          <a:lstStyle/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21" hasCustomPrompt="1"/>
          </p:nvPr>
        </p:nvSpPr>
        <p:spPr bwMode="invGray">
          <a:xfrm>
            <a:off x="480000" y="6293651"/>
            <a:ext cx="11226365" cy="208579"/>
          </a:xfrm>
        </p:spPr>
        <p:txBody>
          <a:bodyPr anchor="t">
            <a:normAutofit/>
          </a:bodyPr>
          <a:lstStyle>
            <a:lvl1pPr>
              <a:defRPr sz="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 bwMode="invGray"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25"/>
          </p:nvPr>
        </p:nvSpPr>
        <p:spPr bwMode="invGray">
          <a:xfrm>
            <a:off x="479999" y="2160000"/>
            <a:ext cx="5472000" cy="1656000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half" idx="26"/>
          </p:nvPr>
        </p:nvSpPr>
        <p:spPr bwMode="invGray">
          <a:xfrm>
            <a:off x="6234364" y="2160000"/>
            <a:ext cx="5472000" cy="1656000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27"/>
          </p:nvPr>
        </p:nvSpPr>
        <p:spPr bwMode="invGray">
          <a:xfrm>
            <a:off x="479999" y="1800000"/>
            <a:ext cx="5472001" cy="252012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400" b="1" kern="1200" dirty="0">
                <a:solidFill>
                  <a:schemeClr val="bg1"/>
                </a:solidFill>
                <a:latin typeface="+mj-lt"/>
                <a:ea typeface="+mn-ea"/>
                <a:cs typeface="Times New Roman" panose="02020603050405020304" pitchFamily="18" charset="0"/>
              </a:defRPr>
            </a:lvl1pPr>
            <a:lvl2pPr>
              <a:defRPr lang="en-US" dirty="0" smtClean="0">
                <a:solidFill>
                  <a:schemeClr val="bg1"/>
                </a:solidFill>
              </a:defRPr>
            </a:lvl2pPr>
            <a:lvl3pPr>
              <a:defRPr lang="en-US" dirty="0" smtClean="0">
                <a:solidFill>
                  <a:schemeClr val="bg1"/>
                </a:solidFill>
              </a:defRPr>
            </a:lvl3pPr>
            <a:lvl4pPr>
              <a:defRPr lang="en-US" dirty="0" smtClean="0">
                <a:solidFill>
                  <a:schemeClr val="bg1"/>
                </a:solidFill>
              </a:defRPr>
            </a:lvl4pPr>
            <a:lvl5pPr>
              <a:defRPr lang="en-US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8"/>
          </p:nvPr>
        </p:nvSpPr>
        <p:spPr bwMode="invGray">
          <a:xfrm>
            <a:off x="6234365" y="1800000"/>
            <a:ext cx="5472000" cy="252012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4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35" name="Text Placeholder 7"/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480485" y="1188003"/>
            <a:ext cx="8160000" cy="288925"/>
          </a:xfrm>
        </p:spPr>
        <p:txBody>
          <a:bodyPr lIns="18000" anchor="ctr">
            <a:normAutofit/>
          </a:bodyPr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  <p:sp>
        <p:nvSpPr>
          <p:cNvPr id="37" name="Content Placeholder 2"/>
          <p:cNvSpPr>
            <a:spLocks noGrp="1"/>
          </p:cNvSpPr>
          <p:nvPr>
            <p:ph sz="half" idx="30"/>
          </p:nvPr>
        </p:nvSpPr>
        <p:spPr bwMode="invGray">
          <a:xfrm>
            <a:off x="479999" y="4381200"/>
            <a:ext cx="5472000" cy="1656000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38" name="Content Placeholder 3"/>
          <p:cNvSpPr>
            <a:spLocks noGrp="1"/>
          </p:cNvSpPr>
          <p:nvPr>
            <p:ph sz="half" idx="34"/>
          </p:nvPr>
        </p:nvSpPr>
        <p:spPr bwMode="invGray">
          <a:xfrm>
            <a:off x="6234364" y="4381200"/>
            <a:ext cx="5472000" cy="1656000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39" name="Text Placeholder 5"/>
          <p:cNvSpPr>
            <a:spLocks noGrp="1"/>
          </p:cNvSpPr>
          <p:nvPr>
            <p:ph type="body" sz="quarter" idx="35"/>
          </p:nvPr>
        </p:nvSpPr>
        <p:spPr bwMode="invGray">
          <a:xfrm>
            <a:off x="479999" y="4039524"/>
            <a:ext cx="5472001" cy="252012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400" b="1" kern="1200" dirty="0">
                <a:solidFill>
                  <a:schemeClr val="bg1"/>
                </a:solidFill>
                <a:latin typeface="+mj-lt"/>
                <a:ea typeface="+mn-ea"/>
                <a:cs typeface="Times New Roman" panose="02020603050405020304" pitchFamily="18" charset="0"/>
              </a:defRPr>
            </a:lvl1pPr>
            <a:lvl2pPr>
              <a:defRPr lang="en-US" dirty="0" smtClean="0">
                <a:solidFill>
                  <a:schemeClr val="bg1"/>
                </a:solidFill>
              </a:defRPr>
            </a:lvl2pPr>
            <a:lvl3pPr>
              <a:defRPr lang="en-US" dirty="0" smtClean="0">
                <a:solidFill>
                  <a:schemeClr val="bg1"/>
                </a:solidFill>
              </a:defRPr>
            </a:lvl3pPr>
            <a:lvl4pPr>
              <a:defRPr lang="en-US" dirty="0" smtClean="0">
                <a:solidFill>
                  <a:schemeClr val="bg1"/>
                </a:solidFill>
              </a:defRPr>
            </a:lvl4pPr>
            <a:lvl5pPr>
              <a:defRPr lang="en-US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40" name="Text Placeholder 5"/>
          <p:cNvSpPr>
            <a:spLocks noGrp="1"/>
          </p:cNvSpPr>
          <p:nvPr>
            <p:ph type="body" sz="quarter" idx="36"/>
          </p:nvPr>
        </p:nvSpPr>
        <p:spPr bwMode="invGray">
          <a:xfrm>
            <a:off x="6234365" y="4039524"/>
            <a:ext cx="5472000" cy="252012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4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31824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22"/>
          </p:nvPr>
        </p:nvSpPr>
        <p:spPr bwMode="invGray"/>
        <p:txBody>
          <a:bodyPr/>
          <a:lstStyle/>
          <a:p>
            <a:fld id="{BBB6CCEC-3D0A-48BE-9958-590F11C39C0A}" type="datetime1">
              <a:rPr lang="en-GB" noProof="0" smtClean="0"/>
              <a:t>12/01/2023</a:t>
            </a:fld>
            <a:endParaRPr lang="en-GB" noProof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23"/>
          </p:nvPr>
        </p:nvSpPr>
        <p:spPr bwMode="invGray"/>
        <p:txBody>
          <a:bodyPr/>
          <a:lstStyle/>
          <a:p>
            <a:r>
              <a:rPr lang="en-GB" noProof="0"/>
              <a:t>|     Title of the presentation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4"/>
          </p:nvPr>
        </p:nvSpPr>
        <p:spPr bwMode="invGray"/>
        <p:txBody>
          <a:bodyPr/>
          <a:lstStyle/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21" hasCustomPrompt="1"/>
          </p:nvPr>
        </p:nvSpPr>
        <p:spPr bwMode="invGray">
          <a:xfrm>
            <a:off x="480000" y="6293651"/>
            <a:ext cx="11226365" cy="208579"/>
          </a:xfrm>
        </p:spPr>
        <p:txBody>
          <a:bodyPr anchor="t">
            <a:normAutofit/>
          </a:bodyPr>
          <a:lstStyle>
            <a:lvl1pPr>
              <a:defRPr sz="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 bwMode="invGray"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25"/>
          </p:nvPr>
        </p:nvSpPr>
        <p:spPr bwMode="invGray">
          <a:xfrm>
            <a:off x="479999" y="2160000"/>
            <a:ext cx="3552000" cy="38772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27"/>
          </p:nvPr>
        </p:nvSpPr>
        <p:spPr bwMode="invGray">
          <a:xfrm>
            <a:off x="479999" y="1800000"/>
            <a:ext cx="3552000" cy="252012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4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29"/>
          </p:nvPr>
        </p:nvSpPr>
        <p:spPr bwMode="invGray">
          <a:xfrm>
            <a:off x="4317181" y="2160000"/>
            <a:ext cx="3552000" cy="38772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30"/>
          </p:nvPr>
        </p:nvSpPr>
        <p:spPr bwMode="invGray">
          <a:xfrm>
            <a:off x="4317181" y="1800000"/>
            <a:ext cx="3552000" cy="252012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4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sz="half" idx="31"/>
          </p:nvPr>
        </p:nvSpPr>
        <p:spPr bwMode="invGray">
          <a:xfrm>
            <a:off x="8154364" y="2160000"/>
            <a:ext cx="3552000" cy="38772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32"/>
          </p:nvPr>
        </p:nvSpPr>
        <p:spPr bwMode="invGray">
          <a:xfrm>
            <a:off x="8154364" y="1800000"/>
            <a:ext cx="3552000" cy="252012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4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480485" y="1188003"/>
            <a:ext cx="8160000" cy="288925"/>
          </a:xfrm>
        </p:spPr>
        <p:txBody>
          <a:bodyPr lIns="18000" anchor="ctr">
            <a:normAutofit/>
          </a:bodyPr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</p:spTree>
    <p:extLst>
      <p:ext uri="{BB962C8B-B14F-4D97-AF65-F5344CB8AC3E}">
        <p14:creationId xmlns:p14="http://schemas.microsoft.com/office/powerpoint/2010/main" val="2799778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eft / Text r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invGray">
          <a:xfrm>
            <a:off x="6234364" y="1800000"/>
            <a:ext cx="5472000" cy="4237200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7" hasCustomPrompt="1"/>
          </p:nvPr>
        </p:nvSpPr>
        <p:spPr bwMode="invGray">
          <a:xfrm>
            <a:off x="479999" y="1800000"/>
            <a:ext cx="5472000" cy="4237200"/>
          </a:xfrm>
          <a:solidFill>
            <a:schemeClr val="bg1">
              <a:lumMod val="85000"/>
            </a:schemeClr>
          </a:solidFill>
        </p:spPr>
        <p:txBody>
          <a:bodyPr bIns="1980000" anchor="ctr"/>
          <a:lstStyle>
            <a:lvl1pPr marL="0" marR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 sz="14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/>
            </a:pPr>
            <a:r>
              <a:rPr lang="en-GB" noProof="0" dirty="0"/>
              <a:t>Click on Icon to add picture</a:t>
            </a:r>
            <a:br>
              <a:rPr lang="en-GB" noProof="0" dirty="0"/>
            </a:br>
            <a:r>
              <a:rPr lang="en-GB" noProof="0" dirty="0"/>
              <a:t>Change picture either by</a:t>
            </a:r>
            <a:br>
              <a:rPr lang="en-GB" noProof="0" dirty="0"/>
            </a:br>
            <a:r>
              <a:rPr lang="en-GB" noProof="0" dirty="0"/>
              <a:t>right mouse click on picture + „change picture“ </a:t>
            </a:r>
            <a:br>
              <a:rPr lang="en-GB" noProof="0" dirty="0"/>
            </a:br>
            <a:r>
              <a:rPr lang="en-GB" noProof="0" dirty="0"/>
              <a:t>or by deleting picture + resetting slide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8"/>
          </p:nvPr>
        </p:nvSpPr>
        <p:spPr bwMode="invGray"/>
        <p:txBody>
          <a:bodyPr/>
          <a:lstStyle/>
          <a:p>
            <a:fld id="{414CCF51-8078-42ED-9407-7F055975162E}" type="datetime1">
              <a:rPr lang="en-GB" noProof="0" smtClean="0"/>
              <a:t>12/01/2023</a:t>
            </a:fld>
            <a:endParaRPr lang="en-GB" noProof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9"/>
          </p:nvPr>
        </p:nvSpPr>
        <p:spPr bwMode="invGray"/>
        <p:txBody>
          <a:bodyPr/>
          <a:lstStyle/>
          <a:p>
            <a:r>
              <a:rPr lang="en-GB" noProof="0"/>
              <a:t>|     Title of the presentation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0"/>
          </p:nvPr>
        </p:nvSpPr>
        <p:spPr bwMode="invGray"/>
        <p:txBody>
          <a:bodyPr/>
          <a:lstStyle/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21" hasCustomPrompt="1"/>
          </p:nvPr>
        </p:nvSpPr>
        <p:spPr bwMode="invGray">
          <a:xfrm>
            <a:off x="480000" y="6293651"/>
            <a:ext cx="11226365" cy="208579"/>
          </a:xfrm>
        </p:spPr>
        <p:txBody>
          <a:bodyPr anchor="t">
            <a:normAutofit/>
          </a:bodyPr>
          <a:lstStyle>
            <a:lvl1pPr>
              <a:defRPr sz="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 bwMode="invGray"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480485" y="1188003"/>
            <a:ext cx="8160000" cy="288925"/>
          </a:xfrm>
        </p:spPr>
        <p:txBody>
          <a:bodyPr lIns="18000" anchor="ctr">
            <a:normAutofit/>
          </a:bodyPr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</p:spTree>
    <p:extLst>
      <p:ext uri="{BB962C8B-B14F-4D97-AF65-F5344CB8AC3E}">
        <p14:creationId xmlns:p14="http://schemas.microsoft.com/office/powerpoint/2010/main" val="2379594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atio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invGray">
          <a:xfrm>
            <a:off x="6234364" y="1800000"/>
            <a:ext cx="5472000" cy="4237200"/>
          </a:xfrm>
          <a:solidFill>
            <a:srgbClr val="009CDE"/>
          </a:solidFill>
        </p:spPr>
        <p:txBody>
          <a:bodyPr lIns="144000" tIns="144000" rIns="144000" bIns="144000"/>
          <a:lstStyle>
            <a:lvl1pPr>
              <a:defRPr sz="1400" b="1">
                <a:solidFill>
                  <a:schemeClr val="bg1"/>
                </a:solidFill>
                <a:latin typeface="+mn-lt"/>
              </a:defRPr>
            </a:lvl1pPr>
            <a:lvl2pPr>
              <a:buClr>
                <a:schemeClr val="bg1"/>
              </a:buClr>
              <a:defRPr sz="1400">
                <a:solidFill>
                  <a:schemeClr val="bg1"/>
                </a:solidFill>
                <a:latin typeface="+mn-lt"/>
              </a:defRPr>
            </a:lvl2pPr>
            <a:lvl3pPr>
              <a:buClr>
                <a:schemeClr val="bg1"/>
              </a:buClr>
              <a:defRPr sz="1400">
                <a:solidFill>
                  <a:schemeClr val="bg1"/>
                </a:solidFill>
                <a:latin typeface="+mn-lt"/>
              </a:defRPr>
            </a:lvl3pPr>
            <a:lvl4pPr>
              <a:buClr>
                <a:schemeClr val="bg1"/>
              </a:buClr>
              <a:defRPr sz="1400">
                <a:solidFill>
                  <a:schemeClr val="bg1"/>
                </a:solidFill>
                <a:latin typeface="+mn-lt"/>
              </a:defRPr>
            </a:lvl4pPr>
            <a:lvl5pPr>
              <a:buClr>
                <a:schemeClr val="bg1"/>
              </a:buClr>
              <a:defRPr sz="14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7" hasCustomPrompt="1"/>
          </p:nvPr>
        </p:nvSpPr>
        <p:spPr bwMode="invGray">
          <a:xfrm>
            <a:off x="479999" y="1800000"/>
            <a:ext cx="5472000" cy="4237200"/>
          </a:xfrm>
          <a:solidFill>
            <a:schemeClr val="bg1">
              <a:lumMod val="85000"/>
            </a:schemeClr>
          </a:solidFill>
        </p:spPr>
        <p:txBody>
          <a:bodyPr bIns="1980000" anchor="ctr"/>
          <a:lstStyle>
            <a:lvl1pPr marL="0" marR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 sz="14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/>
            </a:pPr>
            <a:r>
              <a:rPr lang="en-GB" noProof="0" dirty="0"/>
              <a:t>Click on Icon to add picture</a:t>
            </a:r>
            <a:br>
              <a:rPr lang="en-GB" noProof="0" dirty="0"/>
            </a:br>
            <a:r>
              <a:rPr lang="en-GB" noProof="0" dirty="0"/>
              <a:t>Change picture either by</a:t>
            </a:r>
            <a:br>
              <a:rPr lang="en-GB" noProof="0" dirty="0"/>
            </a:br>
            <a:r>
              <a:rPr lang="en-GB" noProof="0" dirty="0"/>
              <a:t>right mouse click on picture + „change picture“ </a:t>
            </a:r>
            <a:br>
              <a:rPr lang="en-GB" noProof="0" dirty="0"/>
            </a:br>
            <a:r>
              <a:rPr lang="en-GB" noProof="0" dirty="0"/>
              <a:t>or by deleting picture + resetting slide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8"/>
          </p:nvPr>
        </p:nvSpPr>
        <p:spPr bwMode="invGray"/>
        <p:txBody>
          <a:bodyPr/>
          <a:lstStyle/>
          <a:p>
            <a:fld id="{B5CB8422-2CBD-43EC-AF21-8B33A2ACAA82}" type="datetime1">
              <a:rPr lang="en-GB" noProof="0" smtClean="0"/>
              <a:t>12/01/2023</a:t>
            </a:fld>
            <a:endParaRPr lang="en-GB" noProof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9"/>
          </p:nvPr>
        </p:nvSpPr>
        <p:spPr bwMode="invGray"/>
        <p:txBody>
          <a:bodyPr/>
          <a:lstStyle/>
          <a:p>
            <a:r>
              <a:rPr lang="en-GB" noProof="0"/>
              <a:t>|     Title of the presentation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0"/>
          </p:nvPr>
        </p:nvSpPr>
        <p:spPr bwMode="invGray"/>
        <p:txBody>
          <a:bodyPr/>
          <a:lstStyle/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21" hasCustomPrompt="1"/>
          </p:nvPr>
        </p:nvSpPr>
        <p:spPr bwMode="invGray">
          <a:xfrm>
            <a:off x="480000" y="6293651"/>
            <a:ext cx="11226365" cy="208579"/>
          </a:xfrm>
        </p:spPr>
        <p:txBody>
          <a:bodyPr anchor="t">
            <a:normAutofit/>
          </a:bodyPr>
          <a:lstStyle>
            <a:lvl1pPr>
              <a:defRPr sz="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 bwMode="invGray"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480485" y="1188003"/>
            <a:ext cx="8160000" cy="288925"/>
          </a:xfrm>
        </p:spPr>
        <p:txBody>
          <a:bodyPr lIns="18000" anchor="ctr">
            <a:normAutofit/>
          </a:bodyPr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</p:spTree>
    <p:extLst>
      <p:ext uri="{BB962C8B-B14F-4D97-AF65-F5344CB8AC3E}">
        <p14:creationId xmlns:p14="http://schemas.microsoft.com/office/powerpoint/2010/main" val="3756257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7" hasCustomPrompt="1"/>
          </p:nvPr>
        </p:nvSpPr>
        <p:spPr bwMode="invGray">
          <a:xfrm>
            <a:off x="479999" y="1800000"/>
            <a:ext cx="11226364" cy="4237200"/>
          </a:xfrm>
          <a:solidFill>
            <a:schemeClr val="bg1">
              <a:lumMod val="85000"/>
            </a:schemeClr>
          </a:solidFill>
        </p:spPr>
        <p:txBody>
          <a:bodyPr bIns="1980000" anchor="ctr"/>
          <a:lstStyle>
            <a:lvl1pPr marL="0" marR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 sz="14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/>
            </a:pPr>
            <a:r>
              <a:rPr lang="en-GB" noProof="0" dirty="0"/>
              <a:t>Click on Icon to add picture</a:t>
            </a:r>
            <a:br>
              <a:rPr lang="en-GB" noProof="0" dirty="0"/>
            </a:br>
            <a:r>
              <a:rPr lang="en-GB" noProof="0" dirty="0"/>
              <a:t>Change picture either by</a:t>
            </a:r>
            <a:br>
              <a:rPr lang="en-GB" noProof="0" dirty="0"/>
            </a:br>
            <a:r>
              <a:rPr lang="en-GB" noProof="0" dirty="0"/>
              <a:t>right mouse click on picture + „change picture“ </a:t>
            </a:r>
            <a:br>
              <a:rPr lang="en-GB" noProof="0" dirty="0"/>
            </a:br>
            <a:r>
              <a:rPr lang="en-GB" noProof="0" dirty="0"/>
              <a:t>or by deleting picture + resetting slide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8"/>
          </p:nvPr>
        </p:nvSpPr>
        <p:spPr bwMode="invGray"/>
        <p:txBody>
          <a:bodyPr/>
          <a:lstStyle/>
          <a:p>
            <a:fld id="{6C135116-9A9A-47DA-A114-676E0C1FD8BF}" type="datetime1">
              <a:rPr lang="en-GB" noProof="0" smtClean="0"/>
              <a:t>12/01/2023</a:t>
            </a:fld>
            <a:endParaRPr lang="en-GB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9"/>
          </p:nvPr>
        </p:nvSpPr>
        <p:spPr bwMode="invGray"/>
        <p:txBody>
          <a:bodyPr/>
          <a:lstStyle/>
          <a:p>
            <a:r>
              <a:rPr lang="en-GB" noProof="0"/>
              <a:t>|     Title of the presentation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0"/>
          </p:nvPr>
        </p:nvSpPr>
        <p:spPr bwMode="invGray"/>
        <p:txBody>
          <a:bodyPr/>
          <a:lstStyle/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 hasCustomPrompt="1"/>
          </p:nvPr>
        </p:nvSpPr>
        <p:spPr bwMode="invGray">
          <a:xfrm>
            <a:off x="480000" y="6293651"/>
            <a:ext cx="11226365" cy="208579"/>
          </a:xfrm>
        </p:spPr>
        <p:txBody>
          <a:bodyPr anchor="t">
            <a:normAutofit/>
          </a:bodyPr>
          <a:lstStyle>
            <a:lvl1pPr>
              <a:defRPr sz="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 bwMode="invGray"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480485" y="1188003"/>
            <a:ext cx="8160000" cy="288925"/>
          </a:xfrm>
        </p:spPr>
        <p:txBody>
          <a:bodyPr lIns="18000" anchor="ctr">
            <a:normAutofit/>
          </a:bodyPr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</p:spTree>
    <p:extLst>
      <p:ext uri="{BB962C8B-B14F-4D97-AF65-F5344CB8AC3E}">
        <p14:creationId xmlns:p14="http://schemas.microsoft.com/office/powerpoint/2010/main" val="956194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invGray">
          <a:xfrm>
            <a:off x="479999" y="359999"/>
            <a:ext cx="8160000" cy="720000"/>
          </a:xfrm>
          <a:prstGeom prst="rect">
            <a:avLst/>
          </a:prstGeom>
        </p:spPr>
        <p:txBody>
          <a:bodyPr vert="horz" lIns="18000" tIns="0" rIns="360000" bIns="0" rtlCol="0" anchor="b">
            <a:noAutofit/>
          </a:bodyPr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invGray">
          <a:xfrm>
            <a:off x="480000" y="1800000"/>
            <a:ext cx="11232001" cy="4237200"/>
          </a:xfrm>
          <a:prstGeom prst="rect">
            <a:avLst/>
          </a:prstGeom>
        </p:spPr>
        <p:txBody>
          <a:bodyPr vert="horz" lIns="18000" tIns="0" rIns="18000" bIns="0" rtlCol="0">
            <a:noAutofit/>
          </a:bodyPr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Sixth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invGray">
          <a:xfrm>
            <a:off x="480000" y="6580588"/>
            <a:ext cx="790001" cy="180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80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fld id="{CB2A9C5F-569E-41BE-B5E5-7CBFE1B687B2}" type="datetime1">
              <a:rPr lang="en-GB" smtClean="0"/>
              <a:pPr/>
              <a:t>12/01/2023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invGray">
          <a:xfrm>
            <a:off x="1392992" y="6580588"/>
            <a:ext cx="2264608" cy="180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80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r>
              <a:rPr lang="en-GB"/>
              <a:t>|     Title of the presentation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invGray">
          <a:xfrm>
            <a:off x="11416433" y="6580588"/>
            <a:ext cx="289931" cy="180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800" b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fld id="{A74CE0EA-F3B5-4684-BA10-C594598FDB9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Rectangle 8"/>
          <p:cNvSpPr/>
          <p:nvPr userDrawn="1"/>
        </p:nvSpPr>
        <p:spPr bwMode="invGray">
          <a:xfrm>
            <a:off x="9735601" y="2128187"/>
            <a:ext cx="1976400" cy="694800"/>
          </a:xfrm>
          <a:prstGeom prst="rect">
            <a:avLst/>
          </a:prstGeom>
          <a:blipFill dpi="0"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noProof="0"/>
          </a:p>
        </p:txBody>
      </p:sp>
      <p:pic>
        <p:nvPicPr>
          <p:cNvPr id="8" name="Picture 7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F5E8F4CD-E184-4787-843D-77B4E71627DD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847" y="379491"/>
            <a:ext cx="1974941" cy="694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449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26" r:id="rId12"/>
    <p:sldLayoutId id="2147483719" r:id="rId13"/>
    <p:sldLayoutId id="2147483720" r:id="rId14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000"/>
        </a:spcBef>
        <a:spcAft>
          <a:spcPts val="600"/>
        </a:spcAft>
        <a:buClr>
          <a:schemeClr val="tx1"/>
        </a:buClr>
        <a:buSzPct val="80000"/>
        <a:buFontTx/>
        <a:buNone/>
        <a:defRPr sz="1400" b="0" kern="1200">
          <a:solidFill>
            <a:schemeClr val="tx1"/>
          </a:solidFill>
          <a:latin typeface="+mn-lt"/>
          <a:ea typeface="+mn-ea"/>
          <a:cs typeface="Times New Roman" panose="02020603050405020304" pitchFamily="18" charset="0"/>
        </a:defRPr>
      </a:lvl1pPr>
      <a:lvl2pPr marL="466725" indent="-285750" algn="l" defTabSz="914400" rtl="0" eaLnBrk="1" latinLnBrk="0" hangingPunct="1">
        <a:lnSpc>
          <a:spcPct val="110000"/>
        </a:lnSpc>
        <a:spcBef>
          <a:spcPts val="500"/>
        </a:spcBef>
        <a:spcAft>
          <a:spcPts val="60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827087" indent="-285750" algn="l" defTabSz="914400" rtl="0" eaLnBrk="1" latinLnBrk="0" hangingPunct="1">
        <a:lnSpc>
          <a:spcPct val="110000"/>
        </a:lnSpc>
        <a:spcBef>
          <a:spcPts val="500"/>
        </a:spcBef>
        <a:spcAft>
          <a:spcPts val="60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179513" indent="-285750" algn="l" defTabSz="914400" rtl="0" eaLnBrk="1" latinLnBrk="0" hangingPunct="1">
        <a:lnSpc>
          <a:spcPct val="110000"/>
        </a:lnSpc>
        <a:spcBef>
          <a:spcPts val="500"/>
        </a:spcBef>
        <a:spcAft>
          <a:spcPts val="600"/>
        </a:spcAft>
        <a:buClr>
          <a:schemeClr val="tx1"/>
        </a:buClr>
        <a:buSzPct val="100000"/>
        <a:buFont typeface="Arial" panose="020B0604020202020204" pitchFamily="34" charset="0"/>
        <a:buChar char="•"/>
        <a:tabLst>
          <a:tab pos="1074738" algn="l"/>
        </a:tabLst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616075" indent="-358775" algn="l" defTabSz="914400" rtl="0" eaLnBrk="1" latinLnBrk="0" hangingPunct="1">
        <a:lnSpc>
          <a:spcPct val="110000"/>
        </a:lnSpc>
        <a:spcBef>
          <a:spcPts val="500"/>
        </a:spcBef>
        <a:spcAft>
          <a:spcPts val="60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062163" indent="-358775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131" userDrawn="1">
          <p15:clr>
            <a:srgbClr val="F26B43"/>
          </p15:clr>
        </p15:guide>
        <p15:guide id="2" orient="horz" pos="3809" userDrawn="1">
          <p15:clr>
            <a:srgbClr val="F26B43"/>
          </p15:clr>
        </p15:guide>
        <p15:guide id="3" pos="3840" userDrawn="1">
          <p15:clr>
            <a:srgbClr val="F26B43"/>
          </p15:clr>
        </p15:guide>
        <p15:guide id="4" pos="302" userDrawn="1">
          <p15:clr>
            <a:srgbClr val="F26B43"/>
          </p15:clr>
        </p15:guide>
        <p15:guide id="5" pos="7379" userDrawn="1">
          <p15:clr>
            <a:srgbClr val="F26B43"/>
          </p15:clr>
        </p15:guide>
        <p15:guide id="6" pos="3761" userDrawn="1">
          <p15:clr>
            <a:srgbClr val="F26B43"/>
          </p15:clr>
        </p15:guide>
        <p15:guide id="7" pos="391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reference.medscape.com/drug-interactionchecker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www.druginteractions.org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9.png"/><Relationship Id="rId11" Type="http://schemas.openxmlformats.org/officeDocument/2006/relationships/image" Target="../media/image24.jpe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jpeg"/><Relationship Id="rId9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 descr="A person standing next to a tree&#10;&#10;Description generated with high confidence">
            <a:extLst>
              <a:ext uri="{FF2B5EF4-FFF2-40B4-BE49-F238E27FC236}">
                <a16:creationId xmlns:a16="http://schemas.microsoft.com/office/drawing/2014/main" id="{1A582AD1-8C08-43AA-8230-3DF8709A3C7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3C7871D-8504-40D7-B0BC-8EF5ECB687E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  <p:sp>
        <p:nvSpPr>
          <p:cNvPr id="10" name="Subtitle 9"/>
          <p:cNvSpPr>
            <a:spLocks noGrp="1"/>
          </p:cNvSpPr>
          <p:nvPr>
            <p:ph type="subTitle" idx="1"/>
          </p:nvPr>
        </p:nvSpPr>
        <p:spPr>
          <a:xfrm>
            <a:off x="-10415" y="4124739"/>
            <a:ext cx="12191999" cy="2382267"/>
          </a:xfrm>
        </p:spPr>
        <p:txBody>
          <a:bodyPr anchor="t"/>
          <a:lstStyle/>
          <a:p>
            <a:pPr algn="ctr"/>
            <a:r>
              <a:rPr lang="ru-RU" sz="3200" dirty="0"/>
              <a:t>Выбор режима лечения и особенности назначения пациентам </a:t>
            </a:r>
            <a:r>
              <a:rPr lang="ru-RU" sz="3200" dirty="0" err="1"/>
              <a:t>мКРЛ</a:t>
            </a:r>
            <a:r>
              <a:rPr lang="ru-RU" sz="3200" dirty="0"/>
              <a:t> </a:t>
            </a:r>
            <a:endParaRPr lang="en-GB" sz="3200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0" y="485184"/>
            <a:ext cx="7437120" cy="2943816"/>
          </a:xfrm>
        </p:spPr>
        <p:txBody>
          <a:bodyPr/>
          <a:lstStyle/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0B45D80-00E5-4C95-BAFF-D63727A0505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Joint TB, HIV and Viral Hepatitis Programme, Division of Country Health Programmes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35E20D2-3FB6-4C1D-B834-4DB701A029A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495913" y="5789532"/>
            <a:ext cx="2195259" cy="247650"/>
          </a:xfrm>
        </p:spPr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D0F135F-EFA8-4DE4-B15E-5BEF2CCFF5B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9998" y="5523267"/>
            <a:ext cx="11211172" cy="2880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000" dirty="0" err="1"/>
              <a:t>Гунта</a:t>
            </a:r>
            <a:r>
              <a:rPr lang="ru-RU" sz="2000" dirty="0"/>
              <a:t> </a:t>
            </a:r>
            <a:r>
              <a:rPr lang="ru-RU" sz="2000" dirty="0" err="1"/>
              <a:t>Дравниеце</a:t>
            </a:r>
            <a:r>
              <a:rPr lang="en-US" sz="2000" dirty="0"/>
              <a:t>, </a:t>
            </a:r>
            <a:r>
              <a:rPr lang="ru-RU" sz="2000" dirty="0"/>
              <a:t>член ВМК</a:t>
            </a:r>
            <a:r>
              <a:rPr lang="en-US" sz="2000" dirty="0"/>
              <a:t>, 2020</a:t>
            </a:r>
          </a:p>
          <a:p>
            <a:pPr algn="ctr">
              <a:lnSpc>
                <a:spcPct val="100000"/>
              </a:lnSpc>
            </a:pPr>
            <a:r>
              <a:rPr lang="en-US" sz="2000" b="1" dirty="0"/>
              <a:t>European TB Research Initiative, WHO Regional Office for Europe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0655F25-4D9A-48E1-84E7-7189E406B6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8588" y="485184"/>
            <a:ext cx="3175753" cy="1121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0554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900768" y="775252"/>
            <a:ext cx="8990725" cy="5440041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CD9F9BF-D269-4020-816F-460E917B7A74}" type="datetime1">
              <a:rPr lang="en-GB" noProof="0" smtClean="0"/>
              <a:t>12/01/2023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1392992" y="6580588"/>
            <a:ext cx="4938234" cy="180000"/>
          </a:xfrm>
        </p:spPr>
        <p:txBody>
          <a:bodyPr/>
          <a:lstStyle/>
          <a:p>
            <a:r>
              <a:rPr lang="en-GB" noProof="0" dirty="0"/>
              <a:t>|     </a:t>
            </a:r>
            <a:r>
              <a:rPr lang="en-US" dirty="0"/>
              <a:t>Selection of treatment regimens and specifics of patient enrollment for mSTR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74CE0EA-F3B5-4684-BA10-C594598FDB9C}" type="slidenum">
              <a:rPr lang="en-GB" noProof="0" smtClean="0"/>
              <a:pPr/>
              <a:t>10</a:t>
            </a:fld>
            <a:endParaRPr lang="en-GB" noProof="0"/>
          </a:p>
        </p:txBody>
      </p:sp>
      <p:sp>
        <p:nvSpPr>
          <p:cNvPr id="12" name="Rectangle 11"/>
          <p:cNvSpPr/>
          <p:nvPr/>
        </p:nvSpPr>
        <p:spPr>
          <a:xfrm>
            <a:off x="238539" y="3630179"/>
            <a:ext cx="11751011" cy="27677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92CC"/>
                </a:solidFill>
              </a:rPr>
              <a:t>Соответствие</a:t>
            </a:r>
            <a:r>
              <a:rPr lang="en-US" sz="2400" b="1" dirty="0">
                <a:solidFill>
                  <a:srgbClr val="0092CC"/>
                </a:solidFill>
              </a:rPr>
              <a:t> + </a:t>
            </a:r>
            <a:r>
              <a:rPr lang="ru-RU" sz="2400" b="1" dirty="0">
                <a:solidFill>
                  <a:srgbClr val="0092CC"/>
                </a:solidFill>
              </a:rPr>
              <a:t>информированное согласие</a:t>
            </a:r>
            <a:r>
              <a:rPr lang="en-US" sz="2400" b="1" dirty="0">
                <a:solidFill>
                  <a:srgbClr val="0092CC"/>
                </a:solidFill>
              </a:rPr>
              <a:t> = </a:t>
            </a:r>
            <a:r>
              <a:rPr lang="ru-RU" sz="2400" b="1" dirty="0">
                <a:solidFill>
                  <a:srgbClr val="0092CC"/>
                </a:solidFill>
              </a:rPr>
              <a:t>включение в лечение </a:t>
            </a:r>
            <a:r>
              <a:rPr lang="ru-RU" sz="2400" b="1" dirty="0" err="1">
                <a:solidFill>
                  <a:srgbClr val="0092CC"/>
                </a:solidFill>
              </a:rPr>
              <a:t>мКРЛ</a:t>
            </a:r>
            <a:r>
              <a:rPr lang="en-US" sz="2400" b="1" dirty="0">
                <a:solidFill>
                  <a:srgbClr val="0092CC"/>
                </a:solidFill>
              </a:rPr>
              <a:t> </a:t>
            </a:r>
          </a:p>
        </p:txBody>
      </p:sp>
      <p:sp>
        <p:nvSpPr>
          <p:cNvPr id="2" name="Oval 1"/>
          <p:cNvSpPr/>
          <p:nvPr/>
        </p:nvSpPr>
        <p:spPr>
          <a:xfrm>
            <a:off x="419889" y="4348694"/>
            <a:ext cx="11711254" cy="1330729"/>
          </a:xfrm>
          <a:prstGeom prst="ellipse">
            <a:avLst/>
          </a:prstGeom>
          <a:noFill/>
          <a:ln w="38100">
            <a:solidFill>
              <a:srgbClr val="0092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4005470" y="3630177"/>
            <a:ext cx="1590259" cy="64237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56681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CD9F9BF-D269-4020-816F-460E917B7A74}" type="datetime1">
              <a:rPr lang="en-GB" noProof="0" smtClean="0"/>
              <a:t>12/01/2023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1392992" y="6580588"/>
            <a:ext cx="4938234" cy="180000"/>
          </a:xfrm>
        </p:spPr>
        <p:txBody>
          <a:bodyPr/>
          <a:lstStyle/>
          <a:p>
            <a:r>
              <a:rPr lang="en-GB" noProof="0" dirty="0"/>
              <a:t>|     </a:t>
            </a:r>
            <a:r>
              <a:rPr lang="en-US" dirty="0"/>
              <a:t>Selection of treatment regimens and specifics of patient enrollment for mSTR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74CE0EA-F3B5-4684-BA10-C594598FDB9C}" type="slidenum">
              <a:rPr lang="en-GB" noProof="0" smtClean="0"/>
              <a:pPr/>
              <a:t>11</a:t>
            </a:fld>
            <a:endParaRPr lang="en-GB" noProof="0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6829149" y="5509202"/>
            <a:ext cx="780735" cy="30263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34" y="225485"/>
            <a:ext cx="9074302" cy="5490611"/>
          </a:xfrm>
        </p:spPr>
      </p:pic>
      <p:sp>
        <p:nvSpPr>
          <p:cNvPr id="12" name="Rectangle 11"/>
          <p:cNvSpPr/>
          <p:nvPr/>
        </p:nvSpPr>
        <p:spPr>
          <a:xfrm>
            <a:off x="581360" y="5079779"/>
            <a:ext cx="11428068" cy="11719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92CC"/>
                </a:solidFill>
              </a:rPr>
              <a:t>Выберите другой режим, если не соответствует или нет информированного согласия</a:t>
            </a:r>
            <a:endParaRPr lang="en-US" sz="2800" b="1" dirty="0">
              <a:solidFill>
                <a:srgbClr val="0092CC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241498" y="5079780"/>
            <a:ext cx="11767930" cy="1044492"/>
          </a:xfrm>
          <a:prstGeom prst="ellipse">
            <a:avLst/>
          </a:prstGeom>
          <a:noFill/>
          <a:ln w="38100">
            <a:solidFill>
              <a:srgbClr val="0092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5940141" y="3655822"/>
            <a:ext cx="355253" cy="141201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6364358" y="4840357"/>
            <a:ext cx="652668" cy="26438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99613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CD9F9BF-D269-4020-816F-460E917B7A74}" type="datetime1">
              <a:rPr lang="en-GB" noProof="0" smtClean="0"/>
              <a:t>12/01/2023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1392992" y="6580588"/>
            <a:ext cx="4938234" cy="180000"/>
          </a:xfrm>
        </p:spPr>
        <p:txBody>
          <a:bodyPr/>
          <a:lstStyle/>
          <a:p>
            <a:r>
              <a:rPr lang="en-GB" noProof="0" dirty="0"/>
              <a:t>|     </a:t>
            </a:r>
            <a:r>
              <a:rPr lang="en-US" dirty="0"/>
              <a:t>Selection of treatment regimens and specifics of patient enrollment for mSTR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74CE0EA-F3B5-4684-BA10-C594598FDB9C}" type="slidenum">
              <a:rPr lang="en-GB" noProof="0" smtClean="0"/>
              <a:pPr/>
              <a:t>12</a:t>
            </a:fld>
            <a:endParaRPr lang="en-GB" noProof="0"/>
          </a:p>
        </p:txBody>
      </p:sp>
      <p:sp>
        <p:nvSpPr>
          <p:cNvPr id="10" name="Oval 9"/>
          <p:cNvSpPr/>
          <p:nvPr/>
        </p:nvSpPr>
        <p:spPr>
          <a:xfrm>
            <a:off x="3862109" y="3826565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785" y="1152939"/>
            <a:ext cx="11013647" cy="4931252"/>
          </a:xfrm>
        </p:spPr>
      </p:pic>
    </p:spTree>
    <p:extLst>
      <p:ext uri="{BB962C8B-B14F-4D97-AF65-F5344CB8AC3E}">
        <p14:creationId xmlns:p14="http://schemas.microsoft.com/office/powerpoint/2010/main" val="13053344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1404259" y="1411427"/>
            <a:ext cx="9283148" cy="1649446"/>
          </a:xfrm>
        </p:spPr>
        <p:txBody>
          <a:bodyPr anchor="ctr"/>
          <a:lstStyle/>
          <a:p>
            <a:r>
              <a:rPr lang="ru-RU" dirty="0"/>
              <a:t>Оценить каждого РУ-ТБ больного на соответствие включению в КРЛ 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80188"/>
            <a:ext cx="790575" cy="180975"/>
          </a:xfrm>
        </p:spPr>
        <p:txBody>
          <a:bodyPr/>
          <a:lstStyle/>
          <a:p>
            <a:fld id="{DCD9F9BF-D269-4020-816F-460E917B7A74}" type="datetime1">
              <a:rPr lang="en-GB" noProof="0" smtClean="0"/>
              <a:t>12/01/2023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0" y="6580188"/>
            <a:ext cx="2265363" cy="180975"/>
          </a:xfrm>
        </p:spPr>
        <p:txBody>
          <a:bodyPr/>
          <a:lstStyle/>
          <a:p>
            <a:r>
              <a:rPr lang="en-GB" noProof="0"/>
              <a:t>|     Title of the presentation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11901488" y="6580188"/>
            <a:ext cx="290512" cy="180975"/>
          </a:xfrm>
        </p:spPr>
        <p:txBody>
          <a:bodyPr/>
          <a:lstStyle/>
          <a:p>
            <a:fld id="{A74CE0EA-F3B5-4684-BA10-C594598FDB9C}" type="slidenum">
              <a:rPr lang="en-GB" noProof="0" smtClean="0"/>
              <a:pPr/>
              <a:t>13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7941303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80000" y="1580321"/>
            <a:ext cx="11232001" cy="4556270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dirty="0"/>
              <a:t>Принимал ли когда-либо пациент препараты, включенные в </a:t>
            </a:r>
            <a:r>
              <a:rPr lang="ru-RU" sz="2000" dirty="0" err="1"/>
              <a:t>мКРЛ</a:t>
            </a:r>
            <a:r>
              <a:rPr lang="ru-RU" sz="2000" dirty="0"/>
              <a:t>, в течение 1 месяца или более?</a:t>
            </a:r>
            <a:r>
              <a:rPr lang="en-US" sz="2000" dirty="0"/>
              <a:t>	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dirty="0"/>
              <a:t>Лишен ли пациент способности принимать препараты перорально?</a:t>
            </a:r>
            <a:r>
              <a:rPr lang="en-US" sz="2000" dirty="0"/>
              <a:t>			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dirty="0"/>
              <a:t>Принимает ли пациент какие-либо препараты, для которых противопоказан одновременный прием препаратов </a:t>
            </a:r>
            <a:r>
              <a:rPr lang="ru-RU" sz="2000" dirty="0" err="1"/>
              <a:t>мКРЛ</a:t>
            </a:r>
            <a:r>
              <a:rPr lang="ru-RU" sz="2000" dirty="0"/>
              <a:t>?						</a:t>
            </a:r>
            <a:endParaRPr lang="en-US" sz="20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dirty="0"/>
              <a:t>Страдает ли пациент ТБ менингитом, милиарным ТБ или ТБ остеомиелитом?</a:t>
            </a:r>
            <a:r>
              <a:rPr lang="en-US" sz="2000" dirty="0"/>
              <a:t>		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dirty="0"/>
              <a:t>Страдает ли пациент диагностированной аллергией на какой-либо препарат </a:t>
            </a:r>
            <a:r>
              <a:rPr lang="ru-RU" sz="2000" dirty="0" err="1"/>
              <a:t>мКРЛ</a:t>
            </a:r>
            <a:r>
              <a:rPr lang="ru-RU" sz="2000" dirty="0"/>
              <a:t>?</a:t>
            </a:r>
            <a:r>
              <a:rPr lang="en-US" sz="2000" dirty="0"/>
              <a:t>	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dirty="0"/>
              <a:t>Находится ли пациент в очень тяжелом клиническом положении  (&lt;40 по шкале </a:t>
            </a:r>
            <a:r>
              <a:rPr lang="ru-RU" sz="2000" dirty="0" err="1"/>
              <a:t>Карновского</a:t>
            </a:r>
            <a:r>
              <a:rPr lang="ru-RU" sz="2000" dirty="0"/>
              <a:t>)?</a:t>
            </a:r>
            <a:r>
              <a:rPr lang="en-US" sz="2000" dirty="0"/>
              <a:t>      					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CD9F9BF-D269-4020-816F-460E917B7A74}" type="datetime1">
              <a:rPr lang="en-GB" noProof="0" smtClean="0"/>
              <a:t>12/01/2023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1270001" y="6520584"/>
            <a:ext cx="4769269" cy="277412"/>
          </a:xfrm>
        </p:spPr>
        <p:txBody>
          <a:bodyPr/>
          <a:lstStyle/>
          <a:p>
            <a:r>
              <a:rPr lang="en-US" sz="1000" dirty="0"/>
              <a:t>Selection of treatment regimens and specifics of patient enrollment for mSTR</a:t>
            </a:r>
          </a:p>
          <a:p>
            <a:endParaRPr lang="en-GB" sz="1000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74CE0EA-F3B5-4684-BA10-C594598FDB9C}" type="slidenum">
              <a:rPr lang="en-GB" noProof="0" smtClean="0"/>
              <a:pPr/>
              <a:t>14</a:t>
            </a:fld>
            <a:endParaRPr lang="en-GB" noProof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29397" y="191034"/>
            <a:ext cx="8892601" cy="547446"/>
          </a:xfrm>
        </p:spPr>
        <p:txBody>
          <a:bodyPr/>
          <a:lstStyle/>
          <a:p>
            <a:r>
              <a:rPr lang="ru-RU" dirty="0" err="1"/>
              <a:t>Неинвазивные</a:t>
            </a:r>
            <a:r>
              <a:rPr lang="ru-RU" dirty="0"/>
              <a:t> критерии исключения из КРЛ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43873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12416" y="1472008"/>
            <a:ext cx="10401968" cy="4237200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dirty="0"/>
              <a:t>Имеется ли у пациента подтвержденная устойчивость к </a:t>
            </a:r>
            <a:r>
              <a:rPr lang="ru-RU" sz="2000" dirty="0" err="1"/>
              <a:t>фторхинолонам</a:t>
            </a:r>
            <a:r>
              <a:rPr lang="en-US" sz="2000" dirty="0"/>
              <a:t>?		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dirty="0"/>
              <a:t>Превышает ли интервал </a:t>
            </a:r>
            <a:r>
              <a:rPr lang="ru-RU" sz="2000" dirty="0" err="1"/>
              <a:t>QTcF</a:t>
            </a:r>
            <a:r>
              <a:rPr lang="ru-RU" sz="2000" dirty="0"/>
              <a:t> 500 </a:t>
            </a:r>
            <a:r>
              <a:rPr lang="ru-RU" sz="2000" dirty="0" err="1"/>
              <a:t>мс</a:t>
            </a:r>
            <a:r>
              <a:rPr lang="ru-RU" sz="2000" dirty="0"/>
              <a:t>, по данным ЭКГ при скрининге?</a:t>
            </a:r>
            <a:r>
              <a:rPr lang="en-US" sz="2000" dirty="0"/>
              <a:t>		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dirty="0"/>
              <a:t>Превышает ли уровень АСТ или АЛТ трехкратную верхнюю границу нормы?</a:t>
            </a:r>
            <a:r>
              <a:rPr lang="en-US" sz="2000" dirty="0"/>
              <a:t>	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dirty="0"/>
              <a:t>Наблюдается ли у пациента клиренс </a:t>
            </a:r>
            <a:r>
              <a:rPr lang="ru-RU" sz="2000" dirty="0" err="1"/>
              <a:t>креатинина</a:t>
            </a:r>
            <a:r>
              <a:rPr lang="en-US" sz="2000" dirty="0"/>
              <a:t> </a:t>
            </a:r>
            <a:r>
              <a:rPr lang="ru-RU" sz="2000" dirty="0"/>
              <a:t>менее 30 мл/мин на 1,73 м² площади поверхности тела?</a:t>
            </a:r>
            <a:r>
              <a:rPr lang="en-US" sz="2000" dirty="0"/>
              <a:t>					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CD9F9BF-D269-4020-816F-460E917B7A74}" type="datetime1">
              <a:rPr lang="en-GB" noProof="0" smtClean="0"/>
              <a:t>12/01/2023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1392991" y="6580588"/>
            <a:ext cx="5067443" cy="98508"/>
          </a:xfrm>
        </p:spPr>
        <p:txBody>
          <a:bodyPr/>
          <a:lstStyle/>
          <a:p>
            <a:pPr lvl="0"/>
            <a:r>
              <a:rPr lang="en-US" sz="1000" dirty="0">
                <a:solidFill>
                  <a:prstClr val="black"/>
                </a:solidFill>
              </a:rPr>
              <a:t>Selection of treatment regimens and specifics of patient enrollment for mSTR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74CE0EA-F3B5-4684-BA10-C594598FDB9C}" type="slidenum">
              <a:rPr lang="en-GB" noProof="0" smtClean="0"/>
              <a:pPr/>
              <a:t>15</a:t>
            </a:fld>
            <a:endParaRPr lang="en-GB" noProof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80000" y="139683"/>
            <a:ext cx="8160000" cy="504932"/>
          </a:xfrm>
        </p:spPr>
        <p:txBody>
          <a:bodyPr/>
          <a:lstStyle/>
          <a:p>
            <a:r>
              <a:rPr lang="ru-RU" sz="3200" dirty="0"/>
              <a:t>Инвазивные критерии исключения	</a:t>
            </a:r>
          </a:p>
        </p:txBody>
      </p:sp>
    </p:spTree>
    <p:extLst>
      <p:ext uri="{BB962C8B-B14F-4D97-AF65-F5344CB8AC3E}">
        <p14:creationId xmlns:p14="http://schemas.microsoft.com/office/powerpoint/2010/main" val="1326916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D9F9BF-D269-4020-816F-460E917B7A74}" type="datetime1">
              <a:rPr kumimoji="0" lang="en-GB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12/01/2023</a:t>
            </a:fld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6104884" y="6553662"/>
            <a:ext cx="4640060" cy="180000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Selection of treatment regimens and specifics of patient enrollment for mSTR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4CE0EA-F3B5-4684-BA10-C594598FDB9C}" type="slidenum">
              <a:rPr kumimoji="0" lang="en-GB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20069" y="2733261"/>
            <a:ext cx="49795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92C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Форма скрининга для участия в исследовании (часть 1)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32455" y="42194"/>
            <a:ext cx="4542466" cy="6691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8920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92F0F5A-C49F-4BBB-B2F1-7F679D7E70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A931E1-7FC2-4DBD-9F66-3D1575A3F79C}" type="datetime1">
              <a:rPr kumimoji="0" lang="en-GB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12/01/2023</a:t>
            </a:fld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8EBF0-3F35-46B5-B03D-4C794A5B7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92992" y="6580588"/>
            <a:ext cx="5350708" cy="180000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Selection of treatment regimens and specifics of patient enrollment for mSTR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D35F82-3D64-4CA5-8CAD-41B58F5CE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4CE0EA-F3B5-4684-BA10-C594598FDB9C}" type="slidenum">
              <a:rPr kumimoji="0" lang="en-GB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3F1791A-E7F1-4426-B3FF-AA07B0D94899}"/>
              </a:ext>
            </a:extLst>
          </p:cNvPr>
          <p:cNvSpPr/>
          <p:nvPr/>
        </p:nvSpPr>
        <p:spPr>
          <a:xfrm>
            <a:off x="1932768" y="3149678"/>
            <a:ext cx="79415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92CC"/>
                </a:solidFill>
                <a:effectLst/>
                <a:uLnTx/>
                <a:uFillTx/>
                <a:latin typeface="Ebrima"/>
                <a:ea typeface="+mn-ea"/>
                <a:cs typeface="+mn-cs"/>
                <a:hlinkClick r:id="rId3"/>
              </a:rPr>
              <a:t>https://reference.medscape.com/drug-interactionchecker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0092CC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FC88539-FFA4-4424-A9CF-E8A98831B03B}"/>
              </a:ext>
            </a:extLst>
          </p:cNvPr>
          <p:cNvSpPr/>
          <p:nvPr/>
        </p:nvSpPr>
        <p:spPr>
          <a:xfrm>
            <a:off x="1932768" y="3705637"/>
            <a:ext cx="48109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92CC"/>
                </a:solidFill>
                <a:effectLst/>
                <a:uLnTx/>
                <a:uFillTx/>
                <a:latin typeface="Ebrima"/>
                <a:ea typeface="+mn-ea"/>
                <a:cs typeface="+mn-cs"/>
                <a:hlinkClick r:id="rId4"/>
              </a:rPr>
              <a:t>https://www.druginteractions.org/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0092CC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48D91AE-2276-4F93-B940-D65BE3EAE33A}"/>
              </a:ext>
            </a:extLst>
          </p:cNvPr>
          <p:cNvSpPr txBox="1"/>
          <p:nvPr/>
        </p:nvSpPr>
        <p:spPr>
          <a:xfrm>
            <a:off x="261338" y="1285656"/>
            <a:ext cx="107412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400">
              <a:defRPr/>
            </a:pPr>
            <a:r>
              <a:rPr lang="ru-RU" sz="3200" b="1" dirty="0">
                <a:solidFill>
                  <a:srgbClr val="0092CC"/>
                </a:solidFill>
                <a:latin typeface="Ebrima"/>
              </a:rPr>
              <a:t>База данных в интернете для поиска и выявления взаимодействий между лекарствами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0092CC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53076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92F0F5A-C49F-4BBB-B2F1-7F679D7E70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A931E1-7FC2-4DBD-9F66-3D1575A3F79C}" type="datetime1">
              <a:rPr kumimoji="0" lang="en-GB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12/01/2023</a:t>
            </a:fld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8EBF0-3F35-46B5-B03D-4C794A5B7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92992" y="6580588"/>
            <a:ext cx="5350708" cy="180000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Selection of treatment regimens and specifics of patient enrollment for mSTR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D35F82-3D64-4CA5-8CAD-41B58F5CE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4CE0EA-F3B5-4684-BA10-C594598FDB9C}" type="slidenum">
              <a:rPr kumimoji="0" lang="en-GB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CC54DD8-F71C-4B03-BA8F-A2E2F6069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00" y="-59507"/>
            <a:ext cx="8160000" cy="576342"/>
          </a:xfrm>
        </p:spPr>
        <p:txBody>
          <a:bodyPr/>
          <a:lstStyle/>
          <a:p>
            <a:r>
              <a:rPr lang="ru-RU" sz="3200" dirty="0"/>
              <a:t>Индекс </a:t>
            </a:r>
            <a:r>
              <a:rPr lang="ru-RU" sz="3200" dirty="0" err="1"/>
              <a:t>Карновского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723" y="885779"/>
            <a:ext cx="8504790" cy="5321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8043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CD9F9BF-D269-4020-816F-460E917B7A74}" type="datetime1">
              <a:rPr lang="en-GB" noProof="0" smtClean="0"/>
              <a:t>12/01/2023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6104884" y="6553662"/>
            <a:ext cx="4640060" cy="180000"/>
          </a:xfrm>
        </p:spPr>
        <p:txBody>
          <a:bodyPr/>
          <a:lstStyle/>
          <a:p>
            <a:pPr lvl="0"/>
            <a:r>
              <a:rPr lang="en-US" sz="1000" dirty="0">
                <a:solidFill>
                  <a:prstClr val="black"/>
                </a:solidFill>
              </a:rPr>
              <a:t>Selection of treatment regimens and specifics of patient enrollment for mSTR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74CE0EA-F3B5-4684-BA10-C594598FDB9C}" type="slidenum">
              <a:rPr lang="en-GB" noProof="0" smtClean="0"/>
              <a:pPr/>
              <a:t>19</a:t>
            </a:fld>
            <a:endParaRPr lang="en-GB" noProof="0"/>
          </a:p>
        </p:txBody>
      </p:sp>
      <p:sp>
        <p:nvSpPr>
          <p:cNvPr id="13" name="TextBox 12"/>
          <p:cNvSpPr txBox="1"/>
          <p:nvPr/>
        </p:nvSpPr>
        <p:spPr>
          <a:xfrm>
            <a:off x="6520069" y="2733261"/>
            <a:ext cx="52876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92CC"/>
                </a:solidFill>
              </a:rPr>
              <a:t>Форма скрининга для участия в исследовании (часть </a:t>
            </a:r>
            <a:r>
              <a:rPr lang="en-US" sz="2400" b="1" dirty="0">
                <a:solidFill>
                  <a:srgbClr val="0092CC"/>
                </a:solidFill>
              </a:rPr>
              <a:t>2</a:t>
            </a:r>
            <a:r>
              <a:rPr lang="ru-RU" sz="2400" b="1" dirty="0">
                <a:solidFill>
                  <a:srgbClr val="0092CC"/>
                </a:solidFill>
              </a:rPr>
              <a:t>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3861" y="13749"/>
            <a:ext cx="4507271" cy="6746839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1003851" y="1649896"/>
            <a:ext cx="4293705" cy="377687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904460" y="5605670"/>
            <a:ext cx="4661452" cy="616226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212180" y="5605670"/>
            <a:ext cx="4068733" cy="369332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/>
              <a:t>Заполните форму включения в ОИ</a:t>
            </a:r>
            <a:endParaRPr lang="en-US" dirty="0"/>
          </a:p>
        </p:txBody>
      </p:sp>
      <p:cxnSp>
        <p:nvCxnSpPr>
          <p:cNvPr id="14" name="Straight Arrow Connector 13"/>
          <p:cNvCxnSpPr>
            <a:stCxn id="10" idx="6"/>
            <a:endCxn id="12" idx="1"/>
          </p:cNvCxnSpPr>
          <p:nvPr/>
        </p:nvCxnSpPr>
        <p:spPr>
          <a:xfrm flipV="1">
            <a:off x="5565912" y="5790336"/>
            <a:ext cx="1646268" cy="123447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8727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800" dirty="0"/>
              <a:t>Выбор режима лечения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800" dirty="0"/>
              <a:t>Особенности назначения пациентам </a:t>
            </a:r>
            <a:r>
              <a:rPr lang="ru-RU" sz="2800" dirty="0" err="1"/>
              <a:t>мКРЛ</a:t>
            </a:r>
            <a:r>
              <a:rPr lang="ru-RU" sz="2800" dirty="0"/>
              <a:t>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800" dirty="0"/>
              <a:t>Презентация случая</a:t>
            </a:r>
            <a:endParaRPr lang="en-US" sz="2800" dirty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CD9F9BF-D269-4020-816F-460E917B7A74}" type="datetime1">
              <a:rPr lang="en-GB" noProof="0" smtClean="0"/>
              <a:t>12/01/2023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1392992" y="6580588"/>
            <a:ext cx="5256286" cy="176613"/>
          </a:xfrm>
        </p:spPr>
        <p:txBody>
          <a:bodyPr/>
          <a:lstStyle/>
          <a:p>
            <a:r>
              <a:rPr lang="en-GB" noProof="0" dirty="0"/>
              <a:t>|     </a:t>
            </a:r>
            <a:r>
              <a:rPr lang="en-US" dirty="0"/>
              <a:t>Selection of treatment regimens and specifics of patient enrollment for mSTR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74CE0EA-F3B5-4684-BA10-C594598FDB9C}" type="slidenum">
              <a:rPr lang="en-GB" noProof="0" smtClean="0"/>
              <a:pPr/>
              <a:t>2</a:t>
            </a:fld>
            <a:endParaRPr lang="en-GB" noProof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/>
              <a:t>Содержание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620941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CD9F9BF-D269-4020-816F-460E917B7A74}" type="datetime1">
              <a:rPr lang="en-GB" noProof="0" smtClean="0"/>
              <a:t>12/01/2023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6104884" y="6553662"/>
            <a:ext cx="4640060" cy="180000"/>
          </a:xfrm>
        </p:spPr>
        <p:txBody>
          <a:bodyPr/>
          <a:lstStyle/>
          <a:p>
            <a:pPr lvl="0"/>
            <a:r>
              <a:rPr lang="en-US" sz="1000" dirty="0">
                <a:solidFill>
                  <a:prstClr val="black"/>
                </a:solidFill>
              </a:rPr>
              <a:t>Selection of treatment regimens and specifics of patient enrollment for mSTR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74CE0EA-F3B5-4684-BA10-C594598FDB9C}" type="slidenum">
              <a:rPr lang="en-GB" noProof="0" smtClean="0"/>
              <a:pPr/>
              <a:t>20</a:t>
            </a:fld>
            <a:endParaRPr lang="en-GB" noProof="0"/>
          </a:p>
        </p:txBody>
      </p:sp>
      <p:sp>
        <p:nvSpPr>
          <p:cNvPr id="13" name="TextBox 12"/>
          <p:cNvSpPr txBox="1"/>
          <p:nvPr/>
        </p:nvSpPr>
        <p:spPr>
          <a:xfrm>
            <a:off x="6520069" y="2733261"/>
            <a:ext cx="51862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92CC"/>
                </a:solidFill>
              </a:rPr>
              <a:t>Форма включения в исследование (часть 1)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47997" y="0"/>
            <a:ext cx="4554522" cy="6670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8271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CD9F9BF-D269-4020-816F-460E917B7A74}" type="datetime1">
              <a:rPr lang="en-GB" noProof="0" smtClean="0"/>
              <a:t>12/01/2023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6104883" y="6553662"/>
            <a:ext cx="4649255" cy="206926"/>
          </a:xfrm>
        </p:spPr>
        <p:txBody>
          <a:bodyPr/>
          <a:lstStyle/>
          <a:p>
            <a:pPr lvl="0"/>
            <a:r>
              <a:rPr lang="en-US" sz="1000" dirty="0">
                <a:solidFill>
                  <a:prstClr val="black"/>
                </a:solidFill>
              </a:rPr>
              <a:t>Selection of treatment regimens and specifics of patient enrollment for mSTR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74CE0EA-F3B5-4684-BA10-C594598FDB9C}" type="slidenum">
              <a:rPr lang="en-GB" noProof="0" smtClean="0"/>
              <a:pPr/>
              <a:t>21</a:t>
            </a:fld>
            <a:endParaRPr lang="en-GB" noProof="0"/>
          </a:p>
        </p:txBody>
      </p:sp>
      <p:sp>
        <p:nvSpPr>
          <p:cNvPr id="13" name="TextBox 12"/>
          <p:cNvSpPr txBox="1"/>
          <p:nvPr/>
        </p:nvSpPr>
        <p:spPr>
          <a:xfrm>
            <a:off x="6520069" y="2733261"/>
            <a:ext cx="48963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92CC"/>
                </a:solidFill>
              </a:rPr>
              <a:t>Форма включения в исследование (часть </a:t>
            </a:r>
            <a:r>
              <a:rPr lang="en-US" sz="2400" b="1" dirty="0">
                <a:solidFill>
                  <a:srgbClr val="0092CC"/>
                </a:solidFill>
              </a:rPr>
              <a:t>2</a:t>
            </a:r>
            <a:r>
              <a:rPr lang="ru-RU" sz="2400" b="1" dirty="0">
                <a:solidFill>
                  <a:srgbClr val="0092CC"/>
                </a:solidFill>
              </a:rPr>
              <a:t>)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20078" y="141096"/>
            <a:ext cx="4153657" cy="6439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2133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32653" y="834442"/>
            <a:ext cx="5936554" cy="5202822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CD9F9BF-D269-4020-816F-460E917B7A74}" type="datetime1">
              <a:rPr lang="en-GB" noProof="0" smtClean="0"/>
              <a:t>12/01/2023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4394610" y="6591411"/>
            <a:ext cx="4958112" cy="178029"/>
          </a:xfrm>
        </p:spPr>
        <p:txBody>
          <a:bodyPr/>
          <a:lstStyle/>
          <a:p>
            <a:pPr lvl="0"/>
            <a:r>
              <a:rPr lang="en-US" sz="1000" dirty="0">
                <a:solidFill>
                  <a:prstClr val="black"/>
                </a:solidFill>
              </a:rPr>
              <a:t>Selection of treatment regimens and specifics of patient enrollment for mSTR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74CE0EA-F3B5-4684-BA10-C594598FDB9C}" type="slidenum">
              <a:rPr lang="en-GB" noProof="0" smtClean="0"/>
              <a:pPr/>
              <a:t>22</a:t>
            </a:fld>
            <a:endParaRPr lang="en-GB" noProof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1"/>
          </p:nvPr>
        </p:nvSpPr>
        <p:spPr/>
        <p:txBody>
          <a:bodyPr>
            <a:normAutofit/>
          </a:bodyPr>
          <a:lstStyle/>
          <a:p>
            <a:r>
              <a:rPr lang="en-US" sz="1000" dirty="0"/>
              <a:t>https://www.kidney.org/professionals/explore-your-knowledge/how-to-classify-ckd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09207" y="0"/>
            <a:ext cx="10989758" cy="626165"/>
          </a:xfrm>
        </p:spPr>
        <p:txBody>
          <a:bodyPr/>
          <a:lstStyle/>
          <a:p>
            <a:r>
              <a:rPr lang="ru-RU" sz="3200" dirty="0"/>
              <a:t>Хроническая почечная недостаточность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704769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D9F9BF-D269-4020-816F-460E917B7A74}" type="datetime1">
              <a:rPr kumimoji="0" lang="en-GB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12/01/2023</a:t>
            </a:fld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1392991" y="6580588"/>
            <a:ext cx="5842695" cy="180000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|     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Selection of treatment regimens and specifics of patient enrollment for mSTR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4CE0EA-F3B5-4684-BA10-C594598FDB9C}" type="slidenum">
              <a:rPr kumimoji="0" lang="en-GB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1"/>
          </p:nvPr>
        </p:nvSpPr>
        <p:spPr>
          <a:xfrm>
            <a:off x="5466130" y="6437119"/>
            <a:ext cx="6656296" cy="286937"/>
          </a:xfrm>
        </p:spPr>
        <p:txBody>
          <a:bodyPr>
            <a:normAutofit/>
          </a:bodyPr>
          <a:lstStyle/>
          <a:p>
            <a:r>
              <a:rPr lang="en-US" sz="1000" dirty="0"/>
              <a:t>https://www.freepik.com/free-vector/realistic-target-composition_6479552.htm#page=1&amp;query=archery&amp;position=4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80000" y="125658"/>
            <a:ext cx="9001930" cy="720000"/>
          </a:xfrm>
        </p:spPr>
        <p:txBody>
          <a:bodyPr/>
          <a:lstStyle/>
          <a:p>
            <a:pPr algn="ctr"/>
            <a:r>
              <a:rPr lang="ru-RU" sz="3200" dirty="0"/>
              <a:t>Успехов с включением!</a:t>
            </a:r>
            <a:endParaRPr lang="en-US" sz="3200" dirty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2351"/>
            <a:ext cx="7324015" cy="5313033"/>
          </a:xfrm>
        </p:spPr>
      </p:pic>
    </p:spTree>
    <p:extLst>
      <p:ext uri="{BB962C8B-B14F-4D97-AF65-F5344CB8AC3E}">
        <p14:creationId xmlns:p14="http://schemas.microsoft.com/office/powerpoint/2010/main" val="11698498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 descr="A group of people posing for the camera&#10;&#10;Description generated with very high confidence">
            <a:extLst>
              <a:ext uri="{FF2B5EF4-FFF2-40B4-BE49-F238E27FC236}">
                <a16:creationId xmlns:a16="http://schemas.microsoft.com/office/drawing/2014/main" id="{5D91AF92-265F-414C-BE7E-47E7F2305B5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11F74A-D3DD-42CA-9BD2-EB4A9ED5B94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62862D5-4E14-4843-AABD-90CBF2AB55B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2" name="Title 8">
            <a:extLst>
              <a:ext uri="{FF2B5EF4-FFF2-40B4-BE49-F238E27FC236}">
                <a16:creationId xmlns:a16="http://schemas.microsoft.com/office/drawing/2014/main" id="{DAEBCEEC-4CD6-403D-AA2B-D6F6A975CF6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Thank you!</a:t>
            </a:r>
          </a:p>
        </p:txBody>
      </p:sp>
      <p:sp>
        <p:nvSpPr>
          <p:cNvPr id="23" name="Subtitle 15">
            <a:extLst>
              <a:ext uri="{FF2B5EF4-FFF2-40B4-BE49-F238E27FC236}">
                <a16:creationId xmlns:a16="http://schemas.microsoft.com/office/drawing/2014/main" id="{D23CD159-9449-47E5-B88A-F06BA35F8ED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b="1" dirty="0"/>
              <a:t>WHO Regional Office for Europe</a:t>
            </a:r>
          </a:p>
          <a:p>
            <a:r>
              <a:rPr lang="en-GB" dirty="0"/>
              <a:t>UN City</a:t>
            </a:r>
            <a:br>
              <a:rPr lang="en-GB" dirty="0"/>
            </a:br>
            <a:r>
              <a:rPr lang="en-GB" dirty="0" err="1"/>
              <a:t>Marmorvej</a:t>
            </a:r>
            <a:r>
              <a:rPr lang="en-GB" dirty="0"/>
              <a:t> 51</a:t>
            </a:r>
            <a:br>
              <a:rPr lang="en-GB" dirty="0"/>
            </a:br>
            <a:r>
              <a:rPr lang="en-GB" dirty="0"/>
              <a:t>Copenhagen Ø</a:t>
            </a:r>
            <a:br>
              <a:rPr lang="en-GB" dirty="0"/>
            </a:br>
            <a:r>
              <a:rPr lang="en-GB" dirty="0"/>
              <a:t>Denmark</a:t>
            </a:r>
          </a:p>
          <a:p>
            <a:endParaRPr lang="en-GB" dirty="0"/>
          </a:p>
          <a:p>
            <a:endParaRPr lang="en-GB" dirty="0"/>
          </a:p>
        </p:txBody>
      </p: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5AB2A89A-C4A2-4CD6-8299-902779F39B1A}"/>
              </a:ext>
            </a:extLst>
          </p:cNvPr>
          <p:cNvGrpSpPr/>
          <p:nvPr/>
        </p:nvGrpSpPr>
        <p:grpSpPr>
          <a:xfrm>
            <a:off x="7850227" y="4624710"/>
            <a:ext cx="4265652" cy="1392274"/>
            <a:chOff x="7850227" y="4624710"/>
            <a:chExt cx="4265652" cy="1392274"/>
          </a:xfrm>
        </p:grpSpPr>
        <p:pic>
          <p:nvPicPr>
            <p:cNvPr id="88" name="Picture 87">
              <a:extLst>
                <a:ext uri="{FF2B5EF4-FFF2-40B4-BE49-F238E27FC236}">
                  <a16:creationId xmlns:a16="http://schemas.microsoft.com/office/drawing/2014/main" id="{32B91B80-01E7-4931-AACB-7F4C8327264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50227" y="4624710"/>
              <a:ext cx="1974941" cy="694887"/>
            </a:xfrm>
            <a:prstGeom prst="rect">
              <a:avLst/>
            </a:prstGeom>
          </p:spPr>
        </p:pic>
        <p:pic>
          <p:nvPicPr>
            <p:cNvPr id="90" name="Picture 89">
              <a:extLst>
                <a:ext uri="{FF2B5EF4-FFF2-40B4-BE49-F238E27FC236}">
                  <a16:creationId xmlns:a16="http://schemas.microsoft.com/office/drawing/2014/main" id="{67C8E75F-9A76-40D7-960F-5B118E0D532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99612" y="5322097"/>
              <a:ext cx="1828800" cy="643467"/>
            </a:xfrm>
            <a:prstGeom prst="rect">
              <a:avLst/>
            </a:prstGeom>
          </p:spPr>
        </p:pic>
        <p:pic>
          <p:nvPicPr>
            <p:cNvPr id="97" name="Picture 96" descr="A screenshot of a cell phone&#10;&#10;Description generated with high confidence">
              <a:extLst>
                <a:ext uri="{FF2B5EF4-FFF2-40B4-BE49-F238E27FC236}">
                  <a16:creationId xmlns:a16="http://schemas.microsoft.com/office/drawing/2014/main" id="{64449EE4-2390-4146-8F22-C2DF6565979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72735" y="5322097"/>
              <a:ext cx="1974941" cy="694887"/>
            </a:xfrm>
            <a:prstGeom prst="rect">
              <a:avLst/>
            </a:prstGeom>
          </p:spPr>
        </p:pic>
        <p:pic>
          <p:nvPicPr>
            <p:cNvPr id="101" name="Picture 100" descr="A close up of a logo&#10;&#10;Description generated with very high confidence">
              <a:extLst>
                <a:ext uri="{FF2B5EF4-FFF2-40B4-BE49-F238E27FC236}">
                  <a16:creationId xmlns:a16="http://schemas.microsoft.com/office/drawing/2014/main" id="{E0821436-2E92-4DD2-8FA0-154BC1A87DF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40938" y="4624710"/>
              <a:ext cx="1974941" cy="694887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F90130B-6F44-4D8A-BCD0-0084AE445001}"/>
              </a:ext>
            </a:extLst>
          </p:cNvPr>
          <p:cNvGrpSpPr/>
          <p:nvPr/>
        </p:nvGrpSpPr>
        <p:grpSpPr>
          <a:xfrm>
            <a:off x="4285445" y="4710612"/>
            <a:ext cx="3175466" cy="1446550"/>
            <a:chOff x="4199720" y="4701087"/>
            <a:chExt cx="3175466" cy="1446550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F119DB82-D386-4582-A3F8-99F5113D4482}"/>
                </a:ext>
              </a:extLst>
            </p:cNvPr>
            <p:cNvGrpSpPr/>
            <p:nvPr/>
          </p:nvGrpSpPr>
          <p:grpSpPr>
            <a:xfrm>
              <a:off x="4199720" y="4739205"/>
              <a:ext cx="293087" cy="1226359"/>
              <a:chOff x="3866503" y="4624710"/>
              <a:chExt cx="345743" cy="1446690"/>
            </a:xfrm>
          </p:grpSpPr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317ECB82-B1FC-4579-8D9A-0E86615FD8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10941" y="5007592"/>
                <a:ext cx="274060" cy="274060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A89CCDD6-0C21-488D-9C66-8EE1154449E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31032" y="4624710"/>
                <a:ext cx="260953" cy="274060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F2A636D2-FF63-48CA-9F2B-98B299F385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10941" y="5424362"/>
                <a:ext cx="246888" cy="246888"/>
              </a:xfrm>
              <a:prstGeom prst="rect">
                <a:avLst/>
              </a:prstGeom>
            </p:spPr>
          </p:pic>
          <p:pic>
            <p:nvPicPr>
              <p:cNvPr id="19" name="Picture 18" descr="A close up of a sign&#10;&#10;Description generated with very high confidence">
                <a:extLst>
                  <a:ext uri="{FF2B5EF4-FFF2-40B4-BE49-F238E27FC236}">
                    <a16:creationId xmlns:a16="http://schemas.microsoft.com/office/drawing/2014/main" id="{F15DA5D7-227B-4397-9733-6BEE20F6E1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66503" y="5828400"/>
                <a:ext cx="345743" cy="243000"/>
              </a:xfrm>
              <a:prstGeom prst="rect">
                <a:avLst/>
              </a:prstGeom>
            </p:spPr>
          </p:pic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AB7C5C0-B924-4D0D-8998-FDEE7ED5A1EF}"/>
                </a:ext>
              </a:extLst>
            </p:cNvPr>
            <p:cNvSpPr txBox="1"/>
            <p:nvPr/>
          </p:nvSpPr>
          <p:spPr>
            <a:xfrm>
              <a:off x="4527211" y="4701087"/>
              <a:ext cx="2847975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dirty="0" err="1">
                  <a:solidFill>
                    <a:schemeClr val="bg1"/>
                  </a:solidFill>
                  <a:latin typeface="+mj-lt"/>
                </a:rPr>
                <a:t>WHO_Europe</a:t>
              </a:r>
              <a:br>
                <a:rPr lang="en-GB" sz="1100" dirty="0">
                  <a:solidFill>
                    <a:schemeClr val="bg1"/>
                  </a:solidFill>
                  <a:latin typeface="+mj-lt"/>
                </a:rPr>
              </a:br>
              <a:br>
                <a:rPr lang="en-GB" sz="1100" dirty="0">
                  <a:solidFill>
                    <a:schemeClr val="bg1"/>
                  </a:solidFill>
                  <a:latin typeface="+mj-lt"/>
                </a:rPr>
              </a:br>
              <a:r>
                <a:rPr lang="en-GB" sz="1100" dirty="0">
                  <a:solidFill>
                    <a:schemeClr val="bg1"/>
                  </a:solidFill>
                  <a:latin typeface="+mj-lt"/>
                </a:rPr>
                <a:t>facebook.com/</a:t>
              </a:r>
              <a:r>
                <a:rPr lang="en-GB" sz="1100" dirty="0" err="1">
                  <a:solidFill>
                    <a:schemeClr val="bg1"/>
                  </a:solidFill>
                  <a:latin typeface="+mj-lt"/>
                </a:rPr>
                <a:t>WHOEurope</a:t>
              </a:r>
              <a:br>
                <a:rPr lang="en-GB" sz="1100" dirty="0">
                  <a:solidFill>
                    <a:schemeClr val="bg1"/>
                  </a:solidFill>
                  <a:latin typeface="+mj-lt"/>
                </a:rPr>
              </a:br>
              <a:br>
                <a:rPr lang="en-GB" sz="1100" dirty="0">
                  <a:solidFill>
                    <a:schemeClr val="bg1"/>
                  </a:solidFill>
                  <a:latin typeface="+mj-lt"/>
                </a:rPr>
              </a:br>
              <a:r>
                <a:rPr lang="en-GB" sz="1100" dirty="0">
                  <a:solidFill>
                    <a:schemeClr val="bg1"/>
                  </a:solidFill>
                  <a:latin typeface="+mj-lt"/>
                </a:rPr>
                <a:t>instagram.com/</a:t>
              </a:r>
              <a:r>
                <a:rPr lang="en-GB" sz="1100" dirty="0" err="1">
                  <a:solidFill>
                    <a:schemeClr val="bg1"/>
                  </a:solidFill>
                  <a:latin typeface="+mj-lt"/>
                </a:rPr>
                <a:t>whoeurope</a:t>
              </a:r>
              <a:br>
                <a:rPr lang="en-GB" sz="1100" dirty="0">
                  <a:solidFill>
                    <a:schemeClr val="bg1"/>
                  </a:solidFill>
                  <a:latin typeface="+mj-lt"/>
                </a:rPr>
              </a:br>
              <a:br>
                <a:rPr lang="en-GB" sz="1100" dirty="0">
                  <a:solidFill>
                    <a:schemeClr val="bg1"/>
                  </a:solidFill>
                  <a:latin typeface="+mj-lt"/>
                </a:rPr>
              </a:br>
              <a:r>
                <a:rPr lang="en-GB" sz="1100" dirty="0">
                  <a:solidFill>
                    <a:schemeClr val="bg1"/>
                  </a:solidFill>
                  <a:latin typeface="+mj-lt"/>
                </a:rPr>
                <a:t>youtube.com/user/</a:t>
              </a:r>
              <a:r>
                <a:rPr lang="en-GB" sz="1100" dirty="0" err="1">
                  <a:solidFill>
                    <a:schemeClr val="bg1"/>
                  </a:solidFill>
                  <a:latin typeface="+mj-lt"/>
                </a:rPr>
                <a:t>whoeuro</a:t>
              </a:r>
              <a:endParaRPr lang="en-GB" sz="1100" dirty="0">
                <a:solidFill>
                  <a:schemeClr val="bg1"/>
                </a:solidFill>
                <a:latin typeface="+mj-lt"/>
              </a:endParaRPr>
            </a:p>
            <a:p>
              <a:endParaRPr lang="en-US" sz="1100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0DE0CE1-C156-4838-97BE-9FAEA2B5E43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9796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CD9F9BF-D269-4020-816F-460E917B7A74}" type="datetime1">
              <a:rPr lang="en-GB" noProof="0" smtClean="0"/>
              <a:t>12/01/2023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1392991" y="6580588"/>
            <a:ext cx="5842695" cy="180000"/>
          </a:xfrm>
        </p:spPr>
        <p:txBody>
          <a:bodyPr/>
          <a:lstStyle/>
          <a:p>
            <a:r>
              <a:rPr lang="en-GB" noProof="0" dirty="0"/>
              <a:t>|     </a:t>
            </a:r>
            <a:r>
              <a:rPr lang="en-US" dirty="0"/>
              <a:t>Selection of treatment regimens and specifics of patient enrollment for mSTR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74CE0EA-F3B5-4684-BA10-C594598FDB9C}" type="slidenum">
              <a:rPr lang="en-GB" noProof="0" smtClean="0"/>
              <a:pPr/>
              <a:t>3</a:t>
            </a:fld>
            <a:endParaRPr lang="en-GB" noProof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1"/>
          </p:nvPr>
        </p:nvSpPr>
        <p:spPr>
          <a:xfrm>
            <a:off x="5535704" y="6024523"/>
            <a:ext cx="6656296" cy="286937"/>
          </a:xfrm>
        </p:spPr>
        <p:txBody>
          <a:bodyPr>
            <a:normAutofit/>
          </a:bodyPr>
          <a:lstStyle/>
          <a:p>
            <a:r>
              <a:rPr lang="en-US" sz="1000" dirty="0"/>
              <a:t>https://www.freepik.com/free-vector/realistic-target-composition_6479552.htm#page=1&amp;query=archery&amp;position=4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80000" y="269127"/>
            <a:ext cx="9001930" cy="720000"/>
          </a:xfrm>
        </p:spPr>
        <p:txBody>
          <a:bodyPr/>
          <a:lstStyle/>
          <a:p>
            <a:r>
              <a:rPr lang="ru-RU" sz="3200" dirty="0"/>
              <a:t>Выбрать наилучший режим лечения для каждого больного ТБ</a:t>
            </a:r>
            <a:endParaRPr lang="en-US" sz="3200" dirty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1244" y="1388306"/>
            <a:ext cx="5840756" cy="4237038"/>
          </a:xfrm>
        </p:spPr>
      </p:pic>
      <p:sp>
        <p:nvSpPr>
          <p:cNvPr id="13" name="TextBox 12"/>
          <p:cNvSpPr txBox="1"/>
          <p:nvPr/>
        </p:nvSpPr>
        <p:spPr>
          <a:xfrm>
            <a:off x="480001" y="1787503"/>
            <a:ext cx="46861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50000"/>
              </a:lnSpc>
              <a:buFont typeface="Wingdings" panose="05000000000000000000" pitchFamily="2" charset="2"/>
              <a:buChar char="Ø"/>
            </a:pPr>
            <a:r>
              <a:rPr lang="ru-RU" sz="2400" dirty="0"/>
              <a:t>Самый эффективный</a:t>
            </a:r>
            <a:endParaRPr lang="en-US" sz="2400" dirty="0"/>
          </a:p>
          <a:p>
            <a:pPr marL="285750" indent="-285750">
              <a:lnSpc>
                <a:spcPct val="250000"/>
              </a:lnSpc>
              <a:buFont typeface="Wingdings" panose="05000000000000000000" pitchFamily="2" charset="2"/>
              <a:buChar char="Ø"/>
            </a:pPr>
            <a:r>
              <a:rPr lang="ru-RU" sz="2400" dirty="0"/>
              <a:t>Самый короткий</a:t>
            </a:r>
            <a:endParaRPr lang="en-US" sz="2400" dirty="0"/>
          </a:p>
          <a:p>
            <a:pPr marL="285750" indent="-285750">
              <a:lnSpc>
                <a:spcPct val="250000"/>
              </a:lnSpc>
              <a:buFont typeface="Wingdings" panose="05000000000000000000" pitchFamily="2" charset="2"/>
              <a:buChar char="Ø"/>
            </a:pPr>
            <a:r>
              <a:rPr lang="ru-RU" sz="2400" dirty="0"/>
              <a:t>Менее токсичный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453056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CD9F9BF-D269-4020-816F-460E917B7A74}" type="datetime1">
              <a:rPr lang="en-GB" noProof="0" smtClean="0"/>
              <a:t>12/01/2023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1392992" y="6580588"/>
            <a:ext cx="5554460" cy="277412"/>
          </a:xfrm>
        </p:spPr>
        <p:txBody>
          <a:bodyPr/>
          <a:lstStyle/>
          <a:p>
            <a:r>
              <a:rPr lang="en-GB" noProof="0" dirty="0"/>
              <a:t>|     </a:t>
            </a:r>
            <a:r>
              <a:rPr lang="en-US" dirty="0"/>
              <a:t>Selection of treatment regimens and specifics of patient enrollment for mSTR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74CE0EA-F3B5-4684-BA10-C594598FDB9C}" type="slidenum">
              <a:rPr lang="en-GB" noProof="0" smtClean="0"/>
              <a:pPr/>
              <a:t>4</a:t>
            </a:fld>
            <a:endParaRPr lang="en-GB" noProof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80000" y="101581"/>
            <a:ext cx="8160000" cy="720000"/>
          </a:xfrm>
        </p:spPr>
        <p:txBody>
          <a:bodyPr/>
          <a:lstStyle/>
          <a:p>
            <a:r>
              <a:rPr lang="ru-RU" sz="3200" dirty="0"/>
              <a:t>Режимы лечения ТБ</a:t>
            </a:r>
            <a:endParaRPr lang="en-US" sz="3200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791" y="1132385"/>
            <a:ext cx="8635034" cy="4734221"/>
          </a:xfrm>
        </p:spPr>
      </p:pic>
    </p:spTree>
    <p:extLst>
      <p:ext uri="{BB962C8B-B14F-4D97-AF65-F5344CB8AC3E}">
        <p14:creationId xmlns:p14="http://schemas.microsoft.com/office/powerpoint/2010/main" val="3700425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40851" y="1283166"/>
            <a:ext cx="11365513" cy="4237200"/>
          </a:xfrm>
        </p:spPr>
        <p:txBody>
          <a:bodyPr/>
          <a:lstStyle/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2400" dirty="0"/>
              <a:t>Результатах </a:t>
            </a:r>
            <a:r>
              <a:rPr lang="ru-RU" sz="2400" b="1" dirty="0">
                <a:solidFill>
                  <a:srgbClr val="0092CC"/>
                </a:solidFill>
              </a:rPr>
              <a:t>ТЛЧ</a:t>
            </a:r>
            <a:endParaRPr lang="en-US" sz="2400" b="1" dirty="0">
              <a:solidFill>
                <a:srgbClr val="0092CC"/>
              </a:solidFill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2400" dirty="0"/>
              <a:t>Истории </a:t>
            </a:r>
            <a:r>
              <a:rPr lang="ru-RU" sz="2400" b="1" dirty="0">
                <a:solidFill>
                  <a:srgbClr val="0092CC"/>
                </a:solidFill>
              </a:rPr>
              <a:t>предыдущего лечения ТБ</a:t>
            </a:r>
            <a:endParaRPr lang="en-US" sz="2400" b="1" dirty="0">
              <a:solidFill>
                <a:srgbClr val="0092CC"/>
              </a:solidFill>
            </a:endParaRPr>
          </a:p>
          <a:p>
            <a:pPr marL="809625" lvl="1" indent="-342900">
              <a:lnSpc>
                <a:spcPct val="100000"/>
              </a:lnSpc>
            </a:pPr>
            <a:r>
              <a:rPr lang="ru-RU" sz="2000" dirty="0"/>
              <a:t>Какие лекарства; как долго каждый препарат</a:t>
            </a:r>
            <a:endParaRPr lang="en-US" sz="2000" dirty="0"/>
          </a:p>
          <a:p>
            <a:pPr marL="809625" lvl="1" indent="-342900">
              <a:lnSpc>
                <a:spcPct val="100000"/>
              </a:lnSpc>
            </a:pPr>
            <a:r>
              <a:rPr lang="ru-RU" sz="2000" dirty="0"/>
              <a:t>Переносимость лечения и приверженность к лечению</a:t>
            </a:r>
            <a:endParaRPr lang="en-US" sz="2000" dirty="0"/>
          </a:p>
          <a:p>
            <a:pPr marL="809625" lvl="1" indent="-342900">
              <a:lnSpc>
                <a:spcPct val="100000"/>
              </a:lnSpc>
            </a:pPr>
            <a:r>
              <a:rPr lang="ru-RU" sz="2000" dirty="0"/>
              <a:t>Исход лечения – каков и когда</a:t>
            </a:r>
            <a:endParaRPr lang="en-US" sz="2000"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2400" dirty="0"/>
              <a:t>Истории </a:t>
            </a:r>
            <a:r>
              <a:rPr lang="ru-RU" sz="2400" b="1" dirty="0">
                <a:solidFill>
                  <a:srgbClr val="0092CC"/>
                </a:solidFill>
              </a:rPr>
              <a:t>контакта с больным ТБ</a:t>
            </a:r>
            <a:endParaRPr lang="en-US" sz="2400" b="1" dirty="0">
              <a:solidFill>
                <a:srgbClr val="0092CC"/>
              </a:solidFill>
            </a:endParaRPr>
          </a:p>
          <a:p>
            <a:pPr marL="809625" lvl="1" indent="-342900">
              <a:lnSpc>
                <a:spcPct val="100000"/>
              </a:lnSpc>
            </a:pPr>
            <a:r>
              <a:rPr lang="ru-RU" sz="2000" dirty="0"/>
              <a:t>ТЛЧ  индексного больного на момент контакта</a:t>
            </a:r>
            <a:endParaRPr lang="en-US" sz="2000" dirty="0"/>
          </a:p>
          <a:p>
            <a:pPr marL="809625" lvl="1" indent="-342900">
              <a:lnSpc>
                <a:spcPct val="100000"/>
              </a:lnSpc>
            </a:pPr>
            <a:r>
              <a:rPr lang="ru-RU" sz="2000" dirty="0"/>
              <a:t>Статус, исход лечения</a:t>
            </a:r>
            <a:endParaRPr lang="en-US" sz="2000"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2400" dirty="0"/>
              <a:t>Другие факторы – </a:t>
            </a:r>
            <a:r>
              <a:rPr lang="ru-RU" sz="2400" b="1" dirty="0">
                <a:solidFill>
                  <a:srgbClr val="0092CC"/>
                </a:solidFill>
              </a:rPr>
              <a:t>сопутствующие болезни</a:t>
            </a:r>
            <a:r>
              <a:rPr lang="ru-RU" sz="2400" dirty="0"/>
              <a:t>, возраст, </a:t>
            </a:r>
            <a:r>
              <a:rPr lang="ru-RU" sz="2400" b="1" dirty="0">
                <a:solidFill>
                  <a:srgbClr val="0092CC"/>
                </a:solidFill>
              </a:rPr>
              <a:t>предпочтение пациента</a:t>
            </a:r>
            <a:r>
              <a:rPr lang="ru-RU" sz="2400" dirty="0"/>
              <a:t> </a:t>
            </a:r>
            <a:r>
              <a:rPr lang="en-US" sz="2400" dirty="0"/>
              <a:t>(</a:t>
            </a:r>
            <a:r>
              <a:rPr lang="ru-RU" sz="2400" dirty="0"/>
              <a:t>если применимо</a:t>
            </a:r>
            <a:r>
              <a:rPr lang="en-US" sz="2400" dirty="0"/>
              <a:t>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CD9F9BF-D269-4020-816F-460E917B7A74}" type="datetime1">
              <a:rPr lang="en-GB" noProof="0" smtClean="0"/>
              <a:t>12/01/2023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1392991" y="6580588"/>
            <a:ext cx="5723425" cy="180000"/>
          </a:xfrm>
        </p:spPr>
        <p:txBody>
          <a:bodyPr/>
          <a:lstStyle/>
          <a:p>
            <a:r>
              <a:rPr lang="en-GB" noProof="0" dirty="0"/>
              <a:t>|     </a:t>
            </a:r>
            <a:r>
              <a:rPr lang="en-US" dirty="0"/>
              <a:t>Selection of treatment regimens and specifics of patient enrollment for mSTR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74CE0EA-F3B5-4684-BA10-C594598FDB9C}" type="slidenum">
              <a:rPr lang="en-GB" noProof="0" smtClean="0"/>
              <a:pPr/>
              <a:t>5</a:t>
            </a:fld>
            <a:endParaRPr lang="en-GB" noProof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40851" y="68824"/>
            <a:ext cx="8160000" cy="720000"/>
          </a:xfrm>
        </p:spPr>
        <p:txBody>
          <a:bodyPr/>
          <a:lstStyle/>
          <a:p>
            <a:r>
              <a:rPr lang="ru-RU" sz="3200" dirty="0"/>
              <a:t>Выбор режима основывается на: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75987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CD9F9BF-D269-4020-816F-460E917B7A74}" type="datetime1">
              <a:rPr lang="en-GB" noProof="0" smtClean="0"/>
              <a:t>12/01/2023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1392992" y="6580588"/>
            <a:ext cx="4023834" cy="180000"/>
          </a:xfrm>
        </p:spPr>
        <p:txBody>
          <a:bodyPr/>
          <a:lstStyle/>
          <a:p>
            <a:r>
              <a:rPr lang="en-GB" noProof="0" dirty="0"/>
              <a:t>|     </a:t>
            </a:r>
            <a:r>
              <a:rPr lang="en-US" dirty="0"/>
              <a:t>Selection of treatment regimens and specifics of patient enrollment for mSTR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74CE0EA-F3B5-4684-BA10-C594598FDB9C}" type="slidenum">
              <a:rPr lang="en-GB" noProof="0" smtClean="0"/>
              <a:pPr/>
              <a:t>6</a:t>
            </a:fld>
            <a:endParaRPr lang="en-GB" noProof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79999" y="131399"/>
            <a:ext cx="8932357" cy="495921"/>
          </a:xfrm>
        </p:spPr>
        <p:txBody>
          <a:bodyPr/>
          <a:lstStyle/>
          <a:p>
            <a:r>
              <a:rPr lang="ru-RU" sz="3200" dirty="0"/>
              <a:t>Каскад выбора режима лечения ЛУ-ТБ</a:t>
            </a:r>
            <a:endParaRPr lang="en-US" sz="32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768" y="775252"/>
            <a:ext cx="8990725" cy="5440041"/>
          </a:xfrm>
        </p:spPr>
      </p:pic>
    </p:spTree>
    <p:extLst>
      <p:ext uri="{BB962C8B-B14F-4D97-AF65-F5344CB8AC3E}">
        <p14:creationId xmlns:p14="http://schemas.microsoft.com/office/powerpoint/2010/main" val="13037483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CD9F9BF-D269-4020-816F-460E917B7A74}" type="datetime1">
              <a:rPr lang="en-GB" noProof="0" smtClean="0"/>
              <a:t>12/01/2023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1392992" y="6580588"/>
            <a:ext cx="4938234" cy="180000"/>
          </a:xfrm>
        </p:spPr>
        <p:txBody>
          <a:bodyPr/>
          <a:lstStyle/>
          <a:p>
            <a:r>
              <a:rPr lang="en-GB" noProof="0" dirty="0"/>
              <a:t>|     </a:t>
            </a:r>
            <a:r>
              <a:rPr lang="en-US" dirty="0"/>
              <a:t>Selection of treatment regimens and specifics of patient enrollment for mSTR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74CE0EA-F3B5-4684-BA10-C594598FDB9C}" type="slidenum">
              <a:rPr lang="en-GB" noProof="0" smtClean="0"/>
              <a:pPr/>
              <a:t>7</a:t>
            </a:fld>
            <a:endParaRPr lang="en-GB" noProof="0"/>
          </a:p>
        </p:txBody>
      </p:sp>
      <p:sp>
        <p:nvSpPr>
          <p:cNvPr id="12" name="Rectangle 11"/>
          <p:cNvSpPr/>
          <p:nvPr/>
        </p:nvSpPr>
        <p:spPr>
          <a:xfrm>
            <a:off x="278296" y="1172817"/>
            <a:ext cx="9730408" cy="51133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7990"/>
            <a:ext cx="9986269" cy="6042417"/>
          </a:xfrm>
        </p:spPr>
      </p:pic>
      <p:sp>
        <p:nvSpPr>
          <p:cNvPr id="7" name="Rectangle 6"/>
          <p:cNvSpPr/>
          <p:nvPr/>
        </p:nvSpPr>
        <p:spPr>
          <a:xfrm>
            <a:off x="0" y="1073426"/>
            <a:ext cx="10227365" cy="52969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4880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CD9F9BF-D269-4020-816F-460E917B7A74}" type="datetime1">
              <a:rPr lang="en-GB" noProof="0" smtClean="0"/>
              <a:t>12/01/2023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1392992" y="6580588"/>
            <a:ext cx="4938234" cy="180000"/>
          </a:xfrm>
        </p:spPr>
        <p:txBody>
          <a:bodyPr/>
          <a:lstStyle/>
          <a:p>
            <a:r>
              <a:rPr lang="en-GB" noProof="0" dirty="0"/>
              <a:t>|     </a:t>
            </a:r>
            <a:r>
              <a:rPr lang="en-US" dirty="0"/>
              <a:t>Selection of treatment regimens and specifics of patient enrollment for mSTR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74CE0EA-F3B5-4684-BA10-C594598FDB9C}" type="slidenum">
              <a:rPr lang="en-GB" noProof="0" smtClean="0"/>
              <a:pPr/>
              <a:t>8</a:t>
            </a:fld>
            <a:endParaRPr lang="en-GB" noProof="0"/>
          </a:p>
        </p:txBody>
      </p:sp>
      <p:pic>
        <p:nvPicPr>
          <p:cNvPr id="9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22" y="395475"/>
            <a:ext cx="9809982" cy="5935750"/>
          </a:xfrm>
        </p:spPr>
      </p:pic>
      <p:sp>
        <p:nvSpPr>
          <p:cNvPr id="12" name="Rectangle 11"/>
          <p:cNvSpPr/>
          <p:nvPr/>
        </p:nvSpPr>
        <p:spPr>
          <a:xfrm>
            <a:off x="208722" y="1918253"/>
            <a:ext cx="10038520" cy="45376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7882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CD9F9BF-D269-4020-816F-460E917B7A74}" type="datetime1">
              <a:rPr lang="en-GB" noProof="0" smtClean="0"/>
              <a:t>12/01/2023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1392992" y="6580588"/>
            <a:ext cx="4938234" cy="180000"/>
          </a:xfrm>
        </p:spPr>
        <p:txBody>
          <a:bodyPr/>
          <a:lstStyle/>
          <a:p>
            <a:r>
              <a:rPr lang="en-GB" noProof="0" dirty="0"/>
              <a:t>|     </a:t>
            </a:r>
            <a:r>
              <a:rPr lang="en-US" dirty="0"/>
              <a:t>Selection of treatment regimens and specifics of patient enrollment for mSTR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74CE0EA-F3B5-4684-BA10-C594598FDB9C}" type="slidenum">
              <a:rPr lang="en-GB" noProof="0" smtClean="0"/>
              <a:pPr/>
              <a:t>9</a:t>
            </a:fld>
            <a:endParaRPr lang="en-GB" noProof="0"/>
          </a:p>
        </p:txBody>
      </p:sp>
      <p:pic>
        <p:nvPicPr>
          <p:cNvPr id="10" name="Content Placeholder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570718" y="132608"/>
            <a:ext cx="8990725" cy="5440041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875645" y="2507001"/>
            <a:ext cx="8229600" cy="32845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92CC"/>
                </a:solidFill>
              </a:rPr>
              <a:t>Оценить каждого РУ-ТБ больного на соответствие включению в КРЛ</a:t>
            </a:r>
            <a:r>
              <a:rPr lang="en-US" sz="2800" b="1" dirty="0">
                <a:solidFill>
                  <a:srgbClr val="0092CC"/>
                </a:solidFill>
              </a:rPr>
              <a:t> </a:t>
            </a:r>
          </a:p>
        </p:txBody>
      </p:sp>
      <p:sp>
        <p:nvSpPr>
          <p:cNvPr id="2" name="Oval 1"/>
          <p:cNvSpPr/>
          <p:nvPr/>
        </p:nvSpPr>
        <p:spPr>
          <a:xfrm>
            <a:off x="2077278" y="3219990"/>
            <a:ext cx="7782339" cy="1858617"/>
          </a:xfrm>
          <a:prstGeom prst="ellipse">
            <a:avLst/>
          </a:prstGeom>
          <a:noFill/>
          <a:ln w="38100">
            <a:solidFill>
              <a:srgbClr val="0092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5066080" y="2430999"/>
            <a:ext cx="268356" cy="74543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2021447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WHO PPT color scheme 2016">
      <a:dk1>
        <a:sysClr val="windowText" lastClr="000000"/>
      </a:dk1>
      <a:lt1>
        <a:sysClr val="window" lastClr="FFFFFF"/>
      </a:lt1>
      <a:dk2>
        <a:srgbClr val="009CDE"/>
      </a:dk2>
      <a:lt2>
        <a:srgbClr val="F3F3F3"/>
      </a:lt2>
      <a:accent1>
        <a:srgbClr val="009CDE"/>
      </a:accent1>
      <a:accent2>
        <a:srgbClr val="183C5C"/>
      </a:accent2>
      <a:accent3>
        <a:srgbClr val="66C4EB"/>
      </a:accent3>
      <a:accent4>
        <a:srgbClr val="9B9B9B"/>
      </a:accent4>
      <a:accent5>
        <a:srgbClr val="CCEBF8"/>
      </a:accent5>
      <a:accent6>
        <a:srgbClr val="C9C9C9"/>
      </a:accent6>
      <a:hlink>
        <a:srgbClr val="009CDE"/>
      </a:hlink>
      <a:folHlink>
        <a:srgbClr val="B2B2B2"/>
      </a:folHlink>
    </a:clrScheme>
    <a:fontScheme name="WHO Fonts PPT 2016">
      <a:majorFont>
        <a:latin typeface="Ebrima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9AA25421584824F9BD6F8996586A88E" ma:contentTypeVersion="13" ma:contentTypeDescription="Create a new document." ma:contentTypeScope="" ma:versionID="62500e738632fcadbc1c4dccc9cab048">
  <xsd:schema xmlns:xsd="http://www.w3.org/2001/XMLSchema" xmlns:xs="http://www.w3.org/2001/XMLSchema" xmlns:p="http://schemas.microsoft.com/office/2006/metadata/properties" xmlns:ns3="1f33b567-8934-4065-9424-365bd2493b30" xmlns:ns4="a9733e5a-5ef7-415c-80e3-a2618da45423" targetNamespace="http://schemas.microsoft.com/office/2006/metadata/properties" ma:root="true" ma:fieldsID="0a298a51ac0d926838df317ceabc8c8b" ns3:_="" ns4:_="">
    <xsd:import namespace="1f33b567-8934-4065-9424-365bd2493b30"/>
    <xsd:import namespace="a9733e5a-5ef7-415c-80e3-a2618da4542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33b567-8934-4065-9424-365bd2493b3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733e5a-5ef7-415c-80e3-a2618da45423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8693450-459E-4A13-AE30-87ED9B047E6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f33b567-8934-4065-9424-365bd2493b30"/>
    <ds:schemaRef ds:uri="a9733e5a-5ef7-415c-80e3-a2618da4542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176E29D-49F0-404E-8B82-B3F0081FF70A}">
  <ds:schemaRefs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purl.org/dc/elements/1.1/"/>
    <ds:schemaRef ds:uri="a9733e5a-5ef7-415c-80e3-a2618da45423"/>
    <ds:schemaRef ds:uri="1f33b567-8934-4065-9424-365bd2493b30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5B40FC7D-9136-4D77-9568-0B193065B61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4047</TotalTime>
  <Words>816</Words>
  <Application>Microsoft Office PowerPoint</Application>
  <PresentationFormat>Widescreen</PresentationFormat>
  <Paragraphs>128</Paragraphs>
  <Slides>24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Ebrima</vt:lpstr>
      <vt:lpstr>Calibri</vt:lpstr>
      <vt:lpstr>Times New Roman</vt:lpstr>
      <vt:lpstr>Arial</vt:lpstr>
      <vt:lpstr>Wingdings</vt:lpstr>
      <vt:lpstr>2_Office Theme</vt:lpstr>
      <vt:lpstr>PowerPoint Presentation</vt:lpstr>
      <vt:lpstr>Содержание</vt:lpstr>
      <vt:lpstr>Выбрать наилучший режим лечения для каждого больного ТБ</vt:lpstr>
      <vt:lpstr>Режимы лечения ТБ</vt:lpstr>
      <vt:lpstr>Выбор режима основывается на:</vt:lpstr>
      <vt:lpstr>Каскад выбора режима лечения ЛУ-ТБ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Неинвазивные критерии исключения из КРЛ</vt:lpstr>
      <vt:lpstr>Инвазивные критерии исключения </vt:lpstr>
      <vt:lpstr>PowerPoint Presentation</vt:lpstr>
      <vt:lpstr>PowerPoint Presentation</vt:lpstr>
      <vt:lpstr>Индекс Карновского</vt:lpstr>
      <vt:lpstr>PowerPoint Presentation</vt:lpstr>
      <vt:lpstr>PowerPoint Presentation</vt:lpstr>
      <vt:lpstr>PowerPoint Presentation</vt:lpstr>
      <vt:lpstr>Хроническая почечная недостаточность</vt:lpstr>
      <vt:lpstr>Успехов с включением!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Benedikt Fischer</dc:creator>
  <cp:lastModifiedBy>Saodat Qosimova</cp:lastModifiedBy>
  <cp:revision>428</cp:revision>
  <dcterms:created xsi:type="dcterms:W3CDTF">2016-09-26T17:27:22Z</dcterms:created>
  <dcterms:modified xsi:type="dcterms:W3CDTF">2023-01-12T12:43:50Z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0x010100C9AA25421584824F9BD6F8996586A88E</vt:lpwstr>
  </property>
</Properties>
</file>