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pos="2880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095" autoAdjust="0"/>
  </p:normalViewPr>
  <p:slideViewPr>
    <p:cSldViewPr>
      <p:cViewPr varScale="1">
        <p:scale>
          <a:sx n="67" d="100"/>
          <a:sy n="67" d="100"/>
        </p:scale>
        <p:origin x="1260" y="44"/>
      </p:cViewPr>
      <p:guideLst>
        <p:guide orient="horz" pos="2880"/>
        <p:guide pos="2160"/>
        <p:guide pos="288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24C85-957B-4074-ACF5-449C6B277BD1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FD382-EF04-4AE2-AE65-B87A37972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83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pc="-35" dirty="0"/>
              <a:t>28.09.2020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1">
                <a:solidFill>
                  <a:srgbClr val="B90C2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pc="-35" dirty="0"/>
              <a:t>28.09.2020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pc="-35" dirty="0"/>
              <a:t>28.09.2020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pc="-35" dirty="0"/>
              <a:t>28.09.2020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pc="-35" dirty="0"/>
              <a:t>28.09.2020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84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52400"/>
            <a:ext cx="8991600" cy="6553200"/>
          </a:xfrm>
          <a:custGeom>
            <a:avLst/>
            <a:gdLst/>
            <a:ahLst/>
            <a:cxnLst/>
            <a:rect l="l" t="t" r="r" b="b"/>
            <a:pathLst>
              <a:path w="8991600" h="6553200">
                <a:moveTo>
                  <a:pt x="0" y="6553200"/>
                </a:moveTo>
                <a:lnTo>
                  <a:pt x="8991600" y="6553200"/>
                </a:lnTo>
                <a:lnTo>
                  <a:pt x="8991600" y="0"/>
                </a:lnTo>
                <a:lnTo>
                  <a:pt x="0" y="0"/>
                </a:lnTo>
                <a:lnTo>
                  <a:pt x="0" y="6553200"/>
                </a:lnTo>
                <a:close/>
              </a:path>
            </a:pathLst>
          </a:custGeom>
          <a:solidFill>
            <a:srgbClr val="E7E7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705600"/>
            <a:ext cx="9144000" cy="152400"/>
          </a:xfrm>
          <a:custGeom>
            <a:avLst/>
            <a:gdLst/>
            <a:ahLst/>
            <a:cxnLst/>
            <a:rect l="l" t="t" r="r" b="b"/>
            <a:pathLst>
              <a:path w="9144000" h="152400">
                <a:moveTo>
                  <a:pt x="0" y="152400"/>
                </a:moveTo>
                <a:lnTo>
                  <a:pt x="9144000" y="152400"/>
                </a:lnTo>
                <a:lnTo>
                  <a:pt x="91440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9144000" cy="6706234"/>
          </a:xfrm>
          <a:custGeom>
            <a:avLst/>
            <a:gdLst/>
            <a:ahLst/>
            <a:cxnLst/>
            <a:rect l="l" t="t" r="r" b="b"/>
            <a:pathLst>
              <a:path w="9144000" h="6706234">
                <a:moveTo>
                  <a:pt x="9144000" y="0"/>
                </a:moveTo>
                <a:lnTo>
                  <a:pt x="0" y="0"/>
                </a:lnTo>
                <a:lnTo>
                  <a:pt x="0" y="152400"/>
                </a:lnTo>
                <a:lnTo>
                  <a:pt x="0" y="6705600"/>
                </a:lnTo>
                <a:lnTo>
                  <a:pt x="152374" y="6705600"/>
                </a:lnTo>
                <a:lnTo>
                  <a:pt x="152374" y="152400"/>
                </a:lnTo>
                <a:lnTo>
                  <a:pt x="8991600" y="152400"/>
                </a:lnTo>
                <a:lnTo>
                  <a:pt x="8991600" y="6705625"/>
                </a:lnTo>
                <a:lnTo>
                  <a:pt x="9144000" y="6705638"/>
                </a:lnTo>
                <a:lnTo>
                  <a:pt x="9144000" y="1524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9597" y="330530"/>
            <a:ext cx="369569" cy="644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139" y="1197102"/>
            <a:ext cx="7512050" cy="4392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1">
                <a:solidFill>
                  <a:srgbClr val="B90C2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1140" y="6567557"/>
            <a:ext cx="364490" cy="11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625C5B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pc="-35" dirty="0"/>
              <a:t>28.09.2020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" y="105079"/>
            <a:ext cx="8991600" cy="6553200"/>
          </a:xfrm>
          <a:custGeom>
            <a:avLst/>
            <a:gdLst/>
            <a:ahLst/>
            <a:cxnLst/>
            <a:rect l="l" t="t" r="r" b="b"/>
            <a:pathLst>
              <a:path w="8991600" h="6553200">
                <a:moveTo>
                  <a:pt x="0" y="6553200"/>
                </a:moveTo>
                <a:lnTo>
                  <a:pt x="8991600" y="6553200"/>
                </a:lnTo>
                <a:lnTo>
                  <a:pt x="8991600" y="0"/>
                </a:lnTo>
                <a:lnTo>
                  <a:pt x="0" y="0"/>
                </a:lnTo>
                <a:lnTo>
                  <a:pt x="0" y="6553200"/>
                </a:lnTo>
                <a:close/>
              </a:path>
            </a:pathLst>
          </a:custGeom>
          <a:solidFill>
            <a:srgbClr val="B90C2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705600"/>
            <a:ext cx="9144000" cy="152400"/>
          </a:xfrm>
          <a:custGeom>
            <a:avLst/>
            <a:gdLst/>
            <a:ahLst/>
            <a:cxnLst/>
            <a:rect l="l" t="t" r="r" b="b"/>
            <a:pathLst>
              <a:path w="9144000" h="152400">
                <a:moveTo>
                  <a:pt x="0" y="152400"/>
                </a:moveTo>
                <a:lnTo>
                  <a:pt x="9144000" y="152400"/>
                </a:lnTo>
                <a:lnTo>
                  <a:pt x="91440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9144000" cy="6706234"/>
          </a:xfrm>
          <a:custGeom>
            <a:avLst/>
            <a:gdLst/>
            <a:ahLst/>
            <a:cxnLst/>
            <a:rect l="l" t="t" r="r" b="b"/>
            <a:pathLst>
              <a:path w="9144000" h="6706234">
                <a:moveTo>
                  <a:pt x="9144000" y="0"/>
                </a:moveTo>
                <a:lnTo>
                  <a:pt x="0" y="0"/>
                </a:lnTo>
                <a:lnTo>
                  <a:pt x="0" y="152400"/>
                </a:lnTo>
                <a:lnTo>
                  <a:pt x="0" y="6705600"/>
                </a:lnTo>
                <a:lnTo>
                  <a:pt x="152374" y="6705600"/>
                </a:lnTo>
                <a:lnTo>
                  <a:pt x="152374" y="152400"/>
                </a:lnTo>
                <a:lnTo>
                  <a:pt x="8991600" y="152400"/>
                </a:lnTo>
                <a:lnTo>
                  <a:pt x="8991600" y="6705625"/>
                </a:lnTo>
                <a:lnTo>
                  <a:pt x="9144000" y="6705638"/>
                </a:lnTo>
                <a:lnTo>
                  <a:pt x="9144000" y="1524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62762" y="3886961"/>
            <a:ext cx="320040" cy="0"/>
          </a:xfrm>
          <a:custGeom>
            <a:avLst/>
            <a:gdLst/>
            <a:ahLst/>
            <a:cxnLst/>
            <a:rect l="l" t="t" r="r" b="b"/>
            <a:pathLst>
              <a:path w="320040">
                <a:moveTo>
                  <a:pt x="0" y="0"/>
                </a:moveTo>
                <a:lnTo>
                  <a:pt x="320040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" y="533400"/>
            <a:ext cx="2362200" cy="914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57200" y="2477846"/>
            <a:ext cx="822960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ru-RU" sz="3200" i="0" dirty="0">
                <a:solidFill>
                  <a:schemeClr val="bg1"/>
                </a:solidFill>
                <a:latin typeface="+mn-lt"/>
              </a:rPr>
              <a:t>НАРУШЕНИЕ ЭЛЕКТРОЛИТНОГО БАЛАНСА</a:t>
            </a:r>
            <a:endParaRPr lang="ru-RU" sz="3200" i="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11" name="Subtitle 12">
            <a:extLst>
              <a:ext uri="{FF2B5EF4-FFF2-40B4-BE49-F238E27FC236}">
                <a16:creationId xmlns:a16="http://schemas.microsoft.com/office/drawing/2014/main" id="{66D3B993-68B9-B939-BE14-BA33372EE6BE}"/>
              </a:ext>
            </a:extLst>
          </p:cNvPr>
          <p:cNvSpPr txBox="1">
            <a:spLocks/>
          </p:cNvSpPr>
          <p:nvPr/>
        </p:nvSpPr>
        <p:spPr>
          <a:xfrm>
            <a:off x="701211" y="4953000"/>
            <a:ext cx="7772400" cy="838200"/>
          </a:xfrm>
          <a:prstGeom prst="rect">
            <a:avLst/>
          </a:prstGeom>
        </p:spPr>
        <p:txBody>
          <a:bodyPr wrap="square" lIns="0" tIns="0" rIns="0" bIns="0">
            <a:normAutofit lnSpcReduction="10000"/>
          </a:bodyPr>
          <a:lstStyle>
            <a:lvl1pPr marL="0">
              <a:defRPr sz="2800" b="0" i="1">
                <a:solidFill>
                  <a:srgbClr val="B90C2E"/>
                </a:solidFill>
                <a:latin typeface="Trebuchet MS"/>
                <a:ea typeface="+mn-ea"/>
                <a:cs typeface="Trebuchet M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i="0" ker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Онлайн курс «Фармаконадзор и активный мониторинг безопасности препаратов в рамках операционных исследований по внедрению новых режимов лечения ЛУ-ТБ»</a:t>
            </a:r>
            <a:endParaRPr lang="en-US" sz="1800" i="0" kern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772400" cy="1440180"/>
          </a:xfrm>
        </p:spPr>
        <p:txBody>
          <a:bodyPr>
            <a:normAutofit/>
          </a:bodyPr>
          <a:lstStyle/>
          <a:p>
            <a:r>
              <a:rPr lang="ru-RU" sz="3200" i="0" dirty="0">
                <a:solidFill>
                  <a:srgbClr val="C00000"/>
                </a:solidFill>
                <a:latin typeface="+mn-lt"/>
              </a:rPr>
              <a:t>ОСНОВНЫЕ ЭЛЕКТРОЛИТЫ ОРГАНИЗМА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1723549"/>
          </a:xfrm>
          <a:prstGeom prst="rect">
            <a:avLst/>
          </a:prstGeom>
        </p:spPr>
        <p:txBody>
          <a:bodyPr/>
          <a:lstStyle/>
          <a:p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Калий</a:t>
            </a:r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(3,5 - 5,1 </a:t>
            </a:r>
            <a:r>
              <a:rPr lang="ru-RU" sz="2800" i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ммоль</a:t>
            </a:r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/л)</a:t>
            </a:r>
          </a:p>
          <a:p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Натрий</a:t>
            </a:r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(136 - 145 </a:t>
            </a:r>
            <a:r>
              <a:rPr lang="ru-RU" sz="2800" i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ммоль</a:t>
            </a:r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/л)</a:t>
            </a:r>
          </a:p>
          <a:p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Кальций</a:t>
            </a:r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(2,15 - 2,5 </a:t>
            </a:r>
            <a:r>
              <a:rPr lang="ru-RU" sz="2800" i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ммоль</a:t>
            </a:r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/л)</a:t>
            </a:r>
          </a:p>
          <a:p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Магний</a:t>
            </a:r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(0,66 - 1,07 </a:t>
            </a:r>
            <a:r>
              <a:rPr lang="ru-RU" sz="2800" i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ммоль</a:t>
            </a:r>
            <a:r>
              <a:rPr lang="ru-RU" sz="2800" i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/л)</a:t>
            </a:r>
          </a:p>
        </p:txBody>
      </p:sp>
    </p:spTree>
    <p:extLst>
      <p:ext uri="{BB962C8B-B14F-4D97-AF65-F5344CB8AC3E}">
        <p14:creationId xmlns:p14="http://schemas.microsoft.com/office/powerpoint/2010/main" val="4265863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0530"/>
            <a:ext cx="8003231" cy="492443"/>
          </a:xfrm>
        </p:spPr>
        <p:txBody>
          <a:bodyPr/>
          <a:lstStyle/>
          <a:p>
            <a:r>
              <a:rPr lang="ru-RU" altLang="ru-RU" sz="3200" b="1" i="0" dirty="0">
                <a:solidFill>
                  <a:srgbClr val="C00000"/>
                </a:solidFill>
                <a:latin typeface="+mn-lt"/>
              </a:rPr>
              <a:t>НАРУШЕНИЯ ОБМЕНА КАЛИЯ</a:t>
            </a:r>
            <a:endParaRPr lang="ru-RU" sz="3200" i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267200" cy="5410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ru-RU" b="1" dirty="0">
                <a:latin typeface="+mn-lt"/>
              </a:rPr>
              <a:t>           </a:t>
            </a:r>
            <a:r>
              <a:rPr lang="ru-RU" altLang="ru-RU" b="1" i="0" dirty="0">
                <a:latin typeface="+mn-lt"/>
              </a:rPr>
              <a:t>ГИПОКАЛИЕМИЯ</a:t>
            </a:r>
          </a:p>
          <a:p>
            <a:pPr marL="0" indent="0">
              <a:buNone/>
            </a:pPr>
            <a:endParaRPr lang="en-US" altLang="ru-RU" b="1" i="0" u="sng" dirty="0">
              <a:latin typeface="+mn-lt"/>
            </a:endParaRPr>
          </a:p>
          <a:p>
            <a:pPr marL="0" indent="0">
              <a:buNone/>
            </a:pPr>
            <a:r>
              <a:rPr lang="ru-RU" altLang="ru-RU" sz="2100" b="1" i="0" u="sng" dirty="0">
                <a:solidFill>
                  <a:schemeClr val="tx1"/>
                </a:solidFill>
                <a:latin typeface="+mn-lt"/>
              </a:rPr>
              <a:t>Причины</a:t>
            </a:r>
            <a:r>
              <a:rPr lang="ru-RU" altLang="ru-RU" sz="2100" b="1" i="0" dirty="0">
                <a:solidFill>
                  <a:schemeClr val="tx1"/>
                </a:solidFill>
                <a:latin typeface="+mn-lt"/>
              </a:rPr>
              <a:t>:</a:t>
            </a:r>
            <a:endParaRPr lang="en-US" altLang="ru-RU" sz="2100" b="1" i="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ru-RU" altLang="ru-RU" sz="1500" b="1" i="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  -    </a:t>
            </a:r>
            <a:r>
              <a:rPr 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поступление в организм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  <a:sym typeface="Symbol" pitchFamily="18" charset="2"/>
              </a:rPr>
              <a:t> 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(стенозы верхних отделов </a:t>
            </a:r>
            <a:r>
              <a:rPr lang="ru-RU" altLang="ru-RU" sz="1500" i="0" dirty="0" err="1">
                <a:solidFill>
                  <a:schemeClr val="tx1"/>
                </a:solidFill>
                <a:latin typeface="+mn-lt"/>
                <a:sym typeface="Symbol" pitchFamily="18" charset="2"/>
              </a:rPr>
              <a:t>пищ.тракта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, диета бедная калием, анорексия)</a:t>
            </a:r>
          </a:p>
          <a:p>
            <a:pPr marL="0" indent="0">
              <a:buNone/>
            </a:pPr>
            <a:r>
              <a:rPr lang="ru-RU" altLang="ru-RU" sz="15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-    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  <a:sym typeface="Symbol" pitchFamily="18" charset="2"/>
              </a:rPr>
              <a:t>П</a:t>
            </a:r>
            <a:r>
              <a:rPr 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очечные потери 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ru-RU" sz="1500" i="0" dirty="0" err="1">
                <a:solidFill>
                  <a:schemeClr val="tx1"/>
                </a:solidFill>
                <a:latin typeface="+mn-lt"/>
              </a:rPr>
              <a:t>гиперальдостеронизм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, болезнь </a:t>
            </a:r>
            <a:r>
              <a:rPr lang="ru-RU" sz="1500" i="0" dirty="0" err="1">
                <a:solidFill>
                  <a:schemeClr val="tx1"/>
                </a:solidFill>
                <a:latin typeface="+mn-lt"/>
              </a:rPr>
              <a:t>Кушинга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, Крона, длительный прием </a:t>
            </a:r>
            <a:r>
              <a:rPr lang="ru-RU" sz="1500" i="0" dirty="0" err="1">
                <a:solidFill>
                  <a:schemeClr val="tx1"/>
                </a:solidFill>
                <a:latin typeface="+mn-lt"/>
              </a:rPr>
              <a:t>глюкокортикоидов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, прием диуретиков )</a:t>
            </a:r>
            <a:endParaRPr lang="ru-RU" altLang="ru-RU" sz="1500" i="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  -   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отери через желудочно-кишечный тракт 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(рвота; желчные, панкреатические, кишечные свищи, слабительные,  опухоли прямой кишки)</a:t>
            </a:r>
            <a:endParaRPr lang="ru-RU" altLang="ru-RU" sz="1500" i="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ru-RU" sz="1500" i="0" dirty="0">
                <a:solidFill>
                  <a:schemeClr val="tx1"/>
                </a:solidFill>
                <a:latin typeface="+mn-lt"/>
              </a:rPr>
              <a:t>  -   </a:t>
            </a:r>
            <a:r>
              <a:rPr 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Нарушения распределения 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(повышенный захват калия клетками из внеклеточного сектора, повышенная отдача калия клетками во внеклеточное пространство)</a:t>
            </a:r>
            <a:endParaRPr lang="en-US" sz="1500" i="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ru-RU" sz="1500" i="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ru-RU" sz="1900" b="1" i="0" u="sng" dirty="0">
                <a:solidFill>
                  <a:schemeClr val="tx1"/>
                </a:solidFill>
                <a:latin typeface="+mn-lt"/>
              </a:rPr>
              <a:t>Клинические признаки</a:t>
            </a:r>
            <a:r>
              <a:rPr lang="ru-RU" altLang="ru-RU" sz="1900" b="1" i="0" u="sng" dirty="0">
                <a:solidFill>
                  <a:schemeClr val="tx1"/>
                </a:solidFill>
                <a:latin typeface="+mn-lt"/>
              </a:rPr>
              <a:t>:</a:t>
            </a:r>
            <a:endParaRPr lang="en-US" altLang="ru-RU" sz="1900" b="1" i="0" u="sng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ru-RU" altLang="ru-RU" sz="1500" b="1" i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>
              <a:buNone/>
            </a:pPr>
            <a:r>
              <a:rPr lang="ru-RU" altLang="ru-RU" sz="15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 -  </a:t>
            </a:r>
            <a:r>
              <a:rPr 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Сердце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 </a:t>
            </a:r>
            <a:r>
              <a:rPr lang="ru-RU" sz="1500" i="0" u="sng" dirty="0">
                <a:solidFill>
                  <a:schemeClr val="tx1"/>
                </a:solidFill>
                <a:latin typeface="+mn-lt"/>
              </a:rPr>
              <a:t>(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аритмия; тахикардия,</a:t>
            </a:r>
          </a:p>
          <a:p>
            <a:pPr marL="0" indent="0">
              <a:buNone/>
            </a:pPr>
            <a:r>
              <a:rPr lang="ru-RU" sz="1500" i="0" dirty="0">
                <a:solidFill>
                  <a:schemeClr val="tx1"/>
                </a:solidFill>
                <a:latin typeface="+mn-lt"/>
              </a:rPr>
              <a:t>     АД, удлинение </a:t>
            </a:r>
            <a:r>
              <a:rPr lang="en-US" altLang="ru-RU" sz="1500" b="1" i="0" dirty="0">
                <a:solidFill>
                  <a:schemeClr val="tx1"/>
                </a:solidFill>
                <a:latin typeface="+mn-lt"/>
              </a:rPr>
              <a:t>p</a:t>
            </a:r>
            <a:r>
              <a:rPr lang="ru-RU" altLang="ru-RU" sz="1500" b="1" i="0" dirty="0">
                <a:solidFill>
                  <a:schemeClr val="tx1"/>
                </a:solidFill>
                <a:latin typeface="+mn-lt"/>
              </a:rPr>
              <a:t>-</a:t>
            </a:r>
            <a:r>
              <a:rPr lang="en-US" altLang="ru-RU" sz="1500" b="1" i="0" dirty="0">
                <a:solidFill>
                  <a:schemeClr val="tx1"/>
                </a:solidFill>
                <a:latin typeface="+mn-lt"/>
              </a:rPr>
              <a:t>Q</a:t>
            </a:r>
            <a:r>
              <a:rPr lang="ru-RU" altLang="ru-RU" sz="1500" b="1" i="0" dirty="0">
                <a:solidFill>
                  <a:schemeClr val="tx1"/>
                </a:solidFill>
                <a:latin typeface="+mn-lt"/>
              </a:rPr>
              <a:t> и </a:t>
            </a:r>
            <a:r>
              <a:rPr lang="en-US" altLang="ru-RU" sz="1500" b="1" i="0" dirty="0">
                <a:solidFill>
                  <a:schemeClr val="tx1"/>
                </a:solidFill>
                <a:latin typeface="+mn-lt"/>
              </a:rPr>
              <a:t>Q</a:t>
            </a:r>
            <a:r>
              <a:rPr lang="ru-RU" altLang="ru-RU" sz="1500" b="1" i="0" dirty="0">
                <a:solidFill>
                  <a:schemeClr val="tx1"/>
                </a:solidFill>
                <a:latin typeface="+mn-lt"/>
              </a:rPr>
              <a:t>-</a:t>
            </a:r>
            <a:r>
              <a:rPr lang="en-US" altLang="ru-RU" sz="1500" b="1" i="0" dirty="0">
                <a:solidFill>
                  <a:schemeClr val="tx1"/>
                </a:solidFill>
                <a:latin typeface="+mn-lt"/>
              </a:rPr>
              <a:t>T</a:t>
            </a:r>
            <a:r>
              <a:rPr lang="ru-RU" altLang="ru-RU" sz="1500" b="1" i="0" dirty="0">
                <a:solidFill>
                  <a:schemeClr val="tx1"/>
                </a:solidFill>
                <a:latin typeface="+mn-lt"/>
              </a:rPr>
              <a:t>) </a:t>
            </a:r>
            <a:endParaRPr lang="ru-RU" altLang="ru-RU" sz="1500" i="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-   Скелетная мускулатура 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(снижение тонуса, восходящий паралич типа </a:t>
            </a:r>
            <a:r>
              <a:rPr lang="ru-RU" sz="1500" i="0" dirty="0" err="1">
                <a:solidFill>
                  <a:schemeClr val="tx1"/>
                </a:solidFill>
                <a:latin typeface="+mn-lt"/>
              </a:rPr>
              <a:t>Лендри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0" indent="0">
              <a:buNone/>
            </a:pP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  -   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ЖКТ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 (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потеря аппетита, рвота, атония желудка, запоры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0" indent="0">
              <a:buNone/>
            </a:pPr>
            <a:r>
              <a:rPr lang="ru-RU" alt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-   Почки (</a:t>
            </a:r>
            <a:r>
              <a:rPr lang="ru-RU" sz="1500" i="0" dirty="0" err="1">
                <a:solidFill>
                  <a:schemeClr val="tx1"/>
                </a:solidFill>
                <a:latin typeface="+mn-lt"/>
              </a:rPr>
              <a:t>изостенурия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; полиурия, полидипсия; атония мочевого пузыря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0" indent="0">
              <a:buNone/>
            </a:pPr>
            <a:r>
              <a:rPr lang="ru-RU" sz="15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-     Углеводный обмен (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снижение толерантности к глюкозе)</a:t>
            </a:r>
            <a:endParaRPr lang="ru-RU" sz="1500" i="0" dirty="0">
              <a:solidFill>
                <a:schemeClr val="tx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26632" y="1247553"/>
            <a:ext cx="4312568" cy="538184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latin typeface="Georgia" panose="02040502050405020303" pitchFamily="18" charset="0"/>
              </a:rPr>
              <a:t>             </a:t>
            </a:r>
            <a:r>
              <a:rPr lang="ru-RU" b="1" i="0" dirty="0">
                <a:latin typeface="+mn-lt"/>
              </a:rPr>
              <a:t>ГИПЕРКАЛИЕМИЯ</a:t>
            </a:r>
            <a:endParaRPr lang="en-US" b="1" i="0" dirty="0">
              <a:latin typeface="+mn-lt"/>
            </a:endParaRPr>
          </a:p>
          <a:p>
            <a:pPr marL="0" indent="0">
              <a:buNone/>
            </a:pPr>
            <a:endParaRPr lang="ru-RU" sz="1900" b="1" dirty="0">
              <a:latin typeface="Georgia" panose="02040502050405020303" pitchFamily="18" charset="0"/>
            </a:endParaRPr>
          </a:p>
          <a:p>
            <a:pPr>
              <a:spcBef>
                <a:spcPct val="0"/>
              </a:spcBef>
            </a:pPr>
            <a:r>
              <a:rPr lang="ru-RU" altLang="ru-RU" sz="2100" b="1" i="0" u="sng" dirty="0">
                <a:solidFill>
                  <a:schemeClr val="tx1"/>
                </a:solidFill>
                <a:latin typeface="+mn-lt"/>
              </a:rPr>
              <a:t>Причины:</a:t>
            </a:r>
          </a:p>
          <a:p>
            <a:pPr>
              <a:spcBef>
                <a:spcPct val="0"/>
              </a:spcBef>
            </a:pPr>
            <a:r>
              <a:rPr lang="ru-RU" altLang="ru-RU" sz="1900" b="1" i="0" u="sng" dirty="0">
                <a:solidFill>
                  <a:schemeClr val="tx1"/>
                </a:solidFill>
                <a:latin typeface="+mn-lt"/>
                <a:sym typeface="Symbol" pitchFamily="18" charset="2"/>
              </a:rPr>
              <a:t>                                     </a:t>
            </a:r>
            <a:r>
              <a:rPr lang="ru-RU" altLang="ru-RU" sz="1900" b="1" i="0" u="sng" dirty="0">
                <a:solidFill>
                  <a:schemeClr val="tx1"/>
                </a:solidFill>
                <a:latin typeface="+mn-lt"/>
              </a:rPr>
              <a:t>                        </a:t>
            </a:r>
          </a:p>
          <a:p>
            <a:pPr>
              <a:spcBef>
                <a:spcPct val="0"/>
              </a:spcBef>
            </a:pPr>
            <a:r>
              <a:rPr lang="en-US" sz="1500" i="0" dirty="0">
                <a:solidFill>
                  <a:schemeClr val="tx1"/>
                </a:solidFill>
                <a:latin typeface="+mn-lt"/>
              </a:rPr>
              <a:t>- 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 Поступление калия в организм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                                      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                   </a:t>
            </a:r>
          </a:p>
          <a:p>
            <a:pPr>
              <a:spcBef>
                <a:spcPct val="0"/>
              </a:spcBef>
            </a:pPr>
            <a:r>
              <a:rPr lang="en-US" sz="1500" i="0" dirty="0">
                <a:solidFill>
                  <a:schemeClr val="tx1"/>
                </a:solidFill>
                <a:latin typeface="+mn-lt"/>
              </a:rPr>
              <a:t>-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  Выход калия из клеток</a:t>
            </a:r>
          </a:p>
          <a:p>
            <a:pPr>
              <a:spcBef>
                <a:spcPct val="0"/>
              </a:spcBef>
            </a:pPr>
            <a:r>
              <a:rPr lang="en-US" sz="1500" i="0" dirty="0">
                <a:solidFill>
                  <a:schemeClr val="tx1"/>
                </a:solidFill>
                <a:latin typeface="+mn-lt"/>
              </a:rPr>
              <a:t>-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  Недостаточная экскреция калия почками: (ОПН и ХПН;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 болезнь </a:t>
            </a:r>
            <a:r>
              <a:rPr lang="ru-RU" altLang="ru-RU" sz="1500" i="0" dirty="0" err="1">
                <a:solidFill>
                  <a:schemeClr val="tx1"/>
                </a:solidFill>
                <a:latin typeface="+mn-lt"/>
              </a:rPr>
              <a:t>Аддисона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>
              <a:spcBef>
                <a:spcPct val="0"/>
              </a:spcBef>
            </a:pP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     </a:t>
            </a:r>
          </a:p>
          <a:p>
            <a:pPr>
              <a:spcBef>
                <a:spcPct val="0"/>
              </a:spcBef>
            </a:pPr>
            <a:endParaRPr lang="ru-RU" altLang="ru-RU" sz="1900" b="1" i="0" u="sng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0"/>
              </a:spcBef>
            </a:pPr>
            <a:endParaRPr lang="ru-RU" altLang="ru-RU" sz="1900" b="1" i="0" u="sng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0"/>
              </a:spcBef>
            </a:pPr>
            <a:endParaRPr lang="ru-RU" altLang="ru-RU" sz="1900" b="1" i="0" u="sng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0"/>
              </a:spcBef>
            </a:pPr>
            <a:endParaRPr lang="ru-RU" altLang="ru-RU" sz="1900" b="1" i="0" u="sng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0"/>
              </a:spcBef>
            </a:pPr>
            <a:endParaRPr lang="ru-RU" altLang="ru-RU" sz="1900" b="1" i="0" u="sng" dirty="0">
              <a:solidFill>
                <a:schemeClr val="tx1"/>
              </a:solidFill>
              <a:latin typeface="+mn-lt"/>
            </a:endParaRPr>
          </a:p>
          <a:p>
            <a:r>
              <a:rPr lang="ru-RU" sz="1900" b="1" i="0" u="sng" dirty="0">
                <a:solidFill>
                  <a:schemeClr val="tx1"/>
                </a:solidFill>
                <a:latin typeface="+mn-lt"/>
              </a:rPr>
              <a:t>Клинические признаки</a:t>
            </a:r>
            <a:r>
              <a:rPr lang="ru-RU" altLang="ru-RU" sz="1900" b="1" i="0" u="sng" dirty="0">
                <a:solidFill>
                  <a:schemeClr val="tx1"/>
                </a:solidFill>
                <a:latin typeface="+mn-lt"/>
              </a:rPr>
              <a:t>:</a:t>
            </a:r>
            <a:endParaRPr lang="en-US" altLang="ru-RU" sz="1900" b="1" i="0" u="sng" dirty="0">
              <a:solidFill>
                <a:schemeClr val="tx1"/>
              </a:solidFill>
              <a:latin typeface="+mn-lt"/>
            </a:endParaRPr>
          </a:p>
          <a:p>
            <a:endParaRPr lang="ru-RU" altLang="ru-RU" sz="1900" b="1" i="0" u="sng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0"/>
              </a:spcBef>
            </a:pP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-   Сердце (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аритмия        желудочковый ритм        фибрилляция желудочков, остановка сердца в диастоле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>
              <a:spcBef>
                <a:spcPct val="0"/>
              </a:spcBef>
            </a:pP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 -  ЖКТ (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рвота, спазм, поносы</a:t>
            </a:r>
            <a:r>
              <a:rPr lang="ru-RU" altLang="ru-RU" sz="1500" i="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>
              <a:spcBef>
                <a:spcPct val="0"/>
              </a:spcBef>
            </a:pPr>
            <a:r>
              <a:rPr lang="ru-RU" sz="1500" i="0" dirty="0">
                <a:solidFill>
                  <a:schemeClr val="tx1"/>
                </a:solidFill>
                <a:latin typeface="+mn-lt"/>
              </a:rPr>
              <a:t> -   Почки ( </a:t>
            </a:r>
            <a:r>
              <a:rPr lang="ru-RU" sz="1500" i="0" dirty="0" err="1">
                <a:solidFill>
                  <a:schemeClr val="tx1"/>
                </a:solidFill>
                <a:latin typeface="+mn-lt"/>
              </a:rPr>
              <a:t>олигоурия</a:t>
            </a:r>
            <a:r>
              <a:rPr lang="ru-RU" sz="1500" i="0" dirty="0">
                <a:solidFill>
                  <a:schemeClr val="tx1"/>
                </a:solidFill>
                <a:latin typeface="+mn-lt"/>
              </a:rPr>
              <a:t>, анурия)</a:t>
            </a:r>
          </a:p>
          <a:p>
            <a:pPr>
              <a:spcBef>
                <a:spcPct val="0"/>
              </a:spcBef>
            </a:pPr>
            <a:r>
              <a:rPr lang="ru-RU" sz="1500" i="0" dirty="0">
                <a:solidFill>
                  <a:schemeClr val="tx1"/>
                </a:solidFill>
                <a:latin typeface="+mn-lt"/>
              </a:rPr>
              <a:t> -   Нервная система (парестезии, вялые параличи, мышечные подёргивания)</a:t>
            </a:r>
          </a:p>
          <a:p>
            <a:endParaRPr lang="ru-RU" sz="1500" i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33400" y="4446660"/>
            <a:ext cx="0" cy="216024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863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97" y="330530"/>
            <a:ext cx="7918603" cy="492443"/>
          </a:xfrm>
        </p:spPr>
        <p:txBody>
          <a:bodyPr/>
          <a:lstStyle/>
          <a:p>
            <a:pPr algn="ctr"/>
            <a:r>
              <a:rPr lang="ru-RU" altLang="ru-RU" sz="3200" b="1" i="0" dirty="0">
                <a:solidFill>
                  <a:srgbClr val="C00000"/>
                </a:solidFill>
                <a:latin typeface="+mn-lt"/>
              </a:rPr>
              <a:t>НАРУШЕНИЯ ОБМЕНА НАТРИЯ</a:t>
            </a:r>
            <a:endParaRPr lang="ru-RU" sz="3200" i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78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altLang="ru-RU" sz="1800" b="1" dirty="0">
                <a:latin typeface="Georgia" panose="02040502050405020303" pitchFamily="18" charset="0"/>
              </a:rPr>
              <a:t>           </a:t>
            </a:r>
            <a:r>
              <a:rPr lang="ru-RU" altLang="ru-RU" sz="2400" b="1" i="0" dirty="0">
                <a:latin typeface="+mn-lt"/>
              </a:rPr>
              <a:t>ГИПОНАТРИЕМИЯ</a:t>
            </a:r>
          </a:p>
          <a:p>
            <a:pPr marL="0" indent="0">
              <a:buNone/>
            </a:pPr>
            <a:endParaRPr lang="ru-RU" altLang="ru-RU" sz="1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>
              <a:buNone/>
            </a:pPr>
            <a:r>
              <a:rPr lang="ru-RU" altLang="ru-RU" sz="1800" b="1" i="0" u="sng" dirty="0">
                <a:solidFill>
                  <a:schemeClr val="tx1"/>
                </a:solidFill>
                <a:latin typeface="+mn-lt"/>
              </a:rPr>
              <a:t>Причины</a:t>
            </a:r>
            <a:r>
              <a:rPr lang="ru-RU" altLang="ru-RU" sz="1800" b="1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0" indent="0">
              <a:buNone/>
            </a:pPr>
            <a:endParaRPr lang="ru-RU" alt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0" indent="0">
              <a:buNone/>
            </a:pPr>
            <a:r>
              <a:rPr lang="ru-RU" altLang="ru-RU" sz="1800" dirty="0">
                <a:latin typeface="Arial" charset="0"/>
              </a:rPr>
              <a:t>  </a:t>
            </a:r>
            <a:r>
              <a:rPr lang="ru-RU" altLang="ru-RU" sz="1800" dirty="0">
                <a:solidFill>
                  <a:schemeClr val="tx1"/>
                </a:solidFill>
                <a:latin typeface="Arial" charset="0"/>
              </a:rPr>
              <a:t>- 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секреции альдостерона</a:t>
            </a:r>
          </a:p>
          <a:p>
            <a:pPr marL="0" indent="0"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 -  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поступления с пищей</a:t>
            </a:r>
          </a:p>
          <a:p>
            <a:pPr marL="0" indent="0"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  -    </a:t>
            </a:r>
            <a:r>
              <a:rPr lang="ru-RU" sz="1800" i="0" dirty="0">
                <a:solidFill>
                  <a:schemeClr val="tx1"/>
                </a:solidFill>
                <a:latin typeface="+mn-lt"/>
              </a:rPr>
              <a:t>многократная рвота </a:t>
            </a:r>
            <a:endParaRPr lang="ru-RU" altLang="ru-RU" sz="1800" i="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ru-RU" sz="1800" i="0" dirty="0">
                <a:solidFill>
                  <a:schemeClr val="tx1"/>
                </a:solidFill>
                <a:latin typeface="+mn-lt"/>
              </a:rPr>
              <a:t>  -  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диарея </a:t>
            </a:r>
            <a:r>
              <a:rPr lang="ru-RU" sz="1800" i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0" indent="0">
              <a:buNone/>
            </a:pPr>
            <a:r>
              <a:rPr lang="ru-RU" sz="1800" i="0" dirty="0">
                <a:solidFill>
                  <a:schemeClr val="tx1"/>
                </a:solidFill>
                <a:latin typeface="+mn-lt"/>
              </a:rPr>
              <a:t>  -    разжижение крови</a:t>
            </a:r>
          </a:p>
          <a:p>
            <a:pPr marL="0" indent="0">
              <a:buNone/>
            </a:pPr>
            <a:endParaRPr lang="ru-RU" sz="1800" dirty="0">
              <a:latin typeface="Arial" charset="0"/>
            </a:endParaRPr>
          </a:p>
          <a:p>
            <a:pPr marL="0" indent="0">
              <a:buNone/>
            </a:pPr>
            <a:r>
              <a:rPr lang="ru-RU" altLang="ru-RU" sz="1800" b="1" i="0" u="sng" dirty="0">
                <a:solidFill>
                  <a:schemeClr val="tx1"/>
                </a:solidFill>
                <a:latin typeface="+mn-lt"/>
              </a:rPr>
              <a:t>Последствия</a:t>
            </a:r>
            <a:r>
              <a:rPr lang="ru-RU" altLang="ru-RU" sz="1800" b="1" i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 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800" dirty="0">
                <a:latin typeface="Arial" charset="0"/>
                <a:sym typeface="Symbol" pitchFamily="18" charset="2"/>
              </a:rPr>
              <a:t>  </a:t>
            </a:r>
            <a:r>
              <a:rPr lang="ru-RU" altLang="ru-RU" sz="1800" dirty="0">
                <a:solidFill>
                  <a:schemeClr val="tx1"/>
                </a:solidFill>
                <a:latin typeface="Arial" charset="0"/>
                <a:sym typeface="Symbol" pitchFamily="18" charset="2"/>
              </a:rPr>
              <a:t>-</a:t>
            </a:r>
            <a:r>
              <a:rPr lang="ru-RU" altLang="ru-RU" sz="1800" dirty="0">
                <a:latin typeface="Arial" charset="0"/>
                <a:sym typeface="Symbol" pitchFamily="18" charset="2"/>
              </a:rPr>
              <a:t>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АД 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 - 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тахикардия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  -   нервно-мышечной                                            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      возбудимости </a:t>
            </a:r>
          </a:p>
          <a:p>
            <a:pPr>
              <a:spcBef>
                <a:spcPct val="0"/>
              </a:spcBef>
              <a:buNone/>
            </a:pPr>
            <a:endParaRPr lang="ru-RU" altLang="ru-RU" sz="1800" dirty="0">
              <a:latin typeface="Arial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1800" b="1" i="1" dirty="0">
                <a:solidFill>
                  <a:srgbClr val="FF0000"/>
                </a:solidFill>
                <a:latin typeface="Arial" charset="0"/>
              </a:rPr>
              <a:t>  </a:t>
            </a:r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78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900" b="1" dirty="0">
                <a:latin typeface="Georgia" panose="02040502050405020303" pitchFamily="18" charset="0"/>
              </a:rPr>
              <a:t>             </a:t>
            </a:r>
            <a:r>
              <a:rPr lang="ru-RU" sz="2400" b="1" i="0" dirty="0">
                <a:latin typeface="+mn-lt"/>
              </a:rPr>
              <a:t>ГИПЕРНАТРИЕМИЯ</a:t>
            </a:r>
          </a:p>
          <a:p>
            <a:pPr>
              <a:spcBef>
                <a:spcPct val="0"/>
              </a:spcBef>
              <a:buNone/>
            </a:pPr>
            <a:endParaRPr lang="ru-RU" altLang="ru-RU" sz="19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1800" b="1" i="0" u="sng" dirty="0">
                <a:solidFill>
                  <a:schemeClr val="tx1"/>
                </a:solidFill>
                <a:latin typeface="+mn-lt"/>
              </a:rPr>
              <a:t>Причины</a:t>
            </a:r>
            <a:r>
              <a:rPr lang="ru-RU" altLang="ru-RU" sz="1800" b="1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900" dirty="0">
                <a:latin typeface="Arial" charset="0"/>
                <a:sym typeface="Symbol" pitchFamily="18" charset="2"/>
              </a:rPr>
              <a:t>                                     </a:t>
            </a:r>
            <a:r>
              <a:rPr lang="ru-RU" altLang="ru-RU" sz="1900" dirty="0">
                <a:latin typeface="Arial" charset="0"/>
              </a:rPr>
              <a:t>                          </a:t>
            </a:r>
            <a:r>
              <a:rPr lang="ru-RU" altLang="ru-RU" sz="1900" dirty="0">
                <a:solidFill>
                  <a:schemeClr val="tx1"/>
                </a:solidFill>
                <a:latin typeface="Arial" charset="0"/>
              </a:rPr>
              <a:t>-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секреции альдостерона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                                    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                                  -  почечная недостаточность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-  поступление с пищей  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  </a:t>
            </a:r>
          </a:p>
          <a:p>
            <a:pPr>
              <a:spcBef>
                <a:spcPct val="0"/>
              </a:spcBef>
              <a:buNone/>
            </a:pPr>
            <a:endParaRPr lang="ru-RU" altLang="ru-RU" sz="1900" i="1" u="sng" dirty="0">
              <a:latin typeface="Arial" charset="0"/>
            </a:endParaRPr>
          </a:p>
          <a:p>
            <a:pPr>
              <a:spcBef>
                <a:spcPct val="0"/>
              </a:spcBef>
              <a:buNone/>
            </a:pPr>
            <a:endParaRPr lang="ru-RU" altLang="ru-RU" sz="1900" i="1" u="sng" dirty="0">
              <a:latin typeface="Arial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1800" b="1" i="0" u="sng" dirty="0">
                <a:solidFill>
                  <a:schemeClr val="tx1"/>
                </a:solidFill>
                <a:latin typeface="+mn-lt"/>
              </a:rPr>
              <a:t>Последствия</a:t>
            </a:r>
            <a:r>
              <a:rPr lang="ru-RU" altLang="ru-RU" sz="1800" b="1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>
              <a:spcBef>
                <a:spcPct val="0"/>
              </a:spcBef>
              <a:buNone/>
            </a:pPr>
            <a:endParaRPr lang="ru-RU" altLang="ru-RU" sz="1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19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лихорадка 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 АД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1149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97" y="330530"/>
            <a:ext cx="8071003" cy="492443"/>
          </a:xfrm>
        </p:spPr>
        <p:txBody>
          <a:bodyPr/>
          <a:lstStyle/>
          <a:p>
            <a:pPr algn="ctr"/>
            <a:r>
              <a:rPr lang="ru-RU" altLang="ru-RU" sz="3200" b="1" i="0" dirty="0">
                <a:solidFill>
                  <a:srgbClr val="C00000"/>
                </a:solidFill>
                <a:latin typeface="+mn-lt"/>
              </a:rPr>
              <a:t>НАРУШЕНИЯ ОБМЕНА КАЛЬЦИЯ</a:t>
            </a:r>
            <a:endParaRPr lang="ru-RU" sz="3200" i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038600" cy="47545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altLang="ru-RU" sz="2600" b="1" dirty="0">
                <a:latin typeface="+mn-lt"/>
              </a:rPr>
              <a:t> </a:t>
            </a:r>
            <a:r>
              <a:rPr lang="ru-RU" altLang="ru-RU" sz="2600" b="1" i="0" dirty="0">
                <a:latin typeface="+mn-lt"/>
              </a:rPr>
              <a:t>ГИПОКАЛЬЦИЕМИЯ</a:t>
            </a:r>
          </a:p>
          <a:p>
            <a:pPr marL="0" indent="0" algn="ctr">
              <a:buNone/>
            </a:pPr>
            <a:endParaRPr lang="ru-RU" altLang="ru-RU" sz="1800" b="1" i="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altLang="ru-RU" sz="2200" b="1" i="0" u="sng" dirty="0">
                <a:solidFill>
                  <a:schemeClr val="tx1"/>
                </a:solidFill>
                <a:latin typeface="+mn-lt"/>
              </a:rPr>
              <a:t>Причины</a:t>
            </a:r>
            <a:r>
              <a:rPr lang="ru-RU" altLang="ru-RU" sz="2200" b="1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0" indent="0">
              <a:buNone/>
            </a:pPr>
            <a:endParaRPr lang="ru-RU" altLang="ru-RU" sz="1800" b="1" i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Arial" charset="0"/>
              </a:rPr>
              <a:t>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  <a:sym typeface="Symbol" pitchFamily="18" charset="2"/>
              </a:rPr>
              <a:t>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секреции паратгормона</a:t>
            </a:r>
          </a:p>
          <a:p>
            <a:pPr marL="0" indent="0"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  <a:sym typeface="Symbol" pitchFamily="18" charset="2"/>
              </a:rPr>
              <a:t>  - 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секреции тиреокальцитонина</a:t>
            </a:r>
          </a:p>
          <a:p>
            <a:pPr marL="0" indent="0"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-   гиповитаминоз Д</a:t>
            </a:r>
          </a:p>
          <a:p>
            <a:pPr marL="0" indent="0">
              <a:buNone/>
            </a:pPr>
            <a:r>
              <a:rPr 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- 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всасывания в кишечнике </a:t>
            </a:r>
            <a:r>
              <a:rPr 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spcBef>
                <a:spcPct val="0"/>
              </a:spcBef>
              <a:buNone/>
            </a:pPr>
            <a:r>
              <a:rPr 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-  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алкалоз, </a:t>
            </a:r>
            <a:r>
              <a:rPr lang="ru-RU" altLang="ru-RU" sz="1800" b="1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применение ЛС</a:t>
            </a:r>
          </a:p>
          <a:p>
            <a:pPr marL="0" indent="0">
              <a:buNone/>
            </a:pPr>
            <a:endParaRPr lang="ru-RU" sz="1800" i="0" dirty="0">
              <a:solidFill>
                <a:schemeClr val="tx1"/>
              </a:solidFill>
              <a:latin typeface="Arial" charset="0"/>
            </a:endParaRPr>
          </a:p>
          <a:p>
            <a:pPr marL="0" indent="0">
              <a:buNone/>
            </a:pPr>
            <a:r>
              <a:rPr lang="ru-RU" altLang="ru-RU" sz="2200" b="1" i="0" u="sng" dirty="0">
                <a:solidFill>
                  <a:schemeClr val="tx1"/>
                </a:solidFill>
                <a:latin typeface="+mn-lt"/>
              </a:rPr>
              <a:t>Клинические проявления</a:t>
            </a:r>
            <a:r>
              <a:rPr lang="ru-RU" altLang="ru-RU" sz="2200" b="1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0" indent="0">
              <a:buNone/>
            </a:pPr>
            <a:endParaRPr lang="ru-RU" altLang="ru-RU" sz="2200" b="1" i="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Arial" charset="0"/>
                <a:sym typeface="Symbol" pitchFamily="18" charset="2"/>
              </a:rPr>
              <a:t>-  </a:t>
            </a:r>
            <a:r>
              <a:rPr lang="ru-RU" altLang="ru-RU" sz="19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  <a:sym typeface="Symbol" pitchFamily="18" charset="2"/>
              </a:rPr>
              <a:t>ЦНС</a:t>
            </a:r>
            <a:r>
              <a:rPr lang="ru-RU" altLang="ru-RU" sz="19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(</a:t>
            </a:r>
            <a:r>
              <a:rPr lang="ru-RU" sz="1900" i="0" dirty="0">
                <a:solidFill>
                  <a:schemeClr val="tx1"/>
                </a:solidFill>
                <a:latin typeface="+mn-lt"/>
              </a:rPr>
              <a:t>головные боли, нередко </a:t>
            </a:r>
            <a:r>
              <a:rPr lang="ru-RU" sz="1900" i="0" dirty="0" err="1">
                <a:solidFill>
                  <a:schemeClr val="tx1"/>
                </a:solidFill>
                <a:latin typeface="+mn-lt"/>
              </a:rPr>
              <a:t>мигренозного</a:t>
            </a:r>
            <a:r>
              <a:rPr lang="ru-RU" sz="1900" i="0" dirty="0">
                <a:solidFill>
                  <a:schemeClr val="tx1"/>
                </a:solidFill>
                <a:latin typeface="+mn-lt"/>
              </a:rPr>
              <a:t> характера, </a:t>
            </a:r>
            <a:r>
              <a:rPr lang="ru-RU" sz="1900" i="0" dirty="0" err="1">
                <a:solidFill>
                  <a:schemeClr val="tx1"/>
                </a:solidFill>
                <a:latin typeface="+mn-lt"/>
              </a:rPr>
              <a:t>гипер</a:t>
            </a:r>
            <a:r>
              <a:rPr lang="ru-RU" sz="1900" i="0" dirty="0">
                <a:solidFill>
                  <a:schemeClr val="tx1"/>
                </a:solidFill>
                <a:latin typeface="+mn-lt"/>
              </a:rPr>
              <a:t>- или парестезии</a:t>
            </a:r>
            <a:r>
              <a:rPr lang="ru-RU" altLang="ru-RU" sz="19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)</a:t>
            </a:r>
          </a:p>
          <a:p>
            <a:pPr marL="0" indent="0">
              <a:buNone/>
            </a:pPr>
            <a:r>
              <a:rPr lang="ru-RU" altLang="ru-RU" sz="19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-  </a:t>
            </a:r>
            <a:r>
              <a:rPr lang="ru-RU" altLang="ru-RU" sz="19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сердечно- сосудистые ( </a:t>
            </a:r>
            <a:r>
              <a:rPr lang="ru-RU" sz="1900" i="0" dirty="0">
                <a:solidFill>
                  <a:schemeClr val="tx1"/>
                </a:solidFill>
                <a:latin typeface="+mn-lt"/>
              </a:rPr>
              <a:t>возбудимости миокарда сердца, учащение ЧСС, удлинение интервал Q-Т и S-T) 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>
            <a:normAutofit fontScale="92500" lnSpcReduction="10000"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sz="2600" b="1" dirty="0">
                <a:latin typeface="+mn-lt"/>
              </a:rPr>
              <a:t>        </a:t>
            </a:r>
            <a:r>
              <a:rPr lang="ru-RU" altLang="ru-RU" sz="2600" b="1" i="0" dirty="0">
                <a:latin typeface="+mn-lt"/>
              </a:rPr>
              <a:t>ГИПЕРКАЛЬЦИЕМИЯ</a:t>
            </a:r>
          </a:p>
          <a:p>
            <a:pPr algn="ctr">
              <a:spcBef>
                <a:spcPct val="0"/>
              </a:spcBef>
              <a:buNone/>
            </a:pPr>
            <a:endParaRPr lang="ru-RU" altLang="ru-RU" sz="2600" b="1" i="0" dirty="0">
              <a:latin typeface="+mn-lt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2200" b="1" i="0" u="sng" dirty="0">
                <a:solidFill>
                  <a:schemeClr val="tx1"/>
                </a:solidFill>
                <a:latin typeface="+mn-lt"/>
              </a:rPr>
              <a:t>Причины</a:t>
            </a:r>
            <a:r>
              <a:rPr lang="ru-RU" altLang="ru-RU" sz="2200" b="1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>
              <a:spcBef>
                <a:spcPct val="0"/>
              </a:spcBef>
              <a:buNone/>
            </a:pPr>
            <a:endParaRPr lang="ru-RU" altLang="ru-RU" sz="19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секреции паратгормона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секреции тиреокальцитонина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гипервитаминоз Д 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ацидоз  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900" i="0" dirty="0">
                <a:latin typeface="Arial" charset="0"/>
              </a:rPr>
              <a:t>  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2200" b="1" i="0" u="sng" dirty="0">
                <a:solidFill>
                  <a:schemeClr val="tx1"/>
                </a:solidFill>
                <a:latin typeface="+mn-lt"/>
              </a:rPr>
              <a:t>Клинические проявления</a:t>
            </a:r>
            <a:r>
              <a:rPr lang="ru-RU" altLang="ru-RU" sz="2200" b="1" i="0" dirty="0">
                <a:solidFill>
                  <a:schemeClr val="tx1"/>
                </a:solidFill>
                <a:latin typeface="+mn-lt"/>
              </a:rPr>
              <a:t>: </a:t>
            </a:r>
          </a:p>
          <a:p>
            <a:pPr>
              <a:spcBef>
                <a:spcPct val="0"/>
              </a:spcBef>
              <a:buNone/>
            </a:pPr>
            <a:endParaRPr lang="ru-RU" altLang="ru-RU" sz="2200" b="1" i="0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2000" i="0" dirty="0">
                <a:solidFill>
                  <a:schemeClr val="tx1"/>
                </a:solidFill>
              </a:rPr>
              <a:t>-</a:t>
            </a:r>
            <a:r>
              <a:rPr lang="ru-RU" altLang="ru-RU" sz="2000" i="0" dirty="0"/>
              <a:t>  </a:t>
            </a:r>
            <a:r>
              <a:rPr lang="ru-RU" altLang="ru-RU" sz="17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н</a:t>
            </a:r>
            <a:r>
              <a:rPr lang="ru-RU" sz="17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ервно- мышечные </a:t>
            </a:r>
            <a:r>
              <a:rPr lang="ru-RU" sz="1700" i="0" dirty="0">
                <a:solidFill>
                  <a:schemeClr val="tx1"/>
                </a:solidFill>
                <a:latin typeface="+mn-lt"/>
              </a:rPr>
              <a:t>(головная боль, </a:t>
            </a:r>
          </a:p>
          <a:p>
            <a:pPr>
              <a:spcBef>
                <a:spcPct val="0"/>
              </a:spcBef>
              <a:buNone/>
            </a:pPr>
            <a:r>
              <a:rPr lang="ru-RU" sz="1700" i="0" dirty="0">
                <a:solidFill>
                  <a:schemeClr val="tx1"/>
                </a:solidFill>
                <a:latin typeface="+mn-lt"/>
              </a:rPr>
              <a:t>    нарастающая слабость, дезориентация,              возбуждение или заторможенность</a:t>
            </a:r>
            <a:r>
              <a:rPr lang="ru-RU" altLang="ru-RU" sz="1700" i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17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сердечно- сосудистые </a:t>
            </a:r>
            <a:r>
              <a:rPr lang="ru-RU" altLang="ru-RU" sz="1700" i="0" dirty="0">
                <a:solidFill>
                  <a:schemeClr val="tx1"/>
                </a:solidFill>
                <a:latin typeface="+mn-lt"/>
              </a:rPr>
              <a:t>(</a:t>
            </a:r>
            <a:r>
              <a:rPr lang="ru-RU" sz="1700" i="0" dirty="0" err="1">
                <a:solidFill>
                  <a:schemeClr val="tx1"/>
                </a:solidFill>
                <a:latin typeface="+mn-lt"/>
              </a:rPr>
              <a:t>кальциноз</a:t>
            </a:r>
            <a:r>
              <a:rPr lang="ru-RU" sz="1700" i="0" dirty="0">
                <a:solidFill>
                  <a:schemeClr val="tx1"/>
                </a:solidFill>
                <a:latin typeface="+mn-lt"/>
              </a:rPr>
              <a:t> сосудов 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1700" i="0" dirty="0">
                <a:solidFill>
                  <a:schemeClr val="tx1"/>
                </a:solidFill>
                <a:latin typeface="+mn-lt"/>
              </a:rPr>
              <a:t>   сердца, аорты, почек и других органов,    экстрасистолии</a:t>
            </a:r>
            <a:r>
              <a:rPr lang="ru-RU" altLang="ru-RU" sz="1700" i="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700" i="0" dirty="0">
                <a:solidFill>
                  <a:schemeClr val="tx1"/>
                </a:solidFill>
                <a:latin typeface="+mn-lt"/>
              </a:rPr>
              <a:t>- </a:t>
            </a:r>
            <a:r>
              <a:rPr lang="ru-RU" altLang="ru-RU" sz="17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абдоминальные</a:t>
            </a:r>
            <a:r>
              <a:rPr lang="ru-RU" altLang="ru-RU" sz="1700" i="0" dirty="0">
                <a:solidFill>
                  <a:schemeClr val="tx1"/>
                </a:solidFill>
                <a:latin typeface="+mn-lt"/>
              </a:rPr>
              <a:t> (</a:t>
            </a:r>
            <a:r>
              <a:rPr lang="ru-RU" sz="1700" i="0" dirty="0">
                <a:solidFill>
                  <a:schemeClr val="tx1"/>
                </a:solidFill>
                <a:latin typeface="+mn-lt"/>
              </a:rPr>
              <a:t>рвота, боли в </a:t>
            </a:r>
            <a:r>
              <a:rPr lang="ru-RU" sz="1700" i="0" dirty="0" err="1">
                <a:solidFill>
                  <a:schemeClr val="tx1"/>
                </a:solidFill>
                <a:latin typeface="+mn-lt"/>
              </a:rPr>
              <a:t>эпигастрии</a:t>
            </a:r>
            <a:r>
              <a:rPr lang="ru-RU" sz="1700" i="0" dirty="0">
                <a:solidFill>
                  <a:schemeClr val="tx1"/>
                </a:solidFill>
                <a:latin typeface="+mn-lt"/>
              </a:rPr>
              <a:t>)</a:t>
            </a:r>
            <a:endParaRPr lang="ru-RU" altLang="ru-RU" sz="1700" i="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ru-RU" sz="1700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085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97" y="330530"/>
            <a:ext cx="7994803" cy="492443"/>
          </a:xfrm>
        </p:spPr>
        <p:txBody>
          <a:bodyPr/>
          <a:lstStyle/>
          <a:p>
            <a:pPr algn="ctr"/>
            <a:r>
              <a:rPr lang="ru-RU" altLang="ru-RU" sz="3200" b="1" i="0" dirty="0">
                <a:solidFill>
                  <a:srgbClr val="C00000"/>
                </a:solidFill>
                <a:latin typeface="+mn-lt"/>
              </a:rPr>
              <a:t>НАРУШЕНИЯ ОБМЕНА МАГНИЯ</a:t>
            </a:r>
            <a:endParaRPr lang="ru-RU" sz="3200" i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530195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altLang="ru-RU" sz="1800" b="1" dirty="0">
                <a:latin typeface="Georgia" panose="02040502050405020303" pitchFamily="18" charset="0"/>
              </a:rPr>
              <a:t>   </a:t>
            </a:r>
            <a:r>
              <a:rPr lang="ru-RU" altLang="ru-RU" sz="2400" b="1" i="0" dirty="0">
                <a:latin typeface="+mn-lt"/>
              </a:rPr>
              <a:t>ГИПОМАГНИЕМИЯ </a:t>
            </a:r>
          </a:p>
          <a:p>
            <a:pPr marL="0" indent="0">
              <a:buNone/>
            </a:pPr>
            <a:endParaRPr lang="ru-RU" altLang="ru-RU" sz="1800" b="1" i="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altLang="ru-RU" sz="2000" b="1" i="0" u="sng" dirty="0">
                <a:solidFill>
                  <a:schemeClr val="tx1"/>
                </a:solidFill>
                <a:latin typeface="+mn-lt"/>
              </a:rPr>
              <a:t>Причины</a:t>
            </a:r>
            <a:r>
              <a:rPr lang="ru-RU" altLang="ru-RU" sz="2000" b="1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0" indent="0">
              <a:buNone/>
            </a:pPr>
            <a:r>
              <a:rPr lang="ru-RU" altLang="ru-RU" sz="1800" i="0" dirty="0">
                <a:solidFill>
                  <a:schemeClr val="tx1"/>
                </a:solidFill>
                <a:latin typeface="+mn-lt"/>
              </a:rPr>
              <a:t>- </a:t>
            </a:r>
            <a:r>
              <a:rPr 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поступление магния с пищей </a:t>
            </a:r>
            <a:endParaRPr lang="ru-RU" altLang="ru-RU" sz="1600" i="0" dirty="0">
              <a:solidFill>
                <a:schemeClr val="tx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ru-RU" alt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  <a:sym typeface="Symbol" pitchFamily="18" charset="2"/>
              </a:rPr>
              <a:t>- перераспределение магния извне во внутриклеточной пространство</a:t>
            </a:r>
          </a:p>
          <a:p>
            <a:pPr>
              <a:buFontTx/>
              <a:buChar char="-"/>
            </a:pPr>
            <a:r>
              <a:rPr lang="ru-RU" alt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 потери из ЖКТ </a:t>
            </a:r>
            <a:r>
              <a:rPr lang="ru-RU" altLang="ru-RU" sz="13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(рвота, диарея)</a:t>
            </a:r>
          </a:p>
          <a:p>
            <a:pPr>
              <a:buFontTx/>
              <a:buChar char="-"/>
            </a:pPr>
            <a:r>
              <a:rPr lang="ru-RU" alt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  <a:sym typeface="Symbol" pitchFamily="18" charset="2"/>
              </a:rPr>
              <a:t>  нарушение абсорбции магния 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  <a:sym typeface="Symbol" pitchFamily="18" charset="2"/>
              </a:rPr>
              <a:t>почками </a:t>
            </a:r>
          </a:p>
          <a:p>
            <a:pPr>
              <a:spcBef>
                <a:spcPct val="0"/>
              </a:spcBef>
            </a:pPr>
            <a:r>
              <a:rPr lang="ru-RU" altLang="ru-RU" sz="1700" b="1" i="0" u="sng" dirty="0">
                <a:solidFill>
                  <a:srgbClr val="FF0000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  <a:sym typeface="Symbol" pitchFamily="18" charset="2"/>
              </a:rPr>
              <a:t>применение лекарственных средств</a:t>
            </a:r>
          </a:p>
          <a:p>
            <a:pPr>
              <a:spcBef>
                <a:spcPct val="0"/>
              </a:spcBef>
            </a:pPr>
            <a:r>
              <a:rPr lang="ru-RU" sz="18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хронические отравления солями бария, ртути, мышьяка</a:t>
            </a:r>
          </a:p>
          <a:p>
            <a:pPr marL="0" indent="0">
              <a:buNone/>
            </a:pPr>
            <a:endParaRPr lang="ru-RU" altLang="ru-RU" sz="1600" b="1" i="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0" indent="0">
              <a:buNone/>
            </a:pPr>
            <a:r>
              <a:rPr lang="ru-RU" altLang="ru-RU" sz="2000" b="1" i="0" u="sng" dirty="0">
                <a:solidFill>
                  <a:schemeClr val="tx1"/>
                </a:solidFill>
                <a:latin typeface="+mn-lt"/>
              </a:rPr>
              <a:t>Клинические проявления </a:t>
            </a:r>
            <a:r>
              <a:rPr lang="ru-RU" altLang="ru-RU" sz="2000" b="1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0" indent="0">
              <a:buNone/>
            </a:pPr>
            <a:r>
              <a:rPr lang="ru-RU" sz="1600" i="0" dirty="0">
                <a:solidFill>
                  <a:schemeClr val="tx1"/>
                </a:solidFill>
                <a:latin typeface="+mn-lt"/>
              </a:rPr>
              <a:t>-      </a:t>
            </a:r>
            <a:r>
              <a:rPr 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Церебральная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 (депрессивная, эпилептическая)</a:t>
            </a:r>
            <a:endParaRPr lang="ru-RU" sz="1600" i="0" dirty="0">
              <a:solidFill>
                <a:schemeClr val="tx1"/>
              </a:solidFill>
              <a:latin typeface="+mn-lt"/>
              <a:sym typeface="Symbol" pitchFamily="18" charset="2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ru-RU" sz="1600" i="0" dirty="0">
                <a:solidFill>
                  <a:schemeClr val="tx1"/>
                </a:solidFill>
                <a:latin typeface="+mn-lt"/>
              </a:rPr>
              <a:t>-      </a:t>
            </a:r>
            <a:r>
              <a:rPr 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Сосудисто-</a:t>
            </a:r>
            <a:r>
              <a:rPr lang="ru-RU" sz="1600" i="0" dirty="0" err="1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стенокардитическая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 (</a:t>
            </a:r>
            <a:r>
              <a:rPr lang="ru-RU" sz="1600" i="0" dirty="0" err="1">
                <a:solidFill>
                  <a:schemeClr val="tx1"/>
                </a:solidFill>
                <a:latin typeface="+mn-lt"/>
              </a:rPr>
              <a:t>кардиалгиями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, тахикардией, нарушением ритма сердца)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1600" i="0" dirty="0">
                <a:solidFill>
                  <a:schemeClr val="tx1"/>
                </a:solidFill>
                <a:latin typeface="+mn-lt"/>
              </a:rPr>
              <a:t>-      </a:t>
            </a:r>
            <a:r>
              <a:rPr 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Мышечно-тетаническая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 (тремор, ночные спазмы икроножных мышц, </a:t>
            </a:r>
            <a:r>
              <a:rPr lang="ru-RU" sz="1600" i="0" dirty="0" err="1">
                <a:solidFill>
                  <a:schemeClr val="tx1"/>
                </a:solidFill>
                <a:latin typeface="+mn-lt"/>
              </a:rPr>
              <a:t>гиперрефлексия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1600" i="0" dirty="0">
                <a:solidFill>
                  <a:schemeClr val="tx1"/>
                </a:solidFill>
                <a:latin typeface="+mn-lt"/>
              </a:rPr>
              <a:t>-      </a:t>
            </a:r>
            <a:r>
              <a:rPr 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Висцеральная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 (</a:t>
            </a:r>
            <a:r>
              <a:rPr lang="ru-RU" sz="1600" i="0" dirty="0" err="1">
                <a:solidFill>
                  <a:schemeClr val="tx1"/>
                </a:solidFill>
                <a:latin typeface="+mn-lt"/>
              </a:rPr>
              <a:t>ларинго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- и </a:t>
            </a:r>
            <a:r>
              <a:rPr lang="ru-RU" sz="1600" i="0" dirty="0" err="1">
                <a:solidFill>
                  <a:schemeClr val="tx1"/>
                </a:solidFill>
                <a:latin typeface="+mn-lt"/>
              </a:rPr>
              <a:t>бронхоспазмом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, кардиоспазмом, спазмом сфинктера </a:t>
            </a:r>
            <a:r>
              <a:rPr lang="ru-RU" sz="1600" i="0" dirty="0" err="1">
                <a:solidFill>
                  <a:schemeClr val="tx1"/>
                </a:solidFill>
                <a:latin typeface="+mn-lt"/>
              </a:rPr>
              <a:t>Одди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)</a:t>
            </a:r>
            <a:r>
              <a:rPr lang="ru-RU" altLang="ru-RU" sz="16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</a:t>
            </a:r>
            <a:endParaRPr lang="ru-RU" sz="160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63579" y="1295400"/>
            <a:ext cx="4038600" cy="5181600"/>
          </a:xfrm>
        </p:spPr>
        <p:txBody>
          <a:bodyPr>
            <a:normAutofit fontScale="92500"/>
          </a:bodyPr>
          <a:lstStyle/>
          <a:p>
            <a:pPr>
              <a:spcBef>
                <a:spcPct val="0"/>
              </a:spcBef>
              <a:buNone/>
            </a:pPr>
            <a:r>
              <a:rPr lang="ru-RU" sz="2400" b="1" dirty="0">
                <a:latin typeface="+mn-lt"/>
              </a:rPr>
              <a:t>             </a:t>
            </a:r>
            <a:r>
              <a:rPr lang="ru-RU" altLang="ru-RU" sz="2400" b="1" i="0" dirty="0">
                <a:latin typeface="+mn-lt"/>
              </a:rPr>
              <a:t>ГИПЕРМАГНИЕМИЯ</a:t>
            </a:r>
          </a:p>
          <a:p>
            <a:pPr>
              <a:spcBef>
                <a:spcPct val="0"/>
              </a:spcBef>
              <a:buNone/>
            </a:pPr>
            <a:endParaRPr lang="ru-RU" altLang="ru-RU" sz="1600" b="1" i="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1900" b="1" i="0" u="sng" dirty="0">
                <a:solidFill>
                  <a:schemeClr val="tx1"/>
                </a:solidFill>
                <a:latin typeface="+mn-lt"/>
              </a:rPr>
              <a:t>Причины</a:t>
            </a:r>
            <a:r>
              <a:rPr lang="ru-RU" altLang="ru-RU" sz="1900" b="1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6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</a:t>
            </a:r>
            <a:r>
              <a:rPr lang="ru-RU" altLang="ru-RU" sz="1600" i="0" dirty="0">
                <a:solidFill>
                  <a:schemeClr val="tx1"/>
                </a:solidFill>
                <a:latin typeface="+mn-lt"/>
              </a:rPr>
              <a:t>-    секреции альдостерона</a:t>
            </a:r>
            <a:r>
              <a:rPr lang="ru-RU" altLang="ru-RU" sz="1600" i="0" dirty="0">
                <a:solidFill>
                  <a:schemeClr val="tx1"/>
                </a:solidFill>
                <a:latin typeface="+mn-lt"/>
                <a:sym typeface="Symbol" pitchFamily="18" charset="2"/>
              </a:rPr>
              <a:t>                                       </a:t>
            </a:r>
            <a:r>
              <a:rPr lang="ru-RU" altLang="ru-RU" sz="1600" i="0" dirty="0">
                <a:solidFill>
                  <a:schemeClr val="tx1"/>
                </a:solidFill>
                <a:latin typeface="+mn-lt"/>
              </a:rPr>
              <a:t>                      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600" i="0" dirty="0">
                <a:solidFill>
                  <a:schemeClr val="tx1"/>
                </a:solidFill>
                <a:latin typeface="+mn-lt"/>
              </a:rPr>
              <a:t> -    почечная недостаточность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600" i="0" dirty="0">
                <a:solidFill>
                  <a:schemeClr val="tx1"/>
                </a:solidFill>
                <a:latin typeface="+mn-lt"/>
              </a:rPr>
              <a:t> -    поступление с пищей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1600" i="0" dirty="0">
                <a:solidFill>
                  <a:schemeClr val="tx1"/>
                </a:solidFill>
                <a:latin typeface="+mn-lt"/>
              </a:rPr>
              <a:t> -    диабетический </a:t>
            </a:r>
            <a:r>
              <a:rPr lang="ru-RU" altLang="ru-RU" sz="1600" i="0" dirty="0" err="1">
                <a:solidFill>
                  <a:schemeClr val="tx1"/>
                </a:solidFill>
                <a:latin typeface="+mn-lt"/>
              </a:rPr>
              <a:t>кетоацидоз</a:t>
            </a:r>
            <a:endParaRPr lang="ru-RU" altLang="ru-RU" sz="1600" i="0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1600" i="0" dirty="0">
                <a:solidFill>
                  <a:schemeClr val="tx1"/>
                </a:solidFill>
                <a:latin typeface="+mn-lt"/>
              </a:rPr>
              <a:t>  </a:t>
            </a:r>
          </a:p>
          <a:p>
            <a:pPr>
              <a:spcBef>
                <a:spcPct val="0"/>
              </a:spcBef>
              <a:buNone/>
            </a:pPr>
            <a:endParaRPr lang="ru-RU" altLang="ru-RU" sz="1600" i="0" u="sng" dirty="0">
              <a:latin typeface="+mn-lt"/>
            </a:endParaRPr>
          </a:p>
          <a:p>
            <a:pPr>
              <a:spcBef>
                <a:spcPct val="0"/>
              </a:spcBef>
              <a:buNone/>
            </a:pPr>
            <a:endParaRPr lang="ru-RU" altLang="ru-RU" sz="1900" i="0" u="sng" dirty="0">
              <a:latin typeface="+mn-lt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1900" b="1" i="0" u="sng" dirty="0">
                <a:latin typeface="+mn-lt"/>
              </a:rPr>
              <a:t> </a:t>
            </a:r>
            <a:r>
              <a:rPr lang="ru-RU" altLang="ru-RU" sz="1900" b="1" i="0" u="sng" dirty="0">
                <a:solidFill>
                  <a:schemeClr val="tx1"/>
                </a:solidFill>
                <a:latin typeface="+mn-lt"/>
              </a:rPr>
              <a:t>Клинические проявления </a:t>
            </a:r>
            <a:r>
              <a:rPr lang="ru-RU" altLang="ru-RU" sz="1900" b="1" i="0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1600" i="0" dirty="0">
                <a:solidFill>
                  <a:schemeClr val="tx1"/>
                </a:solidFill>
                <a:latin typeface="+mn-lt"/>
              </a:rPr>
              <a:t>-     </a:t>
            </a:r>
            <a:r>
              <a:rPr 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Психоневрологические 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 (нарастающая депрессия, сонливость)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1600" i="0" dirty="0">
                <a:solidFill>
                  <a:schemeClr val="tx1"/>
                </a:solidFill>
                <a:latin typeface="+mn-lt"/>
              </a:rPr>
              <a:t>-     </a:t>
            </a:r>
            <a:r>
              <a:rPr 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Нервно-мышечные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 (мышечная астения и релаксация)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1600" i="0" dirty="0">
                <a:solidFill>
                  <a:schemeClr val="tx1"/>
                </a:solidFill>
                <a:latin typeface="+mn-lt"/>
              </a:rPr>
              <a:t>-     </a:t>
            </a:r>
            <a:r>
              <a:rPr 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Сердечно-сосудистые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 (брадикардия, увеличением интервала Р-</a:t>
            </a:r>
            <a:r>
              <a:rPr lang="en-US" sz="1600" i="0" dirty="0">
                <a:solidFill>
                  <a:schemeClr val="tx1"/>
                </a:solidFill>
                <a:latin typeface="+mn-lt"/>
              </a:rPr>
              <a:t>Q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1600" i="0" dirty="0">
                <a:solidFill>
                  <a:schemeClr val="tx1"/>
                </a:solidFill>
                <a:latin typeface="+mn-lt"/>
              </a:rPr>
              <a:t>-      </a:t>
            </a:r>
            <a:r>
              <a:rPr lang="ru-RU" sz="1600" i="0" dirty="0">
                <a:solidFill>
                  <a:schemeClr val="tx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ЖКТ</a:t>
            </a:r>
            <a:r>
              <a:rPr lang="ru-RU" sz="1600" i="0" dirty="0">
                <a:solidFill>
                  <a:schemeClr val="tx1"/>
                </a:solidFill>
                <a:latin typeface="+mn-lt"/>
              </a:rPr>
              <a:t> (тошнота, боли в животе, рвота, понос)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ru-RU" sz="1700" dirty="0"/>
          </a:p>
          <a:p>
            <a:pPr>
              <a:spcBef>
                <a:spcPct val="0"/>
              </a:spcBef>
              <a:buFontTx/>
              <a:buChar char="-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495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latin typeface="Monotype Corsiva" panose="03010101010201010101" pitchFamily="66" charset="0"/>
              </a:rPr>
              <a:t>Заместительная терапия препаратами калия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08783272"/>
              </p:ext>
            </p:extLst>
          </p:nvPr>
        </p:nvGraphicFramePr>
        <p:xfrm>
          <a:off x="583113" y="533400"/>
          <a:ext cx="7977774" cy="58606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1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2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19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Уровень калия (</a:t>
                      </a:r>
                      <a:r>
                        <a:rPr lang="ru-RU" sz="1800" b="1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ммоль</a:t>
                      </a: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/л)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3500" marR="63500" marT="63500" marB="6350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Дозировка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3500" marR="63500" marT="63500" marB="6350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Частота мониторинга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3500" marR="63500" marT="63500" marB="63500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67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3,4 или выше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Каждый месяц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19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3,3–3,4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40 </a:t>
                      </a:r>
                      <a:r>
                        <a:rPr lang="ru-RU" sz="1800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ммоль</a:t>
                      </a: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800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сут</a:t>
                      </a: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. внутрь в 2–3 приема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Каждый месяц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19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2,9-3,2</a:t>
                      </a:r>
                      <a:endParaRPr lang="ru-RU" sz="1800" b="1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60–80 </a:t>
                      </a:r>
                      <a:r>
                        <a:rPr lang="ru-RU" sz="1800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ммоль</a:t>
                      </a: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800" dirty="0" err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сут</a:t>
                      </a: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. внутрь в 3 приема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Каждую неделю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19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2,7–2,8</a:t>
                      </a:r>
                      <a:endParaRPr lang="ru-RU" sz="1800" b="1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60 ммоль внутрь каждые 8 часов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Каждые 1–2 дня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19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2,5–2,6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80 ммоль внутрь каждые 8 часов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441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2,5 или ниже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 ммоль/час в/в и 80 ммоль внутрь каждые 6–8 часов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Через час после инфузии, каждые 6 часов во время замены капельницы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951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latin typeface="Monotype Corsiva" panose="03010101010201010101" pitchFamily="66" charset="0"/>
              </a:rPr>
              <a:t>Заместительная терапия препаратами магния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93426960"/>
              </p:ext>
            </p:extLst>
          </p:nvPr>
        </p:nvGraphicFramePr>
        <p:xfrm>
          <a:off x="583113" y="609601"/>
          <a:ext cx="7977774" cy="5562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3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1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2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2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Уровень магния</a:t>
                      </a:r>
                      <a:r>
                        <a:rPr lang="ru-RU" sz="18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(мг/</a:t>
                      </a:r>
                      <a:r>
                        <a:rPr lang="ru-RU" sz="1800" b="1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дл</a:t>
                      </a: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3500" marR="63500" marT="63500" marB="6350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Дозировка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3500" marR="63500" marT="63500" marB="6350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Частота мониторинга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63500" marR="63500" marT="63500" marB="63500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2.0</a:t>
                      </a:r>
                      <a:r>
                        <a:rPr lang="ru-RU" sz="18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или выше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Каждый месяц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1,5–1,9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1000-</a:t>
                      </a:r>
                      <a:r>
                        <a:rPr lang="ru-RU" sz="18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1200 мг.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Каждый месяц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1,0-1,4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2000мг.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Каждую неделю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ниже</a:t>
                      </a:r>
                      <a:r>
                        <a:rPr lang="ru-RU" sz="1800" b="1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 1,0 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3000- 6000мг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Ежедневно</a:t>
                      </a:r>
                      <a:r>
                        <a:rPr lang="ru-RU" sz="18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+mn-lt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026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197102"/>
            <a:ext cx="7819389" cy="1723549"/>
          </a:xfrm>
        </p:spPr>
        <p:txBody>
          <a:bodyPr/>
          <a:lstStyle/>
          <a:p>
            <a:pPr algn="ctr"/>
            <a:r>
              <a:rPr lang="ru-RU" b="1" dirty="0">
                <a:latin typeface="+mn-lt"/>
              </a:rPr>
              <a:t>СПАСИБО ЗА ВНИМАНИЕ</a:t>
            </a:r>
          </a:p>
          <a:p>
            <a:pPr algn="ctr"/>
            <a:endParaRPr lang="ru-RU" b="1" dirty="0">
              <a:latin typeface="+mn-lt"/>
            </a:endParaRPr>
          </a:p>
          <a:p>
            <a:pPr algn="ctr"/>
            <a:endParaRPr lang="ru-RU" b="1" dirty="0">
              <a:latin typeface="+mn-lt"/>
            </a:endParaRPr>
          </a:p>
          <a:p>
            <a:pPr algn="ctr"/>
            <a:r>
              <a:rPr lang="ru-RU" b="1" dirty="0">
                <a:latin typeface="+mn-lt"/>
              </a:rPr>
              <a:t>ВОПРОСЫ??????????</a:t>
            </a:r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8088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13337</TotalTime>
  <Words>781</Words>
  <Application>Microsoft Office PowerPoint</Application>
  <PresentationFormat>On-screen Show (4:3)</PresentationFormat>
  <Paragraphs>181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Georgia</vt:lpstr>
      <vt:lpstr>Monotype Corsiva</vt:lpstr>
      <vt:lpstr>Tahoma</vt:lpstr>
      <vt:lpstr>Times New Roman</vt:lpstr>
      <vt:lpstr>Trebuchet MS</vt:lpstr>
      <vt:lpstr>Office Theme</vt:lpstr>
      <vt:lpstr>НАРУШЕНИЕ ЭЛЕКТРОЛИТНОГО БАЛАНСА</vt:lpstr>
      <vt:lpstr>ОСНОВНЫЕ ЭЛЕКТРОЛИТЫ ОРГАНИЗМА</vt:lpstr>
      <vt:lpstr>НАРУШЕНИЯ ОБМЕНА КАЛИЯ</vt:lpstr>
      <vt:lpstr>НАРУШЕНИЯ ОБМЕНА НАТРИЯ</vt:lpstr>
      <vt:lpstr>НАРУШЕНИЯ ОБМЕНА КАЛЬЦИЯ</vt:lpstr>
      <vt:lpstr>НАРУШЕНИЯ ОБМЕНА МАГНИЯ</vt:lpstr>
      <vt:lpstr>Заместительная терапия препаратами калия</vt:lpstr>
      <vt:lpstr>Заместительная терапия препаратами магния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COVER OPTION TITLE GOES HERE CAN  RUN THREE LINES</dc:title>
  <dc:creator>USAID</dc:creator>
  <cp:lastModifiedBy>Saodat Qosimova</cp:lastModifiedBy>
  <cp:revision>39</cp:revision>
  <dcterms:created xsi:type="dcterms:W3CDTF">2020-10-05T09:42:51Z</dcterms:created>
  <dcterms:modified xsi:type="dcterms:W3CDTF">2023-01-13T10:25:01Z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2020-10-05T00:00:00Z</vt:filetime>
  </property>
</Properties>
</file>