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6" r:id="rId4"/>
  </p:sldMasterIdLst>
  <p:notesMasterIdLst>
    <p:notesMasterId r:id="rId17"/>
  </p:notesMasterIdLst>
  <p:handoutMasterIdLst>
    <p:handoutMasterId r:id="rId18"/>
  </p:handoutMasterIdLst>
  <p:sldIdLst>
    <p:sldId id="311" r:id="rId5"/>
    <p:sldId id="387" r:id="rId6"/>
    <p:sldId id="377" r:id="rId7"/>
    <p:sldId id="378" r:id="rId8"/>
    <p:sldId id="386" r:id="rId9"/>
    <p:sldId id="380" r:id="rId10"/>
    <p:sldId id="379" r:id="rId11"/>
    <p:sldId id="381" r:id="rId12"/>
    <p:sldId id="388" r:id="rId13"/>
    <p:sldId id="385" r:id="rId14"/>
    <p:sldId id="383" r:id="rId15"/>
    <p:sldId id="376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Ebrima" panose="02000000000000000000" pitchFamily="2" charset="0"/>
      <p:regular r:id="rId29"/>
      <p:bold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EFF"/>
    <a:srgbClr val="F6611E"/>
    <a:srgbClr val="0092CC"/>
    <a:srgbClr val="F4EBE6"/>
    <a:srgbClr val="D2AF9C"/>
    <a:srgbClr val="BC886A"/>
    <a:srgbClr val="A56039"/>
    <a:srgbClr val="8F3807"/>
    <a:srgbClr val="761302"/>
    <a:srgbClr val="EAF2E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7696" autoAdjust="0"/>
  </p:normalViewPr>
  <p:slideViewPr>
    <p:cSldViewPr snapToGrid="0">
      <p:cViewPr varScale="1">
        <p:scale>
          <a:sx n="58" d="100"/>
          <a:sy n="58" d="100"/>
        </p:scale>
        <p:origin x="1096" y="5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notesViewPr>
    <p:cSldViewPr snapToGrid="0">
      <p:cViewPr varScale="1">
        <p:scale>
          <a:sx n="117" d="100"/>
          <a:sy n="117" d="100"/>
        </p:scale>
        <p:origin x="33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+mj-lt"/>
              </a:rPr>
              <a:t>Клиническое испытание линезолида показало, что у 18% пациентов, принимающих линезолид развилась клинически значимая миелосупрессия. </a:t>
            </a:r>
            <a:endParaRPr lang="lv-LV" sz="12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3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4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5831937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19EE-E5DE-4728-BDA0-C560E0EA4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2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12/01/2023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08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12/01/2023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555B8F-61D1-4F56-9940-B2CD66E4F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32" y="384048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1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12/01/2023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9531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12/01/2023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1837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90227-0270-4EF1-920A-0484DB619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507006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</p:spTree>
    <p:extLst>
      <p:ext uri="{BB962C8B-B14F-4D97-AF65-F5344CB8AC3E}">
        <p14:creationId xmlns:p14="http://schemas.microsoft.com/office/powerpoint/2010/main" val="98284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52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763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82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9977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95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625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561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5E8F4CD-E184-4787-843D-77B4E71627D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47" y="379491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6" r:id="rId12"/>
    <p:sldLayoutId id="2147483719" r:id="rId13"/>
    <p:sldLayoutId id="2147483720" r:id="rId14"/>
    <p:sldLayoutId id="214748372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pos="7379" userDrawn="1">
          <p15:clr>
            <a:srgbClr val="F26B43"/>
          </p15:clr>
        </p15:guide>
        <p15:guide id="6" pos="3761" userDrawn="1">
          <p15:clr>
            <a:srgbClr val="F26B43"/>
          </p15:clr>
        </p15:guide>
        <p15:guide id="7" pos="39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erson standing next to a tree&#10;&#10;Description generated with high confidence">
            <a:extLst>
              <a:ext uri="{FF2B5EF4-FFF2-40B4-BE49-F238E27FC236}">
                <a16:creationId xmlns:a16="http://schemas.microsoft.com/office/drawing/2014/main" id="{1A582AD1-8C08-43AA-8230-3DF8709A3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7871D-8504-40D7-B0BC-8EF5ECB687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0755"/>
            <a:ext cx="12192001" cy="6858000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European TB Research Initiative, WHO Regional Office for Europe</a:t>
            </a:r>
            <a:endParaRPr lang="lv-LV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90734" y="1119430"/>
            <a:ext cx="7437120" cy="1121571"/>
          </a:xfrm>
        </p:spPr>
        <p:txBody>
          <a:bodyPr/>
          <a:lstStyle/>
          <a:p>
            <a:r>
              <a:rPr lang="ru-RU" sz="6000" dirty="0">
                <a:solidFill>
                  <a:schemeClr val="bg1"/>
                </a:solidFill>
              </a:rPr>
              <a:t>Миелосупрессия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5D80-00E5-4C95-BAFF-D63727A050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Joint TB, HIV and Viral Hepatitis Programme, Division of Country Health Programmes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5E20D2-3FB6-4C1D-B834-4DB701A029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95913" y="5789532"/>
            <a:ext cx="2195259" cy="24765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0F135F-EFA8-4DE4-B15E-5BEF2CCFF5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999" y="5440854"/>
            <a:ext cx="5127587" cy="348677"/>
          </a:xfrm>
        </p:spPr>
        <p:txBody>
          <a:bodyPr/>
          <a:lstStyle/>
          <a:p>
            <a:r>
              <a:rPr lang="lv-LV" dirty="0"/>
              <a:t> </a:t>
            </a:r>
            <a:r>
              <a:rPr lang="en-US" dirty="0"/>
              <a:t>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655F25-4D9A-48E1-84E7-7189E406B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88" y="485184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5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35034" y="292037"/>
            <a:ext cx="9486900" cy="719253"/>
          </a:xfrm>
        </p:spPr>
        <p:txBody>
          <a:bodyPr>
            <a:normAutofit/>
          </a:bodyPr>
          <a:lstStyle/>
          <a:p>
            <a:r>
              <a:rPr lang="ru-RU" dirty="0"/>
              <a:t>Предлагаемая стратегия ведения: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56478" y="1427357"/>
            <a:ext cx="11842595" cy="504035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ru-RU" sz="2000" dirty="0">
                <a:latin typeface="+mj-lt"/>
              </a:rPr>
              <a:t>При доступности эритропоэтина следует рассмотреть вопрос о его использовании при анемии 3-й степени. (Большинство программ ведения анемии, обусловленной токсическим действием линезолида, не предполагает применение эритропоэтина, однако, согласно отдельным свидетельствам, дает хорошие результаты.)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+mj-lt"/>
              <a:buAutoNum type="arabicPeriod" startAt="5"/>
            </a:pPr>
            <a:r>
              <a:rPr lang="ru-RU" sz="2000" dirty="0">
                <a:latin typeface="+mj-lt"/>
              </a:rPr>
              <a:t>При тяжелой миелосупрессии необходимо госпитализировать пациента и рассмотреть вопрос о гемотрансфузии (или применении эритропоэтина). 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+mj-lt"/>
              <a:buAutoNum type="arabicPeriod" startAt="5"/>
            </a:pPr>
            <a:r>
              <a:rPr lang="ru-RU" sz="2000" dirty="0">
                <a:latin typeface="+mj-lt"/>
              </a:rPr>
              <a:t>В случае окончательной отмены линезолида следует рассмотреть назначение дополнительных противотуберкулезных препаратов.</a:t>
            </a:r>
            <a:endParaRPr lang="en-US" sz="2000" dirty="0">
              <a:latin typeface="+mj-lt"/>
            </a:endParaRP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3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278780" y="1550020"/>
            <a:ext cx="11697630" cy="44871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Лечение с применением эритропоэтина не предназначено для пациентов, которым требуется срочное купирование анемии (IV степень тяжести). </a:t>
            </a:r>
          </a:p>
          <a:p>
            <a:pPr marL="752475" lvl="1"/>
            <a:r>
              <a:rPr lang="ru-RU" sz="2400" dirty="0">
                <a:latin typeface="+mj-lt"/>
              </a:rPr>
              <a:t>В этом случае, следует рассмотреть вопрос о переливании крови.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Общий анализ крови необходимо проводить еженедельно, для того чтобы оценить реакцию на лечение.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Измерение артериального давления следует проводить до начала терапии и контролировать в ходе лечения.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Лечение с применением эритропоэтина следует прекратить, как только уровень гемоглобина станет выше 12 г/дл. </a:t>
            </a:r>
            <a:endParaRPr lang="en-US" sz="2400" dirty="0">
              <a:latin typeface="+mj-lt"/>
            </a:endParaRP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8" name="Virsraksts 7"/>
          <p:cNvSpPr>
            <a:spLocks noGrp="1"/>
          </p:cNvSpPr>
          <p:nvPr>
            <p:ph type="title"/>
          </p:nvPr>
        </p:nvSpPr>
        <p:spPr>
          <a:xfrm>
            <a:off x="480000" y="261333"/>
            <a:ext cx="8160000" cy="775729"/>
          </a:xfrm>
        </p:spPr>
        <p:txBody>
          <a:bodyPr/>
          <a:lstStyle/>
          <a:p>
            <a:r>
              <a:rPr lang="ru-RU" sz="3600" dirty="0"/>
              <a:t>Эритропоэтин (</a:t>
            </a:r>
            <a:r>
              <a:rPr lang="en-US" sz="3600" dirty="0"/>
              <a:t>EPO)</a:t>
            </a:r>
          </a:p>
        </p:txBody>
      </p:sp>
    </p:spTree>
    <p:extLst>
      <p:ext uri="{BB962C8B-B14F-4D97-AF65-F5344CB8AC3E}">
        <p14:creationId xmlns:p14="http://schemas.microsoft.com/office/powerpoint/2010/main" val="3976941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D91AF92-265F-414C-BE7E-47E7F2305B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1F74A-D3DD-42CA-9BD2-EB4A9ED5B9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862D5-4E14-4843-AABD-90CBF2AB55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le 8">
            <a:extLst>
              <a:ext uri="{FF2B5EF4-FFF2-40B4-BE49-F238E27FC236}">
                <a16:creationId xmlns:a16="http://schemas.microsoft.com/office/drawing/2014/main" id="{DAEBCEEC-4CD6-403D-AA2B-D6F6A975C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Спасибо</a:t>
            </a:r>
            <a:r>
              <a:rPr lang="en-GB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3" name="Subtitle 15">
            <a:extLst>
              <a:ext uri="{FF2B5EF4-FFF2-40B4-BE49-F238E27FC236}">
                <a16:creationId xmlns:a16="http://schemas.microsoft.com/office/drawing/2014/main" id="{D23CD159-9449-47E5-B88A-F06BA35F8E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WHO Regional Office for Europe</a:t>
            </a:r>
          </a:p>
          <a:p>
            <a:r>
              <a:rPr lang="en-GB" dirty="0"/>
              <a:t>UN City</a:t>
            </a:r>
            <a:br>
              <a:rPr lang="en-GB" dirty="0"/>
            </a:br>
            <a:r>
              <a:rPr lang="en-GB" dirty="0" err="1"/>
              <a:t>Marmorvej</a:t>
            </a:r>
            <a:r>
              <a:rPr lang="en-GB" dirty="0"/>
              <a:t> 51</a:t>
            </a:r>
            <a:br>
              <a:rPr lang="en-GB" dirty="0"/>
            </a:br>
            <a:r>
              <a:rPr lang="en-GB" dirty="0"/>
              <a:t>Copenhagen Ø</a:t>
            </a:r>
            <a:br>
              <a:rPr lang="en-GB" dirty="0"/>
            </a:br>
            <a:r>
              <a:rPr lang="en-GB" dirty="0"/>
              <a:t>Denmark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B2A89A-C4A2-4CD6-8299-902779F39B1A}"/>
              </a:ext>
            </a:extLst>
          </p:cNvPr>
          <p:cNvGrpSpPr/>
          <p:nvPr/>
        </p:nvGrpSpPr>
        <p:grpSpPr>
          <a:xfrm>
            <a:off x="7850227" y="4624710"/>
            <a:ext cx="4265652" cy="1392274"/>
            <a:chOff x="7850227" y="4624710"/>
            <a:chExt cx="4265652" cy="139227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2B91B80-01E7-4931-AACB-7F4C83272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227" y="4624710"/>
              <a:ext cx="1974941" cy="694887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7C8E75F-9A76-40D7-960F-5B118E0D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612" y="5322097"/>
              <a:ext cx="1828800" cy="643467"/>
            </a:xfrm>
            <a:prstGeom prst="rect">
              <a:avLst/>
            </a:prstGeom>
          </p:spPr>
        </p:pic>
        <p:pic>
          <p:nvPicPr>
            <p:cNvPr id="97" name="Picture 96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64449EE4-2390-4146-8F22-C2DF65659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2735" y="5322097"/>
              <a:ext cx="1974941" cy="694887"/>
            </a:xfrm>
            <a:prstGeom prst="rect">
              <a:avLst/>
            </a:prstGeom>
          </p:spPr>
        </p:pic>
        <p:pic>
          <p:nvPicPr>
            <p:cNvPr id="101" name="Picture 10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E0821436-2E92-4DD2-8FA0-154BC1A87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938" y="4624710"/>
              <a:ext cx="1974941" cy="69488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90130B-6F44-4D8A-BCD0-0084AE445001}"/>
              </a:ext>
            </a:extLst>
          </p:cNvPr>
          <p:cNvGrpSpPr/>
          <p:nvPr/>
        </p:nvGrpSpPr>
        <p:grpSpPr>
          <a:xfrm>
            <a:off x="4285445" y="4710612"/>
            <a:ext cx="3175466" cy="1446550"/>
            <a:chOff x="4199720" y="4701087"/>
            <a:chExt cx="3175466" cy="14465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119DB82-D386-4582-A3F8-99F5113D4482}"/>
                </a:ext>
              </a:extLst>
            </p:cNvPr>
            <p:cNvGrpSpPr/>
            <p:nvPr/>
          </p:nvGrpSpPr>
          <p:grpSpPr>
            <a:xfrm>
              <a:off x="4199720" y="4739205"/>
              <a:ext cx="293087" cy="1226359"/>
              <a:chOff x="3866503" y="4624710"/>
              <a:chExt cx="345743" cy="144669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17ECB82-B1FC-4579-8D9A-0E86615FD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007592"/>
                <a:ext cx="274060" cy="27406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89CCDD6-0C21-488D-9C66-8EE115444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1032" y="4624710"/>
                <a:ext cx="260953" cy="27406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2A636D2-FF63-48CA-9F2B-98B299F38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424362"/>
                <a:ext cx="246888" cy="246888"/>
              </a:xfrm>
              <a:prstGeom prst="rect">
                <a:avLst/>
              </a:prstGeom>
            </p:spPr>
          </p:pic>
          <p:pic>
            <p:nvPicPr>
              <p:cNvPr id="19" name="Picture 18" descr="A close up of a sign&#10;&#10;Description generated with very high confidence">
                <a:extLst>
                  <a:ext uri="{FF2B5EF4-FFF2-40B4-BE49-F238E27FC236}">
                    <a16:creationId xmlns:a16="http://schemas.microsoft.com/office/drawing/2014/main" id="{F15DA5D7-227B-4397-9733-6BEE20F6E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503" y="5828400"/>
                <a:ext cx="345743" cy="2430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B7C5C0-B924-4D0D-8998-FDEE7ED5A1EF}"/>
                </a:ext>
              </a:extLst>
            </p:cNvPr>
            <p:cNvSpPr txBox="1"/>
            <p:nvPr/>
          </p:nvSpPr>
          <p:spPr>
            <a:xfrm>
              <a:off x="4527211" y="4701087"/>
              <a:ext cx="2847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WHO_Europe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facebook.com/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instagram.com/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youtube.com/user/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</a:t>
              </a:r>
              <a:endParaRPr lang="en-GB" sz="1100" dirty="0">
                <a:solidFill>
                  <a:schemeClr val="bg1"/>
                </a:solidFill>
                <a:latin typeface="+mj-lt"/>
              </a:endParaRPr>
            </a:p>
            <a:p>
              <a:endParaRPr lang="en-US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DE0CE1-C156-4838-97BE-9FAEA2B5E4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7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atura vietturis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599" y="1851102"/>
            <a:ext cx="7737332" cy="4792797"/>
          </a:xfrm>
          <a:prstGeom prst="rect">
            <a:avLst/>
          </a:prstGeom>
        </p:spPr>
      </p:pic>
      <p:sp>
        <p:nvSpPr>
          <p:cNvPr id="4" name="Datuma vietturis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8" name="Virsraksts 7"/>
          <p:cNvSpPr>
            <a:spLocks noGrp="1"/>
          </p:cNvSpPr>
          <p:nvPr>
            <p:ph type="title"/>
          </p:nvPr>
        </p:nvSpPr>
        <p:spPr>
          <a:xfrm>
            <a:off x="0" y="214101"/>
            <a:ext cx="10025349" cy="1304692"/>
          </a:xfrm>
        </p:spPr>
        <p:txBody>
          <a:bodyPr/>
          <a:lstStyle/>
          <a:p>
            <a:pPr algn="ctr"/>
            <a:r>
              <a:rPr lang="ru-RU" sz="3200" dirty="0"/>
              <a:t>Нежелательное явление, представляющее клинический интерес</a:t>
            </a:r>
            <a:r>
              <a:rPr lang="en-US" sz="3200" dirty="0"/>
              <a:t> </a:t>
            </a:r>
            <a:br>
              <a:rPr lang="ru-RU" sz="3200" dirty="0"/>
            </a:br>
            <a:r>
              <a:rPr lang="ru-RU" sz="3200" dirty="0"/>
              <a:t>(НЯИ)</a:t>
            </a:r>
            <a:endParaRPr lang="en-US" sz="3200" dirty="0"/>
          </a:p>
        </p:txBody>
      </p:sp>
      <p:sp>
        <p:nvSpPr>
          <p:cNvPr id="10" name="Ovāls 9"/>
          <p:cNvSpPr/>
          <p:nvPr/>
        </p:nvSpPr>
        <p:spPr>
          <a:xfrm>
            <a:off x="1594623" y="2776655"/>
            <a:ext cx="4337825" cy="119318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480000" y="1750741"/>
            <a:ext cx="11232001" cy="4286459"/>
          </a:xfrm>
        </p:spPr>
        <p:txBody>
          <a:bodyPr/>
          <a:lstStyle/>
          <a:p>
            <a:r>
              <a:rPr lang="lv-LV" sz="2400" b="1" dirty="0">
                <a:latin typeface="+mj-lt"/>
              </a:rPr>
              <a:t>A</a:t>
            </a:r>
            <a:r>
              <a:rPr lang="ru-RU" sz="2400" b="1" dirty="0">
                <a:latin typeface="+mj-lt"/>
              </a:rPr>
              <a:t>немия, тромбоцитопения или нейтропения </a:t>
            </a:r>
            <a:endParaRPr lang="lv-LV" sz="2400" b="1" dirty="0">
              <a:latin typeface="+mj-lt"/>
            </a:endParaRPr>
          </a:p>
          <a:p>
            <a:endParaRPr lang="lv-LV" sz="2400" b="1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Медикамент: Lzd </a:t>
            </a:r>
            <a:endParaRPr lang="lv-LV" sz="2400" b="1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Другие возможные медикаменты: AZT, котримоксазол</a:t>
            </a:r>
            <a:endParaRPr lang="en-US" sz="2000" dirty="0">
              <a:latin typeface="+mj-lt"/>
            </a:endParaRP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Миелосупрессия</a:t>
            </a:r>
            <a:endParaRPr lang="en-GB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9" name="Virsraksts 8"/>
          <p:cNvSpPr>
            <a:spLocks noGrp="1"/>
          </p:cNvSpPr>
          <p:nvPr>
            <p:ph type="title"/>
          </p:nvPr>
        </p:nvSpPr>
        <p:spPr>
          <a:xfrm>
            <a:off x="479999" y="359998"/>
            <a:ext cx="8652850" cy="1100811"/>
          </a:xfrm>
        </p:spPr>
        <p:txBody>
          <a:bodyPr/>
          <a:lstStyle/>
          <a:p>
            <a:r>
              <a:rPr lang="ru-RU" sz="4800" dirty="0"/>
              <a:t>Миелосупрессия </a:t>
            </a:r>
            <a:r>
              <a:rPr lang="en-US" sz="48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99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480000" y="992459"/>
            <a:ext cx="11351444" cy="53860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>
                <a:latin typeface="+mj-lt"/>
              </a:rPr>
              <a:t>Средний объем эритроцитов (MCV) может помочь оценить, является ли анемия нормоцитарной или микроцитарной или макроцитарной. Макроцитарная анемия вероятнее всего вызвана AZT, но AZT также может вызвать нормоцитарную анемию. </a:t>
            </a:r>
            <a:endParaRPr lang="lv-LV" sz="21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>
                <a:latin typeface="+mj-lt"/>
              </a:rPr>
              <a:t>Если у пациента отмечается тромбоцитопения или нейтропения, вероятнее всего, причиной является линезолид. AZT может вызвать такую реакцию, но значительно реже.</a:t>
            </a:r>
            <a:endParaRPr lang="lv-LV" sz="21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>
                <a:latin typeface="+mj-lt"/>
              </a:rPr>
              <a:t>Кровопотеря (скрытое желудочно-кишечное кровотечение в результате язвенной болезни) может вызвать анемию. </a:t>
            </a:r>
            <a:endParaRPr lang="lv-LV" sz="21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>
                <a:latin typeface="+mj-lt"/>
              </a:rPr>
              <a:t>Другие причины анемии (ТБ, железо-дефицит и др.) возможны, но мало вероятно, что они могут возникнуть в середине лечения, особенно при клиническом улучшении состояния пациента. </a:t>
            </a:r>
            <a:endParaRPr lang="en-US" sz="2100" dirty="0">
              <a:latin typeface="+mj-lt"/>
            </a:endParaRP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3883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r"/>
            <a:r>
              <a:rPr lang="sv-SE" dirty="0"/>
              <a:t>n engl j med 367;16 nejm.org october 18, 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726" y="359999"/>
            <a:ext cx="9521505" cy="720000"/>
          </a:xfrm>
        </p:spPr>
        <p:txBody>
          <a:bodyPr/>
          <a:lstStyle/>
          <a:p>
            <a:r>
              <a:rPr lang="en-US" dirty="0"/>
              <a:t>Linezolid for Treatment of Chronic</a:t>
            </a:r>
            <a:r>
              <a:rPr lang="ru-RU" dirty="0"/>
              <a:t> </a:t>
            </a:r>
            <a:r>
              <a:rPr lang="en-US" dirty="0"/>
              <a:t>Extensively Drug-Resistant Tuberculosis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32" y="1464665"/>
            <a:ext cx="4920515" cy="446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55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a vietturis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8" name="Virsraksts 7"/>
          <p:cNvSpPr>
            <a:spLocks noGrp="1"/>
          </p:cNvSpPr>
          <p:nvPr>
            <p:ph type="title"/>
          </p:nvPr>
        </p:nvSpPr>
        <p:spPr>
          <a:xfrm>
            <a:off x="508258" y="118953"/>
            <a:ext cx="8160000" cy="720000"/>
          </a:xfrm>
        </p:spPr>
        <p:txBody>
          <a:bodyPr/>
          <a:lstStyle/>
          <a:p>
            <a:r>
              <a:rPr lang="ru-RU" sz="4000" dirty="0"/>
              <a:t>До начала лечения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8" y="1494584"/>
            <a:ext cx="4852307" cy="453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64" y="1535186"/>
            <a:ext cx="5186851" cy="472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7072" y="1140903"/>
            <a:ext cx="262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РР ТБ Пациент ВИЧ 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9857" y="863904"/>
            <a:ext cx="506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ПП ТБ Пациент после хирургии рака лёгких и химиотерапии</a:t>
            </a:r>
            <a:endParaRPr lang="en-US" dirty="0"/>
          </a:p>
        </p:txBody>
      </p:sp>
      <p:cxnSp>
        <p:nvCxnSpPr>
          <p:cNvPr id="7" name="Taisns savienotājs 6"/>
          <p:cNvCxnSpPr/>
          <p:nvPr/>
        </p:nvCxnSpPr>
        <p:spPr>
          <a:xfrm flipV="1">
            <a:off x="3189249" y="3323063"/>
            <a:ext cx="669073" cy="11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/>
          <p:cNvCxnSpPr/>
          <p:nvPr/>
        </p:nvCxnSpPr>
        <p:spPr>
          <a:xfrm flipV="1">
            <a:off x="3189248" y="3464311"/>
            <a:ext cx="669073" cy="11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savienotājs 12"/>
          <p:cNvCxnSpPr/>
          <p:nvPr/>
        </p:nvCxnSpPr>
        <p:spPr>
          <a:xfrm flipV="1">
            <a:off x="3166944" y="3588222"/>
            <a:ext cx="669073" cy="11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aisns savienotājs 13"/>
          <p:cNvCxnSpPr/>
          <p:nvPr/>
        </p:nvCxnSpPr>
        <p:spPr>
          <a:xfrm flipV="1">
            <a:off x="3166943" y="3733187"/>
            <a:ext cx="669073" cy="11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aisns savienotājs 14"/>
          <p:cNvCxnSpPr/>
          <p:nvPr/>
        </p:nvCxnSpPr>
        <p:spPr>
          <a:xfrm flipV="1">
            <a:off x="9296401" y="3684864"/>
            <a:ext cx="669073" cy="11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aisns savienotājs 15"/>
          <p:cNvCxnSpPr/>
          <p:nvPr/>
        </p:nvCxnSpPr>
        <p:spPr>
          <a:xfrm flipV="1">
            <a:off x="9296401" y="3826796"/>
            <a:ext cx="669073" cy="11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aisns savienotājs 16"/>
          <p:cNvCxnSpPr/>
          <p:nvPr/>
        </p:nvCxnSpPr>
        <p:spPr>
          <a:xfrm flipV="1">
            <a:off x="9207190" y="4111083"/>
            <a:ext cx="669073" cy="11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70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			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7" name="Teksta vietturis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Virsrakst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Степень тяжести</a:t>
            </a:r>
            <a:endParaRPr lang="en-US" sz="4000" dirty="0"/>
          </a:p>
        </p:txBody>
      </p:sp>
      <p:graphicFrame>
        <p:nvGraphicFramePr>
          <p:cNvPr id="9" name="Tabu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460033"/>
              </p:ext>
            </p:extLst>
          </p:nvPr>
        </p:nvGraphicFramePr>
        <p:xfrm>
          <a:off x="256477" y="1706136"/>
          <a:ext cx="11449885" cy="3797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977">
                  <a:extLst>
                    <a:ext uri="{9D8B030D-6E8A-4147-A177-3AD203B41FA5}">
                      <a16:colId xmlns:a16="http://schemas.microsoft.com/office/drawing/2014/main" val="931240144"/>
                    </a:ext>
                  </a:extLst>
                </a:gridCol>
                <a:gridCol w="2289977">
                  <a:extLst>
                    <a:ext uri="{9D8B030D-6E8A-4147-A177-3AD203B41FA5}">
                      <a16:colId xmlns:a16="http://schemas.microsoft.com/office/drawing/2014/main" val="733333964"/>
                    </a:ext>
                  </a:extLst>
                </a:gridCol>
                <a:gridCol w="2289977">
                  <a:extLst>
                    <a:ext uri="{9D8B030D-6E8A-4147-A177-3AD203B41FA5}">
                      <a16:colId xmlns:a16="http://schemas.microsoft.com/office/drawing/2014/main" val="3040555407"/>
                    </a:ext>
                  </a:extLst>
                </a:gridCol>
                <a:gridCol w="2289977">
                  <a:extLst>
                    <a:ext uri="{9D8B030D-6E8A-4147-A177-3AD203B41FA5}">
                      <a16:colId xmlns:a16="http://schemas.microsoft.com/office/drawing/2014/main" val="3355036882"/>
                    </a:ext>
                  </a:extLst>
                </a:gridCol>
                <a:gridCol w="2289977">
                  <a:extLst>
                    <a:ext uri="{9D8B030D-6E8A-4147-A177-3AD203B41FA5}">
                      <a16:colId xmlns:a16="http://schemas.microsoft.com/office/drawing/2014/main" val="3166952976"/>
                    </a:ext>
                  </a:extLst>
                </a:gridCol>
              </a:tblGrid>
              <a:tr h="918149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Степень тяжести* 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Степень 1 - Слабая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Степень 2 - Умеренная 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Степень 3 – Тяжелая 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Степень 4 – Опасная для жизни 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709050"/>
                  </a:ext>
                </a:extLst>
              </a:tr>
              <a:tr h="555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prstClr val="blac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j-lt"/>
                        </a:rPr>
                        <a:t>Анемия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prstClr val="blac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10.5 - 9.5 g/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prstClr val="blac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9.4 - 8.0 g/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prstClr val="blac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7.9 - 6.5 g/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prstClr val="blac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&lt; 6.5 g/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17651"/>
                  </a:ext>
                </a:extLst>
              </a:tr>
              <a:tr h="77456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Пониженный уровень тромбоцитов</a:t>
                      </a:r>
                      <a:endParaRPr lang="en-US" sz="1600" b="0" i="0" u="none" strike="noStrike" baseline="0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+mj-lt"/>
                        </a:rPr>
                        <a:t>99,999 - 75,000 /mm³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+mj-lt"/>
                        </a:rPr>
                        <a:t>74,999 - 50,000 /mm³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+mj-lt"/>
                        </a:rPr>
                        <a:t>49,999 - 20,000 /mm³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noProof="0" dirty="0">
                          <a:solidFill>
                            <a:srgbClr val="000000"/>
                          </a:solidFill>
                          <a:latin typeface="+mj-lt"/>
                        </a:rPr>
                        <a:t>&lt; 20,000 /mm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529417"/>
                  </a:ext>
                </a:extLst>
              </a:tr>
              <a:tr h="77456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Пониженный уровень лейкоцитов</a:t>
                      </a:r>
                      <a:endParaRPr lang="en-US" sz="160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j-lt"/>
                        </a:rPr>
                        <a:t>&lt;LLN - 3,000/mm3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j-lt"/>
                        </a:rPr>
                        <a:t>&lt;3,000 - 2,000/mm3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j-lt"/>
                        </a:rPr>
                        <a:t>&lt;2,000 - 1,000/mm3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j-lt"/>
                        </a:rPr>
                        <a:t>&lt; 1,000 /mm3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416957"/>
                  </a:ext>
                </a:extLst>
              </a:tr>
              <a:tr h="77456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Абсолютное число нейтрофилов</a:t>
                      </a:r>
                      <a:endParaRPr lang="en-US" sz="160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j-lt"/>
                        </a:rPr>
                        <a:t>1500 - 1000/mm3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j-lt"/>
                        </a:rPr>
                        <a:t>999 - 750/mm3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j-lt"/>
                        </a:rPr>
                        <a:t>749 - 500/mm3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j-lt"/>
                        </a:rPr>
                        <a:t>&lt;500/mm3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532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08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480000" y="1115122"/>
            <a:ext cx="11232001" cy="51407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Степень 1 – Слабая</a:t>
            </a:r>
            <a:endParaRPr lang="lv-LV" sz="1600" b="1" dirty="0"/>
          </a:p>
          <a:p>
            <a:pPr marL="752475" lvl="1"/>
            <a:r>
              <a:rPr lang="ru-RU" sz="1600" dirty="0"/>
              <a:t>Тщательный мониторинг, рассмотрите</a:t>
            </a:r>
            <a:r>
              <a:rPr lang="lv-LV" sz="1600" dirty="0"/>
              <a:t> </a:t>
            </a:r>
            <a:r>
              <a:rPr lang="ru-RU" sz="1600" dirty="0"/>
              <a:t>вопрос уменьшения дозы Lzd (300мг в сутки или 600мг три раза в неделю.  </a:t>
            </a:r>
            <a:endParaRPr lang="lv-LV" sz="1600" dirty="0"/>
          </a:p>
          <a:p>
            <a:pPr marL="285750"/>
            <a:r>
              <a:rPr lang="ru-RU" sz="1600" b="1" dirty="0"/>
              <a:t>Степень 2 - Умеренная </a:t>
            </a:r>
            <a:endParaRPr lang="lv-LV" sz="1600" b="1" dirty="0"/>
          </a:p>
          <a:p>
            <a:pPr marL="752475" lvl="1"/>
            <a:r>
              <a:rPr lang="ru-RU" sz="1600" dirty="0"/>
              <a:t>Тщательный мониторинг, рассмотрите вопрос уменьшения дозы Lzd (300мг в сутки или 600мг три раза в неделю) ; в случае нейтропении Степени 2, незамедлительно отмените Lzd. В случае </a:t>
            </a:r>
            <a:r>
              <a:rPr lang="ru-RU" sz="1600" dirty="0" err="1"/>
              <a:t>нейропении</a:t>
            </a:r>
            <a:r>
              <a:rPr lang="ru-RU" sz="1600" dirty="0"/>
              <a:t> Степени 2, рассмотрите назначение эритропоэтина. Повторно препарат назначается в уменьшенной дозе после того, как токсичность снизится до Степени 1. </a:t>
            </a:r>
            <a:endParaRPr lang="lv-LV" sz="1600" dirty="0"/>
          </a:p>
          <a:p>
            <a:pPr marL="285750"/>
            <a:r>
              <a:rPr lang="ru-RU" sz="1600" b="1" dirty="0"/>
              <a:t>Степень 3 – Тяжелая </a:t>
            </a:r>
            <a:endParaRPr lang="lv-LV" sz="1600" b="1" dirty="0"/>
          </a:p>
          <a:p>
            <a:pPr marL="752475" lvl="1"/>
            <a:r>
              <a:rPr lang="ru-RU" sz="1600" dirty="0"/>
              <a:t>Незамедлительно отмените Lzd. В случае анемии Степени 3, рассмотрите назначение эритропоэтина. Повторно препарат назначается в уменьшенной дозе после того, как токсичность снизится до Степени 1. </a:t>
            </a:r>
            <a:endParaRPr lang="lv-LV" sz="1600" dirty="0"/>
          </a:p>
          <a:p>
            <a:pPr marL="285750"/>
            <a:r>
              <a:rPr lang="ru-RU" sz="1600" b="1" dirty="0"/>
              <a:t>Степень 4 – Опасная для жизни </a:t>
            </a:r>
            <a:endParaRPr lang="lv-LV" sz="1600" b="1" dirty="0"/>
          </a:p>
          <a:p>
            <a:pPr marL="752475" lvl="1"/>
            <a:r>
              <a:rPr lang="ru-RU" sz="1600" dirty="0"/>
              <a:t>Незамедлительно отмените Lzd. Рассмотрите вопрос переливания крови или назначения эритропоэтина. Повторно препарат назначается в уменьшенной дозе после того, как токсичность снизится до Степени 1. </a:t>
            </a:r>
            <a:endParaRPr lang="en-US" sz="1600" dirty="0">
              <a:latin typeface="+mj-lt"/>
            </a:endParaRP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8" name="Virsraksts 7"/>
          <p:cNvSpPr>
            <a:spLocks noGrp="1"/>
          </p:cNvSpPr>
          <p:nvPr>
            <p:ph type="title"/>
          </p:nvPr>
        </p:nvSpPr>
        <p:spPr>
          <a:xfrm>
            <a:off x="480000" y="215034"/>
            <a:ext cx="8160000" cy="720000"/>
          </a:xfrm>
        </p:spPr>
        <p:txBody>
          <a:bodyPr/>
          <a:lstStyle/>
          <a:p>
            <a:r>
              <a:rPr lang="ru-RU" sz="4000" dirty="0"/>
              <a:t>Действие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192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35034" y="292037"/>
            <a:ext cx="9486900" cy="719253"/>
          </a:xfrm>
        </p:spPr>
        <p:txBody>
          <a:bodyPr>
            <a:noAutofit/>
          </a:bodyPr>
          <a:lstStyle/>
          <a:p>
            <a:r>
              <a:rPr lang="ru-RU" dirty="0"/>
              <a:t>Предлагаемая стратегия ведения: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56478" y="1427357"/>
            <a:ext cx="11842595" cy="5040350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При 3 или 4 степени немедленно отменить препарат, вызывающий НЯ; при 1-й и 2-й степени рассмотреть вопрос о снижении дозы.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При подозрении на то, что анемия на фоне приёма линезолида сопровождается железодефицитной анемией, следует определить запасы железа в организме, а при диагностировании дефицита железа – провести соответствующее лечение.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Если анализ на дефицит железа провести нельзя, можно провести эмпирическую терапию дефицита железа.  Следует учесть, что при пероральном приеме железо может связываться с FQ и снижать его всасывание.  Препараты железа и FQ следует принимать с интервалом не менее 3 часов.   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Необходимо регулярно проводить общий анализ крови.</a:t>
            </a:r>
            <a:endParaRPr lang="en-US" sz="2000" dirty="0">
              <a:latin typeface="+mj-lt"/>
            </a:endParaRP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1142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A25421584824F9BD6F8996586A88E" ma:contentTypeVersion="13" ma:contentTypeDescription="Create a new document." ma:contentTypeScope="" ma:versionID="62500e738632fcadbc1c4dccc9cab048">
  <xsd:schema xmlns:xsd="http://www.w3.org/2001/XMLSchema" xmlns:xs="http://www.w3.org/2001/XMLSchema" xmlns:p="http://schemas.microsoft.com/office/2006/metadata/properties" xmlns:ns3="1f33b567-8934-4065-9424-365bd2493b30" xmlns:ns4="a9733e5a-5ef7-415c-80e3-a2618da45423" targetNamespace="http://schemas.microsoft.com/office/2006/metadata/properties" ma:root="true" ma:fieldsID="0a298a51ac0d926838df317ceabc8c8b" ns3:_="" ns4:_="">
    <xsd:import namespace="1f33b567-8934-4065-9424-365bd2493b30"/>
    <xsd:import namespace="a9733e5a-5ef7-415c-80e3-a2618da45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3b567-8934-4065-9424-365bd2493b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33e5a-5ef7-415c-80e3-a2618da4542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693450-459E-4A13-AE30-87ED9B047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3b567-8934-4065-9424-365bd2493b30"/>
    <ds:schemaRef ds:uri="a9733e5a-5ef7-415c-80e3-a2618da45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76E29D-49F0-404E-8B82-B3F0081FF70A}">
  <ds:schemaRefs>
    <ds:schemaRef ds:uri="http://purl.org/dc/terms/"/>
    <ds:schemaRef ds:uri="http://schemas.openxmlformats.org/package/2006/metadata/core-properties"/>
    <ds:schemaRef ds:uri="1f33b567-8934-4065-9424-365bd2493b30"/>
    <ds:schemaRef ds:uri="http://schemas.microsoft.com/office/2006/documentManagement/types"/>
    <ds:schemaRef ds:uri="a9733e5a-5ef7-415c-80e3-a2618da45423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40FC7D-9136-4D77-9568-0B193065B6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4348</TotalTime>
  <Words>860</Words>
  <Application>Microsoft Office PowerPoint</Application>
  <PresentationFormat>Widescreen</PresentationFormat>
  <Paragraphs>110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 Light</vt:lpstr>
      <vt:lpstr>Ebrima</vt:lpstr>
      <vt:lpstr>Calibri</vt:lpstr>
      <vt:lpstr>Times New Roman</vt:lpstr>
      <vt:lpstr>Cambria</vt:lpstr>
      <vt:lpstr>Arial</vt:lpstr>
      <vt:lpstr>2_Office Theme</vt:lpstr>
      <vt:lpstr>Миелосупрессия</vt:lpstr>
      <vt:lpstr>Нежелательное явление, представляющее клинический интерес  (НЯИ)</vt:lpstr>
      <vt:lpstr>Миелосупрессия  </vt:lpstr>
      <vt:lpstr>PowerPoint Presentation</vt:lpstr>
      <vt:lpstr>Linezolid for Treatment of Chronic Extensively Drug-Resistant Tuberculosis</vt:lpstr>
      <vt:lpstr>До начала лечения</vt:lpstr>
      <vt:lpstr>Степень тяжести</vt:lpstr>
      <vt:lpstr>Действие </vt:lpstr>
      <vt:lpstr>Предлагаемая стратегия ведения:</vt:lpstr>
      <vt:lpstr>Предлагаемая стратегия ведения:</vt:lpstr>
      <vt:lpstr>Эритропоэтин (EPO)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Benedikt Fischer</dc:creator>
  <cp:lastModifiedBy>Saodat Qosimova</cp:lastModifiedBy>
  <cp:revision>421</cp:revision>
  <dcterms:created xsi:type="dcterms:W3CDTF">2016-09-26T17:27:22Z</dcterms:created>
  <dcterms:modified xsi:type="dcterms:W3CDTF">2023-01-12T12:54:59Z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0x010100C9AA25421584824F9BD6F8996586A88E</vt:lpwstr>
  </property>
</Properties>
</file>