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8" r:id="rId4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95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880"/>
        <p:guide pos="216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24C85-957B-4074-ACF5-449C6B277BD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D382-EF04-4AE2-AE65-B87A379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D382-EF04-4AE2-AE65-B87A379721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9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B90C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2400"/>
            <a:ext cx="8991600" cy="6553200"/>
          </a:xfrm>
          <a:custGeom>
            <a:avLst/>
            <a:gdLst/>
            <a:ahLst/>
            <a:cxnLst/>
            <a:rect l="l" t="t" r="r" b="b"/>
            <a:pathLst>
              <a:path w="8991600" h="6553200">
                <a:moveTo>
                  <a:pt x="0" y="6553200"/>
                </a:moveTo>
                <a:lnTo>
                  <a:pt x="8991600" y="6553200"/>
                </a:lnTo>
                <a:lnTo>
                  <a:pt x="89916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E7E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400"/>
                </a:moveTo>
                <a:lnTo>
                  <a:pt x="9144000" y="1524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6706234"/>
          </a:xfrm>
          <a:custGeom>
            <a:avLst/>
            <a:gdLst/>
            <a:ahLst/>
            <a:cxnLst/>
            <a:rect l="l" t="t" r="r" b="b"/>
            <a:pathLst>
              <a:path w="9144000" h="6706234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0" y="6705600"/>
                </a:lnTo>
                <a:lnTo>
                  <a:pt x="152374" y="6705600"/>
                </a:lnTo>
                <a:lnTo>
                  <a:pt x="152374" y="152400"/>
                </a:lnTo>
                <a:lnTo>
                  <a:pt x="8991600" y="152400"/>
                </a:lnTo>
                <a:lnTo>
                  <a:pt x="8991600" y="6705625"/>
                </a:lnTo>
                <a:lnTo>
                  <a:pt x="9144000" y="6705638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597" y="330530"/>
            <a:ext cx="369569" cy="64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1197102"/>
            <a:ext cx="7512050" cy="4392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B90C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1140" y="6567557"/>
            <a:ext cx="364490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625C5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hiv-druginteractions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dmanuals.com/ru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149429"/>
            <a:ext cx="8991600" cy="6553200"/>
          </a:xfrm>
          <a:custGeom>
            <a:avLst/>
            <a:gdLst/>
            <a:ahLst/>
            <a:cxnLst/>
            <a:rect l="l" t="t" r="r" b="b"/>
            <a:pathLst>
              <a:path w="8991600" h="6553200">
                <a:moveTo>
                  <a:pt x="0" y="6553200"/>
                </a:moveTo>
                <a:lnTo>
                  <a:pt x="8991600" y="6553200"/>
                </a:lnTo>
                <a:lnTo>
                  <a:pt x="89916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B90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400"/>
                </a:moveTo>
                <a:lnTo>
                  <a:pt x="9144000" y="1524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706234"/>
          </a:xfrm>
          <a:custGeom>
            <a:avLst/>
            <a:gdLst/>
            <a:ahLst/>
            <a:cxnLst/>
            <a:rect l="l" t="t" r="r" b="b"/>
            <a:pathLst>
              <a:path w="9144000" h="6706234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0" y="6705600"/>
                </a:lnTo>
                <a:lnTo>
                  <a:pt x="152374" y="6705600"/>
                </a:lnTo>
                <a:lnTo>
                  <a:pt x="152374" y="152400"/>
                </a:lnTo>
                <a:lnTo>
                  <a:pt x="8991600" y="152400"/>
                </a:lnTo>
                <a:lnTo>
                  <a:pt x="8991600" y="6705625"/>
                </a:lnTo>
                <a:lnTo>
                  <a:pt x="9144000" y="6705638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762" y="388696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33400"/>
            <a:ext cx="23622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6552996"/>
            <a:ext cx="42862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0" dirty="0">
                <a:solidFill>
                  <a:srgbClr val="FFFFFF"/>
                </a:solidFill>
                <a:latin typeface="Trebuchet MS"/>
                <a:cs typeface="Trebuchet MS"/>
              </a:rPr>
              <a:t>28.09.2020`1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chemeClr val="bg1"/>
                </a:solidFill>
                <a:latin typeface="+mn-lt"/>
                <a:cs typeface="Arial"/>
              </a:rPr>
              <a:t>ЛЕКАРСТВА </a:t>
            </a:r>
            <a:r>
              <a:rPr lang="ru-RU" sz="3200" i="0" dirty="0">
                <a:solidFill>
                  <a:schemeClr val="bg1"/>
                </a:solidFill>
                <a:latin typeface="+mn-lt"/>
                <a:cs typeface="Arial"/>
              </a:rPr>
              <a:t>  </a:t>
            </a:r>
            <a:r>
              <a:rPr sz="3200" i="0" dirty="0">
                <a:solidFill>
                  <a:schemeClr val="bg1"/>
                </a:solidFill>
                <a:latin typeface="+mn-lt"/>
                <a:cs typeface="Arial"/>
              </a:rPr>
              <a:t>ДЛЯ </a:t>
            </a:r>
            <a:r>
              <a:rPr lang="ru-RU" sz="3200" i="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3200" i="0" dirty="0">
                <a:solidFill>
                  <a:schemeClr val="bg1"/>
                </a:solidFill>
                <a:latin typeface="+mn-lt"/>
                <a:cs typeface="Arial"/>
              </a:rPr>
              <a:t>ЛЕЧЕНИЯ </a:t>
            </a:r>
            <a:r>
              <a:rPr lang="ru-RU" sz="3200" i="0" dirty="0">
                <a:solidFill>
                  <a:schemeClr val="bg1"/>
                </a:solidFill>
                <a:latin typeface="+mn-lt"/>
                <a:cs typeface="Arial"/>
              </a:rPr>
              <a:t>  </a:t>
            </a:r>
            <a:r>
              <a:rPr sz="3200" i="0" dirty="0">
                <a:solidFill>
                  <a:schemeClr val="bg1"/>
                </a:solidFill>
                <a:latin typeface="+mn-lt"/>
                <a:cs typeface="Arial"/>
              </a:rPr>
              <a:t>ЛУ</a:t>
            </a:r>
            <a:r>
              <a:rPr sz="3200" i="0" dirty="0">
                <a:solidFill>
                  <a:schemeClr val="bg1"/>
                </a:solidFill>
                <a:latin typeface="+mn-lt"/>
                <a:cs typeface="Trebuchet MS"/>
              </a:rPr>
              <a:t>-</a:t>
            </a:r>
            <a:r>
              <a:rPr sz="3200" i="0" dirty="0">
                <a:solidFill>
                  <a:schemeClr val="bg1"/>
                </a:solidFill>
                <a:latin typeface="+mn-lt"/>
                <a:cs typeface="Arial"/>
              </a:rPr>
              <a:t>ТБ </a:t>
            </a:r>
            <a:r>
              <a:rPr lang="ru-RU" sz="3200" i="0" dirty="0">
                <a:solidFill>
                  <a:schemeClr val="bg1"/>
                </a:solidFill>
                <a:latin typeface="+mn-lt"/>
                <a:cs typeface="Arial"/>
              </a:rPr>
              <a:t>               </a:t>
            </a:r>
            <a:r>
              <a:rPr sz="3200" i="0" dirty="0">
                <a:solidFill>
                  <a:schemeClr val="bg1"/>
                </a:solidFill>
                <a:latin typeface="+mn-lt"/>
                <a:cs typeface="Arial"/>
              </a:rPr>
              <a:t>И  ЛТБИ</a:t>
            </a:r>
            <a:endParaRPr sz="32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0" name="Subtitle 12">
            <a:extLst>
              <a:ext uri="{FF2B5EF4-FFF2-40B4-BE49-F238E27FC236}">
                <a16:creationId xmlns:a16="http://schemas.microsoft.com/office/drawing/2014/main" id="{33A84BEE-C170-BD93-2F59-6591F49DB8F5}"/>
              </a:ext>
            </a:extLst>
          </p:cNvPr>
          <p:cNvSpPr txBox="1">
            <a:spLocks/>
          </p:cNvSpPr>
          <p:nvPr/>
        </p:nvSpPr>
        <p:spPr>
          <a:xfrm>
            <a:off x="701211" y="4953000"/>
            <a:ext cx="7772400" cy="83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курс «Фармаконадзор и активный мониторинг безопасности препаратов в рамках операционных исследований по внедрению новых режимов лечения ЛУ-ТБ»</a:t>
            </a:r>
            <a:endParaRPr lang="en-US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763599"/>
            <a:ext cx="4800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i="0" dirty="0">
                <a:solidFill>
                  <a:srgbClr val="B90C2E"/>
                </a:solidFill>
                <a:latin typeface="+mn-lt"/>
                <a:cs typeface="Arial"/>
              </a:rPr>
              <a:t>ХАРАКТЕРИСТИКА</a:t>
            </a:r>
            <a:endParaRPr sz="3200" dirty="0">
              <a:latin typeface="+mn-lt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61594" y="1524000"/>
            <a:ext cx="8441335" cy="44826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469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+mn-lt"/>
              </a:rPr>
              <a:t>BEDAQUILINE</a:t>
            </a:r>
          </a:p>
          <a:p>
            <a:pPr marL="242570" indent="-230504">
              <a:lnSpc>
                <a:spcPct val="100000"/>
              </a:lnSpc>
              <a:spcBef>
                <a:spcPts val="188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1800" b="1" i="0" dirty="0">
                <a:solidFill>
                  <a:schemeClr val="tx1"/>
                </a:solidFill>
                <a:latin typeface="+mn-lt"/>
                <a:cs typeface="Arial"/>
              </a:rPr>
              <a:t>Бактерицидное </a:t>
            </a:r>
            <a:r>
              <a:rPr sz="1800" i="0" dirty="0">
                <a:solidFill>
                  <a:schemeClr val="tx1"/>
                </a:solidFill>
                <a:latin typeface="+mn-lt"/>
                <a:cs typeface="Arial"/>
              </a:rPr>
              <a:t>действие</a:t>
            </a:r>
            <a:endParaRPr sz="18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696595" marR="5080" lvl="1" indent="-230504">
              <a:lnSpc>
                <a:spcPts val="1510"/>
              </a:lnSpc>
              <a:spcBef>
                <a:spcPts val="1250"/>
              </a:spcBef>
              <a:buChar char="–"/>
              <a:tabLst>
                <a:tab pos="696595" algn="l"/>
                <a:tab pos="697230" algn="l"/>
              </a:tabLst>
            </a:pPr>
            <a:r>
              <a:rPr dirty="0">
                <a:solidFill>
                  <a:schemeClr val="tx1"/>
                </a:solidFill>
                <a:cs typeface="Arial"/>
              </a:rPr>
              <a:t>Значительная бактерицидная активность </a:t>
            </a:r>
            <a:r>
              <a:rPr dirty="0">
                <a:solidFill>
                  <a:schemeClr val="tx1"/>
                </a:solidFill>
                <a:cs typeface="Trebuchet MS"/>
              </a:rPr>
              <a:t>400 </a:t>
            </a:r>
            <a:r>
              <a:rPr dirty="0">
                <a:solidFill>
                  <a:schemeClr val="tx1"/>
                </a:solidFill>
                <a:cs typeface="Arial"/>
              </a:rPr>
              <a:t>мг </a:t>
            </a:r>
            <a:r>
              <a:rPr dirty="0">
                <a:solidFill>
                  <a:schemeClr val="tx1"/>
                </a:solidFill>
                <a:cs typeface="Trebuchet MS"/>
              </a:rPr>
              <a:t>BDQ, </a:t>
            </a:r>
            <a:r>
              <a:rPr dirty="0">
                <a:solidFill>
                  <a:schemeClr val="tx1"/>
                </a:solidFill>
                <a:cs typeface="Arial"/>
              </a:rPr>
              <a:t>начиная с </a:t>
            </a:r>
            <a:r>
              <a:rPr dirty="0">
                <a:solidFill>
                  <a:schemeClr val="tx1"/>
                </a:solidFill>
                <a:cs typeface="Trebuchet MS"/>
              </a:rPr>
              <a:t>4 </a:t>
            </a:r>
            <a:r>
              <a:rPr dirty="0">
                <a:solidFill>
                  <a:schemeClr val="tx1"/>
                </a:solidFill>
                <a:cs typeface="Arial"/>
              </a:rPr>
              <a:t>дня и в последующие  дни</a:t>
            </a:r>
          </a:p>
          <a:p>
            <a:pPr lvl="1">
              <a:lnSpc>
                <a:spcPct val="100000"/>
              </a:lnSpc>
              <a:buClr>
                <a:srgbClr val="625C5B"/>
              </a:buClr>
              <a:buFont typeface="Arial"/>
              <a:buChar char="–"/>
            </a:pPr>
            <a:endParaRPr dirty="0">
              <a:solidFill>
                <a:schemeClr val="tx1"/>
              </a:solidFill>
              <a:cs typeface="Arial"/>
            </a:endParaRPr>
          </a:p>
          <a:p>
            <a:pPr marL="242570" indent="-230504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1800" b="1" i="0" dirty="0" err="1">
                <a:solidFill>
                  <a:schemeClr val="tx1"/>
                </a:solidFill>
                <a:latin typeface="+mn-lt"/>
                <a:cs typeface="Arial"/>
              </a:rPr>
              <a:t>Стерилизующая</a:t>
            </a:r>
            <a:r>
              <a:rPr sz="1800" b="1" i="0" dirty="0">
                <a:solidFill>
                  <a:schemeClr val="tx1"/>
                </a:solidFill>
                <a:latin typeface="+mn-lt"/>
                <a:cs typeface="Arial"/>
              </a:rPr>
              <a:t> активность</a:t>
            </a:r>
            <a:endParaRPr sz="18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696595" marR="162560" lvl="1" indent="-230504">
              <a:lnSpc>
                <a:spcPts val="1510"/>
              </a:lnSpc>
              <a:spcBef>
                <a:spcPts val="1250"/>
              </a:spcBef>
              <a:buChar char="–"/>
              <a:tabLst>
                <a:tab pos="696595" algn="l"/>
                <a:tab pos="697230" algn="l"/>
              </a:tabLst>
            </a:pPr>
            <a:r>
              <a:rPr dirty="0">
                <a:solidFill>
                  <a:schemeClr val="tx1"/>
                </a:solidFill>
                <a:cs typeface="Arial"/>
              </a:rPr>
              <a:t>высокая скорость абациллирования посева к концу </a:t>
            </a:r>
            <a:r>
              <a:rPr dirty="0">
                <a:solidFill>
                  <a:schemeClr val="tx1"/>
                </a:solidFill>
                <a:cs typeface="Trebuchet MS"/>
              </a:rPr>
              <a:t>2-</a:t>
            </a:r>
            <a:r>
              <a:rPr dirty="0">
                <a:solidFill>
                  <a:schemeClr val="tx1"/>
                </a:solidFill>
                <a:cs typeface="Arial"/>
              </a:rPr>
              <a:t>го месяца является суррогатным  маркером возможной стерилизующей активности препарата </a:t>
            </a:r>
            <a:r>
              <a:rPr dirty="0">
                <a:solidFill>
                  <a:schemeClr val="tx1"/>
                </a:solidFill>
                <a:cs typeface="Trebuchet MS"/>
              </a:rPr>
              <a:t>Bedaquiline (</a:t>
            </a:r>
            <a:r>
              <a:rPr dirty="0">
                <a:solidFill>
                  <a:schemeClr val="tx1"/>
                </a:solidFill>
                <a:cs typeface="Arial"/>
              </a:rPr>
              <a:t>Бедаквилин</a:t>
            </a:r>
            <a:r>
              <a:rPr dirty="0">
                <a:solidFill>
                  <a:schemeClr val="tx1"/>
                </a:solidFill>
                <a:cs typeface="Trebuchet MS"/>
              </a:rPr>
              <a:t>)</a:t>
            </a:r>
          </a:p>
          <a:p>
            <a:pPr lvl="1">
              <a:lnSpc>
                <a:spcPct val="100000"/>
              </a:lnSpc>
              <a:buClr>
                <a:srgbClr val="625C5B"/>
              </a:buClr>
              <a:buFont typeface="Arial"/>
              <a:buChar char="–"/>
            </a:pPr>
            <a:endParaRPr dirty="0">
              <a:solidFill>
                <a:schemeClr val="tx1"/>
              </a:solidFill>
              <a:cs typeface="Trebuchet MS"/>
            </a:endParaRPr>
          </a:p>
          <a:p>
            <a:pPr marL="242570" marR="763270" indent="-230504">
              <a:lnSpc>
                <a:spcPts val="1839"/>
              </a:lnSpc>
              <a:spcBef>
                <a:spcPts val="128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1800" b="1" i="0" dirty="0">
                <a:solidFill>
                  <a:schemeClr val="tx1"/>
                </a:solidFill>
                <a:latin typeface="+mn-lt"/>
                <a:cs typeface="Arial"/>
              </a:rPr>
              <a:t>Предотвращение развития резистентности </a:t>
            </a:r>
            <a:r>
              <a:rPr sz="1800" i="0" dirty="0">
                <a:solidFill>
                  <a:schemeClr val="tx1"/>
                </a:solidFill>
                <a:latin typeface="+mn-lt"/>
                <a:cs typeface="Arial"/>
              </a:rPr>
              <a:t>в комбинации с другими  препаратами</a:t>
            </a:r>
            <a:endParaRPr sz="1800" dirty="0">
              <a:solidFill>
                <a:schemeClr val="tx1"/>
              </a:solidFill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25C5B"/>
              </a:buClr>
              <a:buFont typeface="Arial"/>
              <a:buChar char="•"/>
            </a:pPr>
            <a:endParaRPr sz="18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242570" indent="-230504">
              <a:lnSpc>
                <a:spcPts val="1939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1800" b="1" i="0" dirty="0">
                <a:solidFill>
                  <a:schemeClr val="tx1"/>
                </a:solidFill>
                <a:latin typeface="+mn-lt"/>
                <a:cs typeface="Arial"/>
              </a:rPr>
              <a:t>Минимальная токсичность – </a:t>
            </a:r>
            <a:r>
              <a:rPr sz="1800" i="0" dirty="0">
                <a:solidFill>
                  <a:schemeClr val="tx1"/>
                </a:solidFill>
                <a:latin typeface="+mn-lt"/>
                <a:cs typeface="Arial"/>
              </a:rPr>
              <a:t>это утверждение спорно</a:t>
            </a:r>
            <a:r>
              <a:rPr sz="1800" i="0" dirty="0">
                <a:solidFill>
                  <a:schemeClr val="tx1"/>
                </a:solidFill>
                <a:latin typeface="+mn-lt"/>
              </a:rPr>
              <a:t>, </a:t>
            </a:r>
            <a:r>
              <a:rPr sz="1800" i="0" dirty="0">
                <a:solidFill>
                  <a:schemeClr val="tx1"/>
                </a:solidFill>
                <a:latin typeface="+mn-lt"/>
                <a:cs typeface="Arial"/>
              </a:rPr>
              <a:t>но побочные явления</a:t>
            </a:r>
            <a:endParaRPr sz="18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242570">
              <a:lnSpc>
                <a:spcPts val="1939"/>
              </a:lnSpc>
            </a:pPr>
            <a:r>
              <a:rPr sz="1800" i="0" dirty="0">
                <a:solidFill>
                  <a:schemeClr val="tx1"/>
                </a:solidFill>
                <a:latin typeface="+mn-lt"/>
                <a:cs typeface="Arial"/>
              </a:rPr>
              <a:t>легко управляемы</a:t>
            </a:r>
            <a:endParaRPr sz="180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289" y="667396"/>
            <a:ext cx="36957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i="1" spc="5" dirty="0">
                <a:latin typeface="Times New Roman"/>
                <a:cs typeface="Times New Roman"/>
              </a:rPr>
              <a:t>А</a:t>
            </a:r>
            <a:endParaRPr sz="4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304800"/>
            <a:ext cx="868426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0" dirty="0">
                <a:solidFill>
                  <a:srgbClr val="B90C2E"/>
                </a:solidFill>
                <a:latin typeface="+mn-lt"/>
                <a:cs typeface="Arial"/>
              </a:rPr>
              <a:t>БЫСТРАЯ </a:t>
            </a:r>
            <a:r>
              <a:rPr lang="ru-RU" sz="2800" i="0" dirty="0">
                <a:solidFill>
                  <a:srgbClr val="B90C2E"/>
                </a:solidFill>
                <a:latin typeface="+mn-lt"/>
                <a:cs typeface="Arial"/>
              </a:rPr>
              <a:t> </a:t>
            </a:r>
            <a:r>
              <a:rPr sz="2800" i="0" dirty="0">
                <a:solidFill>
                  <a:srgbClr val="B90C2E"/>
                </a:solidFill>
                <a:latin typeface="+mn-lt"/>
                <a:cs typeface="Arial"/>
              </a:rPr>
              <a:t>КОНВЕРСИЯ </a:t>
            </a:r>
            <a:r>
              <a:rPr lang="ru-RU" sz="2800" i="0" dirty="0">
                <a:solidFill>
                  <a:srgbClr val="B90C2E"/>
                </a:solidFill>
                <a:latin typeface="+mn-lt"/>
                <a:cs typeface="Arial"/>
              </a:rPr>
              <a:t> </a:t>
            </a:r>
            <a:r>
              <a:rPr sz="2800" i="0" dirty="0">
                <a:solidFill>
                  <a:srgbClr val="B90C2E"/>
                </a:solidFill>
                <a:latin typeface="+mn-lt"/>
                <a:cs typeface="Arial"/>
              </a:rPr>
              <a:t>ПОСЕВА И БОЛЕЕ ВЫСОКИЙ  ПОКАЗАТЕЛЬ </a:t>
            </a:r>
            <a:r>
              <a:rPr lang="ru-RU" sz="2800" i="0" dirty="0">
                <a:solidFill>
                  <a:srgbClr val="B90C2E"/>
                </a:solidFill>
                <a:latin typeface="+mn-lt"/>
                <a:cs typeface="Arial"/>
              </a:rPr>
              <a:t> </a:t>
            </a:r>
            <a:r>
              <a:rPr sz="2800" i="0" dirty="0">
                <a:solidFill>
                  <a:srgbClr val="B90C2E"/>
                </a:solidFill>
                <a:latin typeface="+mn-lt"/>
                <a:cs typeface="Arial"/>
              </a:rPr>
              <a:t>ИЗЛЕЧЕНИЯ</a:t>
            </a:r>
            <a:r>
              <a:rPr lang="ru-RU" sz="2800" i="0" dirty="0">
                <a:solidFill>
                  <a:srgbClr val="B90C2E"/>
                </a:solidFill>
                <a:latin typeface="+mn-lt"/>
                <a:cs typeface="Arial"/>
              </a:rPr>
              <a:t> </a:t>
            </a:r>
            <a:r>
              <a:rPr sz="2800" i="0" dirty="0">
                <a:solidFill>
                  <a:srgbClr val="B90C2E"/>
                </a:solidFill>
                <a:latin typeface="+mn-lt"/>
                <a:cs typeface="Arial"/>
              </a:rPr>
              <a:t> НА </a:t>
            </a:r>
            <a:r>
              <a:rPr sz="2800" i="0" dirty="0">
                <a:solidFill>
                  <a:srgbClr val="B90C2E"/>
                </a:solidFill>
                <a:latin typeface="+mn-lt"/>
                <a:cs typeface="Trebuchet MS"/>
              </a:rPr>
              <a:t>120-</a:t>
            </a:r>
            <a:r>
              <a:rPr sz="2800" i="0" dirty="0">
                <a:solidFill>
                  <a:srgbClr val="B90C2E"/>
                </a:solidFill>
                <a:latin typeface="+mn-lt"/>
                <a:cs typeface="Arial"/>
              </a:rPr>
              <a:t>Й НЕДЕЛЕ</a:t>
            </a:r>
            <a:endParaRPr sz="2800" dirty="0">
              <a:latin typeface="+mn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805939"/>
            <a:ext cx="3901440" cy="304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30215" y="1581801"/>
            <a:ext cx="3358515" cy="271526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565"/>
              </a:spcBef>
              <a:buChar char="•"/>
              <a:tabLst>
                <a:tab pos="243204" algn="l"/>
              </a:tabLst>
            </a:pPr>
            <a:r>
              <a:rPr sz="2400" dirty="0">
                <a:cs typeface="Arial"/>
              </a:rPr>
              <a:t>Всего </a:t>
            </a:r>
            <a:r>
              <a:rPr sz="2400" dirty="0">
                <a:cs typeface="Trebuchet MS"/>
              </a:rPr>
              <a:t>205 </a:t>
            </a:r>
            <a:r>
              <a:rPr sz="2400" dirty="0">
                <a:cs typeface="Arial"/>
              </a:rPr>
              <a:t>больных</a:t>
            </a:r>
          </a:p>
          <a:p>
            <a:pPr marL="139065">
              <a:lnSpc>
                <a:spcPct val="100000"/>
              </a:lnSpc>
              <a:spcBef>
                <a:spcPts val="1225"/>
              </a:spcBef>
            </a:pPr>
            <a:r>
              <a:rPr sz="2000" dirty="0">
                <a:cs typeface="Arial"/>
              </a:rPr>
              <a:t>– МЛУ</a:t>
            </a:r>
            <a:r>
              <a:rPr sz="2000" dirty="0">
                <a:cs typeface="Trebuchet MS"/>
              </a:rPr>
              <a:t>-</a:t>
            </a:r>
            <a:r>
              <a:rPr sz="2000" dirty="0">
                <a:cs typeface="Arial"/>
              </a:rPr>
              <a:t>ТБ </a:t>
            </a:r>
            <a:r>
              <a:rPr sz="2000" dirty="0">
                <a:cs typeface="Trebuchet MS"/>
              </a:rPr>
              <a:t>– 63.5%</a:t>
            </a:r>
          </a:p>
          <a:p>
            <a:pPr marL="1390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cs typeface="Arial"/>
              </a:rPr>
              <a:t>– МЛУ</a:t>
            </a:r>
            <a:r>
              <a:rPr sz="2000" dirty="0">
                <a:cs typeface="Trebuchet MS"/>
              </a:rPr>
              <a:t>-</a:t>
            </a:r>
            <a:r>
              <a:rPr sz="2000" dirty="0">
                <a:cs typeface="Arial"/>
              </a:rPr>
              <a:t>ТБ </a:t>
            </a:r>
            <a:r>
              <a:rPr sz="2000" dirty="0">
                <a:cs typeface="Trebuchet MS"/>
              </a:rPr>
              <a:t>+ </a:t>
            </a:r>
            <a:r>
              <a:rPr sz="2000" dirty="0">
                <a:cs typeface="Arial"/>
              </a:rPr>
              <a:t>Фх </a:t>
            </a:r>
            <a:r>
              <a:rPr sz="2000" dirty="0">
                <a:cs typeface="Trebuchet MS"/>
              </a:rPr>
              <a:t>– 13.3%</a:t>
            </a:r>
          </a:p>
          <a:p>
            <a:pPr marL="139065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cs typeface="Arial"/>
              </a:rPr>
              <a:t>– МЛУ</a:t>
            </a:r>
            <a:r>
              <a:rPr sz="2000" dirty="0">
                <a:cs typeface="Trebuchet MS"/>
              </a:rPr>
              <a:t>-</a:t>
            </a:r>
            <a:r>
              <a:rPr sz="2000" dirty="0">
                <a:cs typeface="Arial"/>
              </a:rPr>
              <a:t>ТБ </a:t>
            </a:r>
            <a:r>
              <a:rPr sz="2000" dirty="0">
                <a:cs typeface="Trebuchet MS"/>
              </a:rPr>
              <a:t>+ </a:t>
            </a:r>
            <a:r>
              <a:rPr sz="2000" dirty="0">
                <a:cs typeface="Arial"/>
              </a:rPr>
              <a:t>инъекционный </a:t>
            </a:r>
            <a:r>
              <a:rPr sz="2000" dirty="0">
                <a:cs typeface="Trebuchet MS"/>
              </a:rPr>
              <a:t>–</a:t>
            </a:r>
          </a:p>
          <a:p>
            <a:pPr marL="36957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cs typeface="Trebuchet MS"/>
              </a:rPr>
              <a:t>5.6%</a:t>
            </a:r>
          </a:p>
          <a:p>
            <a:pPr marL="139065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cs typeface="Arial"/>
              </a:rPr>
              <a:t>– ШЛУ</a:t>
            </a:r>
            <a:r>
              <a:rPr sz="2000" dirty="0">
                <a:cs typeface="Trebuchet MS"/>
              </a:rPr>
              <a:t>-</a:t>
            </a:r>
            <a:r>
              <a:rPr sz="2000" dirty="0">
                <a:cs typeface="Arial"/>
              </a:rPr>
              <a:t>ТБ </a:t>
            </a:r>
            <a:r>
              <a:rPr sz="2000" dirty="0">
                <a:cs typeface="Trebuchet MS"/>
              </a:rPr>
              <a:t>– 16.3%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5334000"/>
            <a:ext cx="798322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sz="1400" i="1" spc="-20" dirty="0">
                <a:latin typeface="Trebuchet MS"/>
                <a:cs typeface="Trebuchet MS"/>
              </a:rPr>
              <a:t>Pym</a:t>
            </a:r>
            <a:r>
              <a:rPr sz="1400" i="1" spc="-185" dirty="0">
                <a:latin typeface="Trebuchet MS"/>
                <a:cs typeface="Trebuchet MS"/>
              </a:rPr>
              <a:t> </a:t>
            </a:r>
            <a:r>
              <a:rPr sz="1400" i="1" spc="45" dirty="0">
                <a:latin typeface="Trebuchet MS"/>
                <a:cs typeface="Trebuchet MS"/>
              </a:rPr>
              <a:t>AS</a:t>
            </a:r>
            <a:r>
              <a:rPr sz="1400" i="1" spc="110" dirty="0">
                <a:latin typeface="Trebuchet MS"/>
                <a:cs typeface="Trebuchet MS"/>
              </a:rPr>
              <a:t> </a:t>
            </a:r>
            <a:r>
              <a:rPr sz="1400" i="1" spc="-114" dirty="0">
                <a:latin typeface="Trebuchet MS"/>
                <a:cs typeface="Trebuchet MS"/>
              </a:rPr>
              <a:t>et</a:t>
            </a:r>
            <a:r>
              <a:rPr sz="1400" i="1" spc="-140" dirty="0">
                <a:latin typeface="Trebuchet MS"/>
                <a:cs typeface="Trebuchet MS"/>
              </a:rPr>
              <a:t> </a:t>
            </a:r>
            <a:r>
              <a:rPr sz="1400" i="1" spc="-100" dirty="0">
                <a:latin typeface="Trebuchet MS"/>
                <a:cs typeface="Trebuchet MS"/>
              </a:rPr>
              <a:t>al.</a:t>
            </a:r>
            <a:r>
              <a:rPr sz="1400" i="1" spc="135" dirty="0">
                <a:latin typeface="Trebuchet MS"/>
                <a:cs typeface="Trebuchet MS"/>
              </a:rPr>
              <a:t> </a:t>
            </a:r>
            <a:r>
              <a:rPr sz="1400" i="1" spc="-80" dirty="0">
                <a:latin typeface="Trebuchet MS"/>
                <a:cs typeface="Trebuchet MS"/>
              </a:rPr>
              <a:t>Bedaquiline</a:t>
            </a:r>
            <a:r>
              <a:rPr sz="1400" i="1" spc="-160" dirty="0">
                <a:latin typeface="Trebuchet MS"/>
                <a:cs typeface="Trebuchet MS"/>
              </a:rPr>
              <a:t> </a:t>
            </a:r>
            <a:r>
              <a:rPr sz="1400" i="1" spc="-85" dirty="0">
                <a:latin typeface="Trebuchet MS"/>
                <a:cs typeface="Trebuchet MS"/>
              </a:rPr>
              <a:t>in</a:t>
            </a:r>
            <a:r>
              <a:rPr sz="1400" i="1" spc="-140" dirty="0">
                <a:latin typeface="Trebuchet MS"/>
                <a:cs typeface="Trebuchet MS"/>
              </a:rPr>
              <a:t> </a:t>
            </a:r>
            <a:r>
              <a:rPr sz="1400" i="1" spc="-95" dirty="0">
                <a:latin typeface="Trebuchet MS"/>
                <a:cs typeface="Trebuchet MS"/>
              </a:rPr>
              <a:t>the</a:t>
            </a:r>
            <a:r>
              <a:rPr sz="1400" i="1" spc="-145" dirty="0">
                <a:latin typeface="Trebuchet MS"/>
                <a:cs typeface="Trebuchet MS"/>
              </a:rPr>
              <a:t> </a:t>
            </a:r>
            <a:r>
              <a:rPr sz="1400" i="1" spc="-95" dirty="0">
                <a:latin typeface="Trebuchet MS"/>
                <a:cs typeface="Trebuchet MS"/>
              </a:rPr>
              <a:t>treatment</a:t>
            </a:r>
            <a:r>
              <a:rPr sz="1400" i="1" spc="-155" dirty="0">
                <a:latin typeface="Trebuchet MS"/>
                <a:cs typeface="Trebuchet MS"/>
              </a:rPr>
              <a:t> </a:t>
            </a:r>
            <a:r>
              <a:rPr sz="1400" i="1" spc="-100" dirty="0">
                <a:latin typeface="Trebuchet MS"/>
                <a:cs typeface="Trebuchet MS"/>
              </a:rPr>
              <a:t>of</a:t>
            </a:r>
            <a:r>
              <a:rPr sz="1400" i="1" spc="-155" dirty="0">
                <a:latin typeface="Trebuchet MS"/>
                <a:cs typeface="Trebuchet MS"/>
              </a:rPr>
              <a:t> </a:t>
            </a:r>
            <a:r>
              <a:rPr sz="1400" i="1" spc="-90" dirty="0">
                <a:latin typeface="Trebuchet MS"/>
                <a:cs typeface="Trebuchet MS"/>
              </a:rPr>
              <a:t>multidrug-</a:t>
            </a:r>
            <a:r>
              <a:rPr sz="1400" i="1" spc="-140" dirty="0">
                <a:latin typeface="Trebuchet MS"/>
                <a:cs typeface="Trebuchet MS"/>
              </a:rPr>
              <a:t> </a:t>
            </a:r>
            <a:r>
              <a:rPr sz="1400" i="1" spc="-45" dirty="0">
                <a:latin typeface="Trebuchet MS"/>
                <a:cs typeface="Trebuchet MS"/>
              </a:rPr>
              <a:t>and</a:t>
            </a:r>
            <a:r>
              <a:rPr sz="1400" i="1" spc="-155" dirty="0">
                <a:latin typeface="Trebuchet MS"/>
                <a:cs typeface="Trebuchet MS"/>
              </a:rPr>
              <a:t> </a:t>
            </a:r>
            <a:r>
              <a:rPr sz="1400" i="1" spc="-85" dirty="0">
                <a:latin typeface="Trebuchet MS"/>
                <a:cs typeface="Trebuchet MS"/>
              </a:rPr>
              <a:t>extensively</a:t>
            </a:r>
            <a:r>
              <a:rPr sz="1400" i="1" spc="-150" dirty="0">
                <a:latin typeface="Trebuchet MS"/>
                <a:cs typeface="Trebuchet MS"/>
              </a:rPr>
              <a:t> </a:t>
            </a:r>
            <a:r>
              <a:rPr sz="1400" i="1" spc="-80" dirty="0">
                <a:latin typeface="Trebuchet MS"/>
                <a:cs typeface="Trebuchet MS"/>
              </a:rPr>
              <a:t>drug-resistant</a:t>
            </a:r>
            <a:r>
              <a:rPr sz="1400" i="1" spc="-150" dirty="0">
                <a:latin typeface="Trebuchet MS"/>
                <a:cs typeface="Trebuchet MS"/>
              </a:rPr>
              <a:t> </a:t>
            </a:r>
            <a:r>
              <a:rPr sz="1400" i="1" spc="-90" dirty="0">
                <a:latin typeface="Trebuchet MS"/>
                <a:cs typeface="Trebuchet MS"/>
              </a:rPr>
              <a:t>tuberculosis.</a:t>
            </a:r>
            <a:endParaRPr sz="1400" dirty="0">
              <a:latin typeface="Trebuchet MS"/>
              <a:cs typeface="Trebuchet MS"/>
            </a:endParaRPr>
          </a:p>
          <a:p>
            <a:pPr marL="5986145">
              <a:lnSpc>
                <a:spcPts val="1675"/>
              </a:lnSpc>
            </a:pPr>
            <a:r>
              <a:rPr sz="1400" i="1" spc="-80" dirty="0">
                <a:latin typeface="Trebuchet MS"/>
                <a:cs typeface="Trebuchet MS"/>
              </a:rPr>
              <a:t>Eur</a:t>
            </a:r>
            <a:r>
              <a:rPr sz="1400" i="1" spc="-150" dirty="0">
                <a:latin typeface="Trebuchet MS"/>
                <a:cs typeface="Trebuchet MS"/>
              </a:rPr>
              <a:t> </a:t>
            </a:r>
            <a:r>
              <a:rPr sz="1400" i="1" spc="-85" dirty="0">
                <a:latin typeface="Trebuchet MS"/>
                <a:cs typeface="Trebuchet MS"/>
              </a:rPr>
              <a:t>Respir</a:t>
            </a:r>
            <a:r>
              <a:rPr sz="1400" i="1" spc="-215" dirty="0">
                <a:latin typeface="Trebuchet MS"/>
                <a:cs typeface="Trebuchet MS"/>
              </a:rPr>
              <a:t> </a:t>
            </a:r>
            <a:r>
              <a:rPr sz="1400" i="1" spc="-160" dirty="0">
                <a:latin typeface="Trebuchet MS"/>
                <a:cs typeface="Trebuchet MS"/>
              </a:rPr>
              <a:t>J</a:t>
            </a:r>
            <a:r>
              <a:rPr sz="1400" i="1" spc="-145" dirty="0">
                <a:latin typeface="Trebuchet MS"/>
                <a:cs typeface="Trebuchet MS"/>
              </a:rPr>
              <a:t> </a:t>
            </a:r>
            <a:r>
              <a:rPr sz="1400" i="1" spc="-75" dirty="0">
                <a:latin typeface="Trebuchet MS"/>
                <a:cs typeface="Trebuchet MS"/>
              </a:rPr>
              <a:t>2016;</a:t>
            </a:r>
            <a:r>
              <a:rPr sz="1400" i="1" spc="-150" dirty="0">
                <a:latin typeface="Trebuchet MS"/>
                <a:cs typeface="Trebuchet MS"/>
              </a:rPr>
              <a:t> </a:t>
            </a:r>
            <a:r>
              <a:rPr sz="1400" b="1" i="1" spc="-114" dirty="0">
                <a:latin typeface="Arial"/>
                <a:cs typeface="Arial"/>
              </a:rPr>
              <a:t>47</a:t>
            </a:r>
            <a:r>
              <a:rPr sz="1400" i="1" spc="-114" dirty="0">
                <a:latin typeface="Trebuchet MS"/>
                <a:cs typeface="Trebuchet MS"/>
              </a:rPr>
              <a:t>:</a:t>
            </a:r>
            <a:r>
              <a:rPr sz="1400" i="1" spc="-155" dirty="0">
                <a:latin typeface="Trebuchet MS"/>
                <a:cs typeface="Trebuchet MS"/>
              </a:rPr>
              <a:t> </a:t>
            </a:r>
            <a:r>
              <a:rPr sz="1400" i="1" dirty="0">
                <a:latin typeface="Trebuchet MS"/>
                <a:cs typeface="Trebuchet MS"/>
              </a:rPr>
              <a:t>564–5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153" y="803605"/>
            <a:ext cx="7855584" cy="544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67105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90C2E"/>
                </a:solidFill>
                <a:cs typeface="Trebuchet MS"/>
              </a:rPr>
              <a:t>BEDAQUILINE</a:t>
            </a:r>
            <a:r>
              <a:rPr sz="3600" b="1" baseline="-20833" dirty="0">
                <a:solidFill>
                  <a:srgbClr val="B90C2E"/>
                </a:solidFill>
                <a:cs typeface="Trebuchet MS"/>
              </a:rPr>
              <a:t>2 </a:t>
            </a:r>
            <a:r>
              <a:rPr sz="3200" b="1" dirty="0">
                <a:solidFill>
                  <a:srgbClr val="B90C2E"/>
                </a:solidFill>
                <a:cs typeface="Trebuchet MS"/>
              </a:rPr>
              <a:t>(SIRTURO)</a:t>
            </a:r>
            <a:endParaRPr sz="3200" b="1" dirty="0">
              <a:cs typeface="Trebuchet MS"/>
            </a:endParaRPr>
          </a:p>
          <a:p>
            <a:pPr marL="318770" indent="-230504">
              <a:lnSpc>
                <a:spcPct val="100000"/>
              </a:lnSpc>
              <a:spcBef>
                <a:spcPts val="2720"/>
              </a:spcBef>
              <a:buChar char="•"/>
              <a:tabLst>
                <a:tab pos="318770" algn="l"/>
                <a:tab pos="319405" algn="l"/>
              </a:tabLst>
            </a:pPr>
            <a:r>
              <a:rPr dirty="0">
                <a:cs typeface="Arial"/>
              </a:rPr>
              <a:t>В виде таблеток по </a:t>
            </a:r>
            <a:r>
              <a:rPr dirty="0">
                <a:cs typeface="Trebuchet MS"/>
              </a:rPr>
              <a:t>100 </a:t>
            </a:r>
            <a:r>
              <a:rPr dirty="0">
                <a:cs typeface="Arial"/>
              </a:rPr>
              <a:t>мг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25C5B"/>
              </a:buClr>
              <a:buFont typeface="Arial"/>
              <a:buChar char="•"/>
            </a:pPr>
            <a:endParaRPr dirty="0">
              <a:cs typeface="Arial"/>
            </a:endParaRPr>
          </a:p>
          <a:p>
            <a:pPr marL="88266">
              <a:lnSpc>
                <a:spcPct val="100000"/>
              </a:lnSpc>
              <a:tabLst>
                <a:tab pos="318770" algn="l"/>
                <a:tab pos="319405" algn="l"/>
              </a:tabLst>
            </a:pPr>
            <a:r>
              <a:rPr b="1" dirty="0">
                <a:cs typeface="Arial"/>
              </a:rPr>
              <a:t>Дозировка</a:t>
            </a:r>
            <a:endParaRPr dirty="0">
              <a:cs typeface="Arial"/>
            </a:endParaRPr>
          </a:p>
          <a:p>
            <a:pPr marL="772795" lvl="1" indent="-230504">
              <a:lnSpc>
                <a:spcPct val="100000"/>
              </a:lnSpc>
              <a:spcBef>
                <a:spcPts val="1230"/>
              </a:spcBef>
              <a:buFont typeface="Arial"/>
              <a:buChar char="–"/>
              <a:tabLst>
                <a:tab pos="773430" algn="l"/>
              </a:tabLst>
            </a:pPr>
            <a:r>
              <a:rPr dirty="0">
                <a:cs typeface="Trebuchet MS"/>
              </a:rPr>
              <a:t>400 </a:t>
            </a:r>
            <a:r>
              <a:rPr dirty="0">
                <a:cs typeface="Arial"/>
              </a:rPr>
              <a:t>мг </a:t>
            </a:r>
            <a:r>
              <a:rPr dirty="0">
                <a:cs typeface="Trebuchet MS"/>
              </a:rPr>
              <a:t>1 </a:t>
            </a:r>
            <a:r>
              <a:rPr dirty="0">
                <a:cs typeface="Arial"/>
              </a:rPr>
              <a:t>раз в сутки в течение первых </a:t>
            </a:r>
            <a:r>
              <a:rPr dirty="0">
                <a:cs typeface="Trebuchet MS"/>
              </a:rPr>
              <a:t>2 </a:t>
            </a:r>
            <a:r>
              <a:rPr dirty="0">
                <a:cs typeface="Arial"/>
              </a:rPr>
              <a:t>недель</a:t>
            </a:r>
            <a:r>
              <a:rPr dirty="0">
                <a:cs typeface="Trebuchet MS"/>
              </a:rPr>
              <a:t>, </a:t>
            </a:r>
            <a:r>
              <a:rPr dirty="0">
                <a:cs typeface="Arial"/>
              </a:rPr>
              <a:t>далее </a:t>
            </a:r>
            <a:r>
              <a:rPr dirty="0">
                <a:cs typeface="Trebuchet MS"/>
              </a:rPr>
              <a:t>(</a:t>
            </a:r>
            <a:r>
              <a:rPr dirty="0">
                <a:cs typeface="Arial"/>
              </a:rPr>
              <a:t>с </a:t>
            </a:r>
            <a:r>
              <a:rPr dirty="0">
                <a:cs typeface="Trebuchet MS"/>
              </a:rPr>
              <a:t>3 </a:t>
            </a:r>
            <a:r>
              <a:rPr dirty="0">
                <a:cs typeface="Arial"/>
              </a:rPr>
              <a:t>по </a:t>
            </a:r>
            <a:r>
              <a:rPr dirty="0">
                <a:cs typeface="Trebuchet MS"/>
              </a:rPr>
              <a:t>24 </a:t>
            </a:r>
            <a:r>
              <a:rPr dirty="0">
                <a:cs typeface="Arial"/>
              </a:rPr>
              <a:t>неделю</a:t>
            </a:r>
            <a:r>
              <a:rPr dirty="0">
                <a:cs typeface="Trebuchet MS"/>
              </a:rPr>
              <a:t>) </a:t>
            </a:r>
            <a:r>
              <a:rPr dirty="0">
                <a:cs typeface="Arial"/>
              </a:rPr>
              <a:t>по </a:t>
            </a:r>
            <a:r>
              <a:rPr dirty="0">
                <a:cs typeface="Trebuchet MS"/>
              </a:rPr>
              <a:t>200 </a:t>
            </a:r>
            <a:r>
              <a:rPr dirty="0">
                <a:cs typeface="Arial"/>
              </a:rPr>
              <a:t>мг </a:t>
            </a:r>
            <a:r>
              <a:rPr dirty="0">
                <a:cs typeface="Trebuchet MS"/>
              </a:rPr>
              <a:t>3</a:t>
            </a:r>
          </a:p>
          <a:p>
            <a:pPr marL="772795">
              <a:lnSpc>
                <a:spcPct val="100000"/>
              </a:lnSpc>
            </a:pPr>
            <a:r>
              <a:rPr dirty="0">
                <a:cs typeface="Arial"/>
              </a:rPr>
              <a:t>раза в неделю </a:t>
            </a:r>
            <a:r>
              <a:rPr dirty="0">
                <a:cs typeface="Trebuchet MS"/>
              </a:rPr>
              <a:t>(</a:t>
            </a:r>
            <a:r>
              <a:rPr dirty="0">
                <a:cs typeface="Arial"/>
              </a:rPr>
              <a:t>с перерывом не менее </a:t>
            </a:r>
            <a:r>
              <a:rPr dirty="0">
                <a:cs typeface="Trebuchet MS"/>
              </a:rPr>
              <a:t>48 </a:t>
            </a:r>
            <a:r>
              <a:rPr dirty="0">
                <a:cs typeface="Arial"/>
              </a:rPr>
              <a:t>часов между дозами</a:t>
            </a:r>
            <a:r>
              <a:rPr dirty="0">
                <a:cs typeface="Trebuchet MS"/>
              </a:rPr>
              <a:t>)</a:t>
            </a:r>
          </a:p>
          <a:p>
            <a:pPr marL="772795" lvl="1" indent="-230504">
              <a:lnSpc>
                <a:spcPct val="100000"/>
              </a:lnSpc>
              <a:spcBef>
                <a:spcPts val="1200"/>
              </a:spcBef>
              <a:buChar char="–"/>
              <a:tabLst>
                <a:tab pos="773430" algn="l"/>
              </a:tabLst>
            </a:pPr>
            <a:r>
              <a:rPr dirty="0">
                <a:cs typeface="Arial"/>
              </a:rPr>
              <a:t>Присутствие пищи способствует всасыванию препарата из желудка</a:t>
            </a:r>
          </a:p>
          <a:p>
            <a:pPr marL="318770" marR="398145" indent="-230504">
              <a:lnSpc>
                <a:spcPct val="100000"/>
              </a:lnSpc>
              <a:spcBef>
                <a:spcPts val="1420"/>
              </a:spcBef>
              <a:buChar char="•"/>
              <a:tabLst>
                <a:tab pos="318770" algn="l"/>
                <a:tab pos="319405" algn="l"/>
              </a:tabLst>
            </a:pPr>
            <a:r>
              <a:rPr dirty="0">
                <a:cs typeface="Arial"/>
              </a:rPr>
              <a:t>Лечение может быть продлено через </a:t>
            </a:r>
            <a:r>
              <a:rPr dirty="0">
                <a:cs typeface="Trebuchet MS"/>
              </a:rPr>
              <a:t>24 </a:t>
            </a:r>
            <a:r>
              <a:rPr dirty="0">
                <a:cs typeface="Arial"/>
              </a:rPr>
              <a:t>недели в случае медленной  конверсии культуры или для обеспечения</a:t>
            </a:r>
            <a:r>
              <a:rPr dirty="0">
                <a:cs typeface="Trebuchet MS"/>
              </a:rPr>
              <a:t>, </a:t>
            </a:r>
            <a:r>
              <a:rPr dirty="0">
                <a:cs typeface="Arial"/>
              </a:rPr>
              <a:t>как минимум</a:t>
            </a:r>
            <a:r>
              <a:rPr dirty="0">
                <a:cs typeface="Trebuchet MS"/>
              </a:rPr>
              <a:t>, 3 </a:t>
            </a:r>
            <a:r>
              <a:rPr dirty="0">
                <a:cs typeface="Arial"/>
              </a:rPr>
              <a:t>эффективных  лекарств на стадии продолжения</a:t>
            </a:r>
          </a:p>
          <a:p>
            <a:pPr>
              <a:lnSpc>
                <a:spcPct val="100000"/>
              </a:lnSpc>
              <a:buClr>
                <a:srgbClr val="625C5B"/>
              </a:buClr>
              <a:buFont typeface="Arial"/>
              <a:buChar char="•"/>
            </a:pPr>
            <a:endParaRPr dirty="0">
              <a:cs typeface="Arial"/>
            </a:endParaRPr>
          </a:p>
          <a:p>
            <a:pPr marL="318770" indent="-230504">
              <a:lnSpc>
                <a:spcPct val="100000"/>
              </a:lnSpc>
              <a:spcBef>
                <a:spcPts val="1315"/>
              </a:spcBef>
              <a:buChar char="•"/>
              <a:tabLst>
                <a:tab pos="318770" algn="l"/>
                <a:tab pos="319405" algn="l"/>
              </a:tabLst>
            </a:pPr>
            <a:r>
              <a:rPr dirty="0">
                <a:cs typeface="Arial"/>
              </a:rPr>
              <a:t>Период полувыведения составляет </a:t>
            </a:r>
            <a:r>
              <a:rPr b="1" dirty="0">
                <a:cs typeface="Arial"/>
              </a:rPr>
              <a:t>5,5 месяцев</a:t>
            </a:r>
            <a:endParaRPr dirty="0"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25C5B"/>
              </a:buClr>
              <a:buFont typeface="Arial"/>
              <a:buChar char="•"/>
            </a:pPr>
            <a:endParaRPr dirty="0">
              <a:cs typeface="Arial"/>
            </a:endParaRPr>
          </a:p>
          <a:p>
            <a:pPr marL="318770" indent="-230504">
              <a:lnSpc>
                <a:spcPct val="100000"/>
              </a:lnSpc>
              <a:spcBef>
                <a:spcPts val="5"/>
              </a:spcBef>
              <a:buChar char="•"/>
              <a:tabLst>
                <a:tab pos="318770" algn="l"/>
                <a:tab pos="319405" algn="l"/>
              </a:tabLst>
            </a:pPr>
            <a:r>
              <a:rPr dirty="0">
                <a:cs typeface="Arial"/>
              </a:rPr>
              <a:t>Перекрёстная резистентность с </a:t>
            </a:r>
            <a:r>
              <a:rPr dirty="0">
                <a:cs typeface="Trebuchet MS"/>
              </a:rPr>
              <a:t>CFZ</a:t>
            </a:r>
          </a:p>
        </p:txBody>
      </p:sp>
      <p:sp>
        <p:nvSpPr>
          <p:cNvPr id="3" name="object 3"/>
          <p:cNvSpPr/>
          <p:nvPr/>
        </p:nvSpPr>
        <p:spPr>
          <a:xfrm>
            <a:off x="7002780" y="382524"/>
            <a:ext cx="1827276" cy="1761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799" y="399110"/>
            <a:ext cx="36957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А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630" y="304800"/>
            <a:ext cx="771017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3582" y="796290"/>
            <a:ext cx="58002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90C2E"/>
                </a:solidFill>
                <a:cs typeface="Trebuchet MS"/>
              </a:rPr>
              <a:t>BEDAQUILINE </a:t>
            </a:r>
            <a:r>
              <a:rPr lang="ru-RU" sz="2800" b="1" dirty="0">
                <a:solidFill>
                  <a:srgbClr val="B90C2E"/>
                </a:solidFill>
                <a:cs typeface="Trebuchet MS"/>
              </a:rPr>
              <a:t>–</a:t>
            </a:r>
            <a:r>
              <a:rPr sz="2800" b="1" dirty="0">
                <a:solidFill>
                  <a:srgbClr val="B90C2E"/>
                </a:solidFill>
                <a:cs typeface="Trebuchet MS"/>
              </a:rPr>
              <a:t> </a:t>
            </a:r>
            <a:r>
              <a:rPr sz="2800" b="1" dirty="0">
                <a:solidFill>
                  <a:srgbClr val="B90C2E"/>
                </a:solidFill>
                <a:cs typeface="Arial"/>
              </a:rPr>
              <a:t>ТОКСИЧНОСТЬ</a:t>
            </a:r>
            <a:endParaRPr sz="2800" b="1" dirty="0"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324" y="1598414"/>
            <a:ext cx="7976234" cy="425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По сравнению с плацебо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чаще наблюдались </a:t>
            </a:r>
            <a:r>
              <a:rPr sz="2000" b="1" dirty="0">
                <a:cs typeface="Arial"/>
              </a:rPr>
              <a:t>нарушения функции печени</a:t>
            </a:r>
            <a:r>
              <a:rPr sz="2000" dirty="0">
                <a:cs typeface="Trebuchet MS"/>
              </a:rPr>
              <a:t>.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25C5B"/>
              </a:buClr>
              <a:buFont typeface="Arial"/>
              <a:buChar char="•"/>
            </a:pPr>
            <a:endParaRPr sz="2000" dirty="0">
              <a:cs typeface="Trebuchet MS"/>
            </a:endParaRPr>
          </a:p>
          <a:p>
            <a:pPr marL="242570" indent="-230504">
              <a:lnSpc>
                <a:spcPct val="100000"/>
              </a:lnSpc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Умеренное </a:t>
            </a:r>
            <a:r>
              <a:rPr sz="2000" b="1" dirty="0">
                <a:cs typeface="Arial"/>
              </a:rPr>
              <a:t>удлинение интервала QTc</a:t>
            </a:r>
            <a:endParaRPr sz="2000" dirty="0">
              <a:cs typeface="Arial"/>
            </a:endParaRPr>
          </a:p>
          <a:p>
            <a:pPr marL="242570" indent="-230504">
              <a:lnSpc>
                <a:spcPts val="2050"/>
              </a:lnSpc>
              <a:spcBef>
                <a:spcPts val="985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В исследовании </a:t>
            </a:r>
            <a:r>
              <a:rPr sz="2000" dirty="0">
                <a:cs typeface="Trebuchet MS"/>
              </a:rPr>
              <a:t>BDQ </a:t>
            </a:r>
            <a:r>
              <a:rPr sz="2000" dirty="0">
                <a:cs typeface="Arial"/>
              </a:rPr>
              <a:t>в фазе </a:t>
            </a:r>
            <a:r>
              <a:rPr sz="2000" dirty="0">
                <a:cs typeface="Trebuchet MS"/>
              </a:rPr>
              <a:t>2</a:t>
            </a:r>
            <a:r>
              <a:rPr sz="2000" dirty="0">
                <a:cs typeface="Arial"/>
              </a:rPr>
              <a:t>Б смертность пациентов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получавших </a:t>
            </a:r>
            <a:r>
              <a:rPr sz="2000" dirty="0">
                <a:cs typeface="Trebuchet MS"/>
              </a:rPr>
              <a:t>BDQ,</a:t>
            </a:r>
            <a:r>
              <a:rPr sz="2000" dirty="0">
                <a:cs typeface="Arial"/>
              </a:rPr>
              <a:t>была в пять раз выше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чем в группе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получавшей плацебо</a:t>
            </a:r>
            <a:r>
              <a:rPr sz="2000" dirty="0">
                <a:cs typeface="Trebuchet MS"/>
              </a:rPr>
              <a:t>. </a:t>
            </a:r>
            <a:r>
              <a:rPr sz="2000" dirty="0">
                <a:cs typeface="Arial"/>
              </a:rPr>
              <a:t>Связь с приёмом</a:t>
            </a:r>
            <a:r>
              <a:rPr lang="ru-RU" sz="2000" dirty="0">
                <a:cs typeface="Arial"/>
              </a:rPr>
              <a:t> </a:t>
            </a:r>
            <a:r>
              <a:rPr sz="2000" dirty="0">
                <a:cs typeface="Trebuchet MS"/>
              </a:rPr>
              <a:t>BDQ </a:t>
            </a:r>
            <a:r>
              <a:rPr sz="2000" dirty="0">
                <a:cs typeface="Arial"/>
              </a:rPr>
              <a:t>установлена не была</a:t>
            </a:r>
            <a:r>
              <a:rPr sz="2000" dirty="0">
                <a:cs typeface="Trebuchet MS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cs typeface="Trebuchet MS"/>
            </a:endParaRPr>
          </a:p>
          <a:p>
            <a:pPr marL="242570" indent="-230504">
              <a:lnSpc>
                <a:spcPct val="100000"/>
              </a:lnSpc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Данные расширенной программы доступа показали хорошую переносимость</a:t>
            </a:r>
            <a:r>
              <a:rPr sz="2000" dirty="0">
                <a:cs typeface="Trebuchet MS"/>
              </a:rPr>
              <a:t>.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25C5B"/>
              </a:buClr>
              <a:buFont typeface="Arial"/>
              <a:buChar char="•"/>
            </a:pPr>
            <a:endParaRPr sz="2000" dirty="0">
              <a:cs typeface="Trebuchet MS"/>
            </a:endParaRPr>
          </a:p>
          <a:p>
            <a:pPr marL="242570" marR="91440" indent="-230504">
              <a:lnSpc>
                <a:spcPct val="90800"/>
              </a:lnSpc>
              <a:buChar char="•"/>
              <a:tabLst>
                <a:tab pos="242570" algn="l"/>
                <a:tab pos="243204" algn="l"/>
                <a:tab pos="3845560" algn="l"/>
              </a:tabLst>
            </a:pPr>
            <a:r>
              <a:rPr sz="2000" dirty="0">
                <a:cs typeface="Arial"/>
              </a:rPr>
              <a:t>Нет прямого соотношения между </a:t>
            </a:r>
            <a:r>
              <a:rPr sz="2000" dirty="0">
                <a:cs typeface="Trebuchet MS"/>
              </a:rPr>
              <a:t>BDQ </a:t>
            </a:r>
            <a:r>
              <a:rPr sz="2000" dirty="0">
                <a:cs typeface="Arial"/>
              </a:rPr>
              <a:t>или уровнем метаболита </a:t>
            </a:r>
            <a:r>
              <a:rPr sz="2000" dirty="0">
                <a:cs typeface="Trebuchet MS"/>
              </a:rPr>
              <a:t>BDQ (M2) </a:t>
            </a:r>
            <a:r>
              <a:rPr sz="2000" dirty="0">
                <a:cs typeface="Arial"/>
              </a:rPr>
              <a:t>в  плазме крови и соответствующими</a:t>
            </a:r>
            <a:r>
              <a:rPr lang="ru-RU" sz="2000" dirty="0">
                <a:cs typeface="Arial"/>
              </a:rPr>
              <a:t> </a:t>
            </a:r>
            <a:r>
              <a:rPr sz="2000" dirty="0">
                <a:cs typeface="Trebuchet MS"/>
              </a:rPr>
              <a:t>QTcF </a:t>
            </a:r>
            <a:r>
              <a:rPr sz="2000" dirty="0">
                <a:cs typeface="Arial"/>
              </a:rPr>
              <a:t>величинами или изменениями  </a:t>
            </a:r>
            <a:r>
              <a:rPr sz="2000" dirty="0">
                <a:cs typeface="Trebuchet MS"/>
              </a:rPr>
              <a:t>QTcF.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9539" y="627710"/>
            <a:ext cx="36957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22106"/>
            <a:ext cx="84556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i="0" spc="-300" dirty="0">
                <a:solidFill>
                  <a:srgbClr val="B90C2E"/>
                </a:solidFill>
                <a:latin typeface="+mj-lt"/>
                <a:cs typeface="Arial"/>
              </a:rPr>
              <a:t>С</a:t>
            </a:r>
            <a:r>
              <a:rPr lang="ru-RU" sz="3200" i="0" spc="-30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spc="-300" dirty="0">
                <a:solidFill>
                  <a:srgbClr val="B90C2E"/>
                </a:solidFill>
                <a:latin typeface="+mj-lt"/>
                <a:cs typeface="Arial"/>
              </a:rPr>
              <a:t>О</a:t>
            </a:r>
            <a:r>
              <a:rPr lang="ru-RU" sz="3200" i="0" spc="-30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spc="-300" dirty="0">
                <a:solidFill>
                  <a:srgbClr val="B90C2E"/>
                </a:solidFill>
                <a:latin typeface="+mj-lt"/>
                <a:cs typeface="Arial"/>
              </a:rPr>
              <a:t>В</a:t>
            </a:r>
            <a:r>
              <a:rPr lang="ru-RU" sz="3200" i="0" spc="-30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spc="-300" dirty="0">
                <a:solidFill>
                  <a:srgbClr val="B90C2E"/>
                </a:solidFill>
                <a:latin typeface="+mj-lt"/>
                <a:cs typeface="Arial"/>
              </a:rPr>
              <a:t>М</a:t>
            </a:r>
            <a:r>
              <a:rPr lang="ru-RU" sz="3200" i="0" spc="-30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spc="-300" dirty="0">
                <a:solidFill>
                  <a:srgbClr val="B90C2E"/>
                </a:solidFill>
                <a:latin typeface="+mj-lt"/>
                <a:cs typeface="Arial"/>
              </a:rPr>
              <a:t>Е</a:t>
            </a:r>
            <a:r>
              <a:rPr lang="ru-RU" sz="3200" i="0" spc="-30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spc="-300" dirty="0">
                <a:solidFill>
                  <a:srgbClr val="B90C2E"/>
                </a:solidFill>
                <a:latin typeface="+mj-lt"/>
                <a:cs typeface="Arial"/>
              </a:rPr>
              <a:t>С</a:t>
            </a:r>
            <a:r>
              <a:rPr lang="ru-RU" sz="3200" i="0" spc="-30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spc="-300" dirty="0">
                <a:solidFill>
                  <a:srgbClr val="B90C2E"/>
                </a:solidFill>
                <a:latin typeface="+mj-lt"/>
                <a:cs typeface="Arial"/>
              </a:rPr>
              <a:t>Т</a:t>
            </a:r>
            <a:r>
              <a:rPr lang="ru-RU" sz="3200" i="0" spc="-30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spc="-300" dirty="0">
                <a:solidFill>
                  <a:srgbClr val="B90C2E"/>
                </a:solidFill>
                <a:latin typeface="+mj-lt"/>
                <a:cs typeface="Arial"/>
              </a:rPr>
              <a:t>Н</a:t>
            </a:r>
            <a:r>
              <a:rPr lang="ru-RU" sz="3200" i="0" spc="-30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spc="-300" dirty="0">
                <a:solidFill>
                  <a:srgbClr val="B90C2E"/>
                </a:solidFill>
                <a:latin typeface="+mj-lt"/>
                <a:cs typeface="Arial"/>
              </a:rPr>
              <a:t>О</a:t>
            </a:r>
            <a:r>
              <a:rPr lang="ru-RU" sz="3200" i="0" spc="-30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spc="-300" dirty="0">
                <a:solidFill>
                  <a:srgbClr val="B90C2E"/>
                </a:solidFill>
                <a:latin typeface="+mj-lt"/>
                <a:cs typeface="Arial"/>
              </a:rPr>
              <a:t>Е</a:t>
            </a:r>
            <a:r>
              <a:rPr lang="ru-RU" sz="3200" i="0" spc="-300" dirty="0">
                <a:solidFill>
                  <a:srgbClr val="B90C2E"/>
                </a:solidFill>
                <a:latin typeface="+mj-lt"/>
                <a:cs typeface="Arial"/>
              </a:rPr>
              <a:t>   </a:t>
            </a:r>
            <a:r>
              <a:rPr sz="3200" i="0" spc="-30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dirty="0">
                <a:solidFill>
                  <a:srgbClr val="B90C2E"/>
                </a:solidFill>
                <a:latin typeface="+mj-lt"/>
                <a:cs typeface="Arial"/>
              </a:rPr>
              <a:t>ПРИМЕНЕНИЕ </a:t>
            </a:r>
            <a:r>
              <a:rPr lang="ru-RU" sz="3200" i="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dirty="0">
                <a:solidFill>
                  <a:srgbClr val="B90C2E"/>
                </a:solidFill>
                <a:latin typeface="+mj-lt"/>
                <a:cs typeface="Arial"/>
              </a:rPr>
              <a:t>С</a:t>
            </a:r>
            <a:r>
              <a:rPr lang="en-US" sz="3200" i="0" dirty="0">
                <a:solidFill>
                  <a:srgbClr val="B90C2E"/>
                </a:solidFill>
                <a:latin typeface="+mj-lt"/>
                <a:cs typeface="Arial"/>
              </a:rPr>
              <a:t>                   </a:t>
            </a:r>
            <a:r>
              <a:rPr sz="3200" i="0" dirty="0">
                <a:solidFill>
                  <a:srgbClr val="B90C2E"/>
                </a:solidFill>
                <a:latin typeface="+mj-lt"/>
                <a:cs typeface="Arial"/>
              </a:rPr>
              <a:t>ИНДУКТОРАМИ</a:t>
            </a:r>
            <a:r>
              <a:rPr lang="ru-RU" sz="3200" i="0" dirty="0">
                <a:solidFill>
                  <a:srgbClr val="B90C2E"/>
                </a:solidFill>
                <a:latin typeface="+mj-lt"/>
                <a:cs typeface="Arial"/>
              </a:rPr>
              <a:t> </a:t>
            </a:r>
            <a:r>
              <a:rPr sz="3200" i="0" dirty="0">
                <a:solidFill>
                  <a:srgbClr val="B90C2E"/>
                </a:solidFill>
                <a:latin typeface="+mj-lt"/>
                <a:cs typeface="Trebuchet MS"/>
              </a:rPr>
              <a:t>/</a:t>
            </a:r>
            <a:r>
              <a:rPr lang="ru-RU" sz="3200" i="0" dirty="0">
                <a:solidFill>
                  <a:srgbClr val="B90C2E"/>
                </a:solidFill>
                <a:latin typeface="+mj-lt"/>
                <a:cs typeface="Trebuchet MS"/>
              </a:rPr>
              <a:t> </a:t>
            </a:r>
            <a:r>
              <a:rPr sz="3200" i="0" dirty="0">
                <a:solidFill>
                  <a:srgbClr val="B90C2E"/>
                </a:solidFill>
                <a:latin typeface="+mj-lt"/>
                <a:cs typeface="Arial"/>
              </a:rPr>
              <a:t>ИНГИБИТОРАМИ </a:t>
            </a:r>
            <a:r>
              <a:rPr sz="3200" i="0" dirty="0">
                <a:solidFill>
                  <a:srgbClr val="B90C2E"/>
                </a:solidFill>
                <a:latin typeface="+mj-lt"/>
                <a:cs typeface="Trebuchet MS"/>
              </a:rPr>
              <a:t>CYP3A4</a:t>
            </a:r>
            <a:endParaRPr sz="3200" dirty="0">
              <a:latin typeface="+mj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23415"/>
            <a:ext cx="713867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220345" indent="-230504">
              <a:lnSpc>
                <a:spcPct val="100000"/>
              </a:lnSpc>
              <a:spcBef>
                <a:spcPts val="100"/>
              </a:spcBef>
              <a:buChar char="•"/>
              <a:tabLst>
                <a:tab pos="242570" algn="l"/>
                <a:tab pos="243204" algn="l"/>
              </a:tabLst>
            </a:pPr>
            <a:r>
              <a:rPr sz="2100" dirty="0">
                <a:cs typeface="Arial"/>
              </a:rPr>
              <a:t>Следует избегать одновременного приема бедаквилина с  умеренными или мощными ингибиторами </a:t>
            </a:r>
            <a:r>
              <a:rPr sz="2100" dirty="0">
                <a:cs typeface="Trebuchet MS"/>
              </a:rPr>
              <a:t>CYP3A4</a:t>
            </a:r>
          </a:p>
          <a:p>
            <a:pPr marL="697230" lvl="1" indent="-231140">
              <a:lnSpc>
                <a:spcPct val="100000"/>
              </a:lnSpc>
              <a:spcBef>
                <a:spcPts val="1220"/>
              </a:spcBef>
              <a:buChar char="–"/>
              <a:tabLst>
                <a:tab pos="697865" algn="l"/>
              </a:tabLst>
            </a:pPr>
            <a:r>
              <a:rPr sz="1800" dirty="0">
                <a:cs typeface="Arial"/>
              </a:rPr>
              <a:t>рифампицином </a:t>
            </a:r>
            <a:r>
              <a:rPr sz="1800" dirty="0">
                <a:cs typeface="Trebuchet MS"/>
              </a:rPr>
              <a:t>(</a:t>
            </a:r>
            <a:r>
              <a:rPr sz="1800" dirty="0">
                <a:cs typeface="Arial"/>
              </a:rPr>
              <a:t>рифампицин</a:t>
            </a:r>
            <a:r>
              <a:rPr sz="1800" dirty="0">
                <a:cs typeface="Trebuchet MS"/>
              </a:rPr>
              <a:t>, </a:t>
            </a:r>
            <a:r>
              <a:rPr sz="1800" dirty="0">
                <a:cs typeface="Arial"/>
              </a:rPr>
              <a:t>рифапентин и рифабутин</a:t>
            </a:r>
            <a:r>
              <a:rPr sz="1800" dirty="0">
                <a:cs typeface="Trebuchet MS"/>
              </a:rPr>
              <a:t>) 2x </a:t>
            </a:r>
            <a:r>
              <a:rPr sz="1800" dirty="0">
                <a:cs typeface="Arial"/>
              </a:rPr>
              <a:t>↓</a:t>
            </a:r>
            <a:r>
              <a:rPr sz="1800" dirty="0">
                <a:cs typeface="Trebuchet MS"/>
              </a:rPr>
              <a:t>Bdq</a:t>
            </a:r>
          </a:p>
          <a:p>
            <a:pPr marL="697230" lvl="1" indent="-231140">
              <a:lnSpc>
                <a:spcPct val="100000"/>
              </a:lnSpc>
              <a:spcBef>
                <a:spcPts val="1190"/>
              </a:spcBef>
              <a:buChar char="–"/>
              <a:tabLst>
                <a:tab pos="697865" algn="l"/>
              </a:tabLst>
            </a:pPr>
            <a:r>
              <a:rPr sz="1800" dirty="0">
                <a:cs typeface="Arial"/>
              </a:rPr>
              <a:t>лопинавиром</a:t>
            </a:r>
            <a:r>
              <a:rPr sz="1800" dirty="0">
                <a:cs typeface="Trebuchet MS"/>
              </a:rPr>
              <a:t>/</a:t>
            </a:r>
            <a:r>
              <a:rPr sz="1800" dirty="0">
                <a:cs typeface="Arial"/>
              </a:rPr>
              <a:t>ритонавиром</a:t>
            </a:r>
          </a:p>
          <a:p>
            <a:pPr marL="697230" lvl="1" indent="-231140">
              <a:lnSpc>
                <a:spcPct val="100000"/>
              </a:lnSpc>
              <a:spcBef>
                <a:spcPts val="1200"/>
              </a:spcBef>
              <a:buChar char="–"/>
              <a:tabLst>
                <a:tab pos="697865" algn="l"/>
              </a:tabLst>
            </a:pPr>
            <a:r>
              <a:rPr sz="1800" dirty="0" err="1">
                <a:cs typeface="Arial"/>
              </a:rPr>
              <a:t>Эфавиреном</a:t>
            </a:r>
            <a:r>
              <a:rPr sz="1800" dirty="0">
                <a:cs typeface="Arial"/>
              </a:rPr>
              <a:t> </a:t>
            </a:r>
            <a:r>
              <a:rPr sz="1800" dirty="0">
                <a:cs typeface="Trebuchet MS"/>
              </a:rPr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06185" y="5615736"/>
            <a:ext cx="26276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u="sng" spc="-95" dirty="0">
                <a:solidFill>
                  <a:srgbClr val="6C6362"/>
                </a:solidFill>
                <a:uFill>
                  <a:solidFill>
                    <a:srgbClr val="6C6362"/>
                  </a:solidFill>
                </a:uFill>
                <a:latin typeface="Trebuchet MS"/>
                <a:cs typeface="Trebuchet MS"/>
                <a:hlinkClick r:id="rId2"/>
              </a:rPr>
              <a:t>https://www.hiv-druginteractions.org/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3200" y="4406971"/>
            <a:ext cx="5907024" cy="996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29450"/>
            <a:ext cx="34417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7193280" y="609600"/>
            <a:ext cx="1738883" cy="130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712" y="429450"/>
            <a:ext cx="8551163" cy="59016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3285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B90C2E"/>
                </a:solidFill>
                <a:cs typeface="Arial"/>
              </a:rPr>
              <a:t>ЛИНЕЗОЛИД </a:t>
            </a:r>
            <a:r>
              <a:rPr sz="3200" b="1" dirty="0">
                <a:solidFill>
                  <a:srgbClr val="B90C2E"/>
                </a:solidFill>
                <a:cs typeface="Trebuchet MS"/>
              </a:rPr>
              <a:t>(LZD)</a:t>
            </a:r>
            <a:r>
              <a:rPr sz="3200" b="1" baseline="-20833" dirty="0">
                <a:solidFill>
                  <a:srgbClr val="B90C2E"/>
                </a:solidFill>
                <a:cs typeface="Trebuchet MS"/>
              </a:rPr>
              <a:t>1</a:t>
            </a:r>
            <a:endParaRPr sz="3200" b="1" baseline="-20833" dirty="0">
              <a:cs typeface="Trebuchet MS"/>
            </a:endParaRPr>
          </a:p>
          <a:p>
            <a:pPr marL="267970" indent="-230504">
              <a:lnSpc>
                <a:spcPct val="100000"/>
              </a:lnSpc>
              <a:spcBef>
                <a:spcPts val="1789"/>
              </a:spcBef>
              <a:buChar char="•"/>
              <a:tabLst>
                <a:tab pos="267970" algn="l"/>
                <a:tab pos="268605" algn="l"/>
              </a:tabLst>
            </a:pPr>
            <a:r>
              <a:rPr sz="2000" dirty="0">
                <a:cs typeface="Arial"/>
              </a:rPr>
              <a:t>Механизм действия</a:t>
            </a:r>
          </a:p>
          <a:p>
            <a:pPr marL="721995" lvl="1" indent="-230504">
              <a:lnSpc>
                <a:spcPct val="100000"/>
              </a:lnSpc>
              <a:spcBef>
                <a:spcPts val="1225"/>
              </a:spcBef>
              <a:buChar char="–"/>
              <a:tabLst>
                <a:tab pos="722630" algn="l"/>
              </a:tabLst>
            </a:pPr>
            <a:r>
              <a:rPr sz="2000" dirty="0">
                <a:cs typeface="Arial"/>
              </a:rPr>
              <a:t>является антибиотиком группы оксазолидонов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который</a:t>
            </a:r>
            <a:r>
              <a:rPr lang="en-US" sz="2000" dirty="0">
                <a:cs typeface="Arial"/>
              </a:rPr>
              <a:t>                           </a:t>
            </a:r>
            <a:r>
              <a:rPr sz="2000" dirty="0">
                <a:cs typeface="Arial"/>
              </a:rPr>
              <a:t>был первоначально одобрен</a:t>
            </a:r>
          </a:p>
          <a:p>
            <a:pPr marL="721995">
              <a:lnSpc>
                <a:spcPct val="100000"/>
              </a:lnSpc>
            </a:pPr>
            <a:r>
              <a:rPr sz="2000" dirty="0">
                <a:cs typeface="Arial"/>
              </a:rPr>
              <a:t>для лечения резистентных грамположительных инфекций</a:t>
            </a:r>
          </a:p>
          <a:p>
            <a:pPr marL="721995" lvl="1" indent="-230504">
              <a:lnSpc>
                <a:spcPct val="100000"/>
              </a:lnSpc>
              <a:spcBef>
                <a:spcPts val="1200"/>
              </a:spcBef>
              <a:buChar char="–"/>
              <a:tabLst>
                <a:tab pos="722630" algn="l"/>
              </a:tabLst>
            </a:pPr>
            <a:r>
              <a:rPr sz="2000" dirty="0">
                <a:cs typeface="Arial"/>
              </a:rPr>
              <a:t>Линезолид селективно ингибирует синтез белка в бактериях</a:t>
            </a:r>
          </a:p>
          <a:p>
            <a:pPr marL="267970" indent="-230504">
              <a:lnSpc>
                <a:spcPct val="100000"/>
              </a:lnSpc>
              <a:spcBef>
                <a:spcPts val="1370"/>
              </a:spcBef>
              <a:buChar char="•"/>
              <a:tabLst>
                <a:tab pos="267970" algn="l"/>
                <a:tab pos="268605" algn="l"/>
              </a:tabLst>
            </a:pPr>
            <a:r>
              <a:rPr sz="2000" dirty="0">
                <a:cs typeface="Arial"/>
              </a:rPr>
              <a:t>Препарат выпускается в таблетках по </a:t>
            </a:r>
            <a:r>
              <a:rPr sz="2000" dirty="0">
                <a:cs typeface="Trebuchet MS"/>
              </a:rPr>
              <a:t>600 </a:t>
            </a:r>
            <a:r>
              <a:rPr sz="2000" dirty="0">
                <a:cs typeface="Arial"/>
              </a:rPr>
              <a:t>мг</a:t>
            </a:r>
          </a:p>
          <a:p>
            <a:pPr marL="267970" indent="-2305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7970" algn="l"/>
                <a:tab pos="268605" algn="l"/>
              </a:tabLst>
            </a:pPr>
            <a:r>
              <a:rPr sz="2000" dirty="0">
                <a:cs typeface="Trebuchet MS"/>
              </a:rPr>
              <a:t>100% </a:t>
            </a:r>
            <a:r>
              <a:rPr sz="2000" dirty="0">
                <a:cs typeface="Arial"/>
              </a:rPr>
              <a:t>абсорбция после перорального применения</a:t>
            </a:r>
          </a:p>
          <a:p>
            <a:pPr marL="2679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67970" algn="l"/>
                <a:tab pos="268605" algn="l"/>
              </a:tabLst>
            </a:pPr>
            <a:r>
              <a:rPr sz="2000" dirty="0">
                <a:cs typeface="Arial"/>
              </a:rPr>
              <a:t>Максимальную концентрацию в ткани достигает через </a:t>
            </a:r>
            <a:r>
              <a:rPr sz="2000" dirty="0">
                <a:cs typeface="Trebuchet MS"/>
              </a:rPr>
              <a:t>0,5 – 2 </a:t>
            </a:r>
            <a:r>
              <a:rPr sz="2000" dirty="0">
                <a:cs typeface="Arial"/>
              </a:rPr>
              <a:t>часа</a:t>
            </a:r>
          </a:p>
          <a:p>
            <a:pPr marL="2679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67970" algn="l"/>
                <a:tab pos="268605" algn="l"/>
              </a:tabLst>
            </a:pPr>
            <a:r>
              <a:rPr sz="2000" dirty="0">
                <a:cs typeface="Arial"/>
              </a:rPr>
              <a:t>Период полураспада </a:t>
            </a:r>
            <a:r>
              <a:rPr sz="2000" dirty="0">
                <a:cs typeface="Trebuchet MS"/>
              </a:rPr>
              <a:t>5-7 </a:t>
            </a:r>
            <a:r>
              <a:rPr sz="2000" dirty="0">
                <a:cs typeface="Arial"/>
              </a:rPr>
              <a:t>часов</a:t>
            </a:r>
          </a:p>
          <a:p>
            <a:pPr marL="267970" indent="-230504">
              <a:lnSpc>
                <a:spcPct val="100000"/>
              </a:lnSpc>
              <a:spcBef>
                <a:spcPts val="1205"/>
              </a:spcBef>
              <a:buChar char="•"/>
              <a:tabLst>
                <a:tab pos="267970" algn="l"/>
                <a:tab pos="268605" algn="l"/>
              </a:tabLst>
            </a:pPr>
            <a:r>
              <a:rPr sz="2000" dirty="0">
                <a:cs typeface="Arial"/>
              </a:rPr>
              <a:t>Высокая биодоступность в ткани</a:t>
            </a:r>
          </a:p>
          <a:p>
            <a:pPr marL="267970" marR="57912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67970" algn="l"/>
                <a:tab pos="268605" algn="l"/>
              </a:tabLst>
            </a:pPr>
            <a:r>
              <a:rPr sz="2000" dirty="0">
                <a:cs typeface="Arial"/>
              </a:rPr>
              <a:t>Хорошее проникновение в цереброспинальную жидкость </a:t>
            </a:r>
            <a:r>
              <a:rPr sz="2000" dirty="0">
                <a:cs typeface="Trebuchet MS"/>
              </a:rPr>
              <a:t>(</a:t>
            </a:r>
            <a:r>
              <a:rPr sz="2000" dirty="0">
                <a:cs typeface="Arial"/>
              </a:rPr>
              <a:t>отношение  между концентрацией в ткани и цереброспинальной жидкости </a:t>
            </a:r>
            <a:r>
              <a:rPr sz="2000" dirty="0">
                <a:cs typeface="Trebuchet MS"/>
              </a:rPr>
              <a:t>0,7)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676400"/>
            <a:ext cx="8608058" cy="459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Char char="•"/>
              <a:tabLst>
                <a:tab pos="242570" algn="l"/>
                <a:tab pos="243204" algn="l"/>
              </a:tabLst>
            </a:pPr>
            <a:r>
              <a:rPr dirty="0">
                <a:cs typeface="Arial"/>
              </a:rPr>
              <a:t>Побочное действие</a:t>
            </a:r>
          </a:p>
          <a:p>
            <a:pPr marL="697230" lvl="1" indent="-231140">
              <a:lnSpc>
                <a:spcPct val="100000"/>
              </a:lnSpc>
              <a:spcBef>
                <a:spcPts val="1230"/>
              </a:spcBef>
              <a:buChar char="–"/>
              <a:tabLst>
                <a:tab pos="696595" algn="l"/>
                <a:tab pos="697865" algn="l"/>
              </a:tabLst>
            </a:pPr>
            <a:r>
              <a:rPr dirty="0">
                <a:cs typeface="Arial"/>
              </a:rPr>
              <a:t>Тошнота</a:t>
            </a:r>
            <a:r>
              <a:rPr dirty="0">
                <a:cs typeface="Trebuchet MS"/>
              </a:rPr>
              <a:t>, </a:t>
            </a:r>
            <a:r>
              <a:rPr dirty="0">
                <a:cs typeface="Arial"/>
              </a:rPr>
              <a:t>извращение вкуса </a:t>
            </a:r>
            <a:r>
              <a:rPr dirty="0">
                <a:cs typeface="Trebuchet MS"/>
              </a:rPr>
              <a:t>("</a:t>
            </a:r>
            <a:r>
              <a:rPr dirty="0">
                <a:cs typeface="Arial"/>
              </a:rPr>
              <a:t>металлический</a:t>
            </a:r>
            <a:r>
              <a:rPr dirty="0">
                <a:cs typeface="Trebuchet MS"/>
              </a:rPr>
              <a:t>" </a:t>
            </a:r>
            <a:r>
              <a:rPr dirty="0">
                <a:cs typeface="Arial"/>
              </a:rPr>
              <a:t>привкус</a:t>
            </a:r>
            <a:r>
              <a:rPr dirty="0">
                <a:cs typeface="Trebuchet MS"/>
              </a:rPr>
              <a:t>),</a:t>
            </a:r>
          </a:p>
          <a:p>
            <a:pPr marL="697230" lvl="1" indent="-231140">
              <a:lnSpc>
                <a:spcPct val="100000"/>
              </a:lnSpc>
              <a:spcBef>
                <a:spcPts val="1200"/>
              </a:spcBef>
              <a:buChar char="–"/>
              <a:tabLst>
                <a:tab pos="696595" algn="l"/>
                <a:tab pos="697865" algn="l"/>
              </a:tabLst>
            </a:pPr>
            <a:r>
              <a:rPr dirty="0">
                <a:cs typeface="Arial"/>
              </a:rPr>
              <a:t>подавление костного мозга</a:t>
            </a:r>
            <a:r>
              <a:rPr dirty="0">
                <a:cs typeface="Trebuchet MS"/>
              </a:rPr>
              <a:t>,</a:t>
            </a:r>
          </a:p>
          <a:p>
            <a:pPr marL="697230" lvl="1" indent="-231140">
              <a:lnSpc>
                <a:spcPct val="100000"/>
              </a:lnSpc>
              <a:spcBef>
                <a:spcPts val="1200"/>
              </a:spcBef>
              <a:buChar char="–"/>
              <a:tabLst>
                <a:tab pos="696595" algn="l"/>
                <a:tab pos="697865" algn="l"/>
              </a:tabLst>
            </a:pPr>
            <a:r>
              <a:rPr dirty="0">
                <a:cs typeface="Arial"/>
              </a:rPr>
              <a:t>периферическая невропатия</a:t>
            </a:r>
            <a:r>
              <a:rPr dirty="0">
                <a:cs typeface="Trebuchet MS"/>
              </a:rPr>
              <a:t>, </a:t>
            </a:r>
            <a:r>
              <a:rPr dirty="0">
                <a:cs typeface="Arial"/>
              </a:rPr>
              <a:t>оптическая невропатия</a:t>
            </a:r>
            <a:r>
              <a:rPr dirty="0">
                <a:cs typeface="Trebuchet MS"/>
              </a:rPr>
              <a:t>…</a:t>
            </a:r>
          </a:p>
          <a:p>
            <a:pPr marL="242570" indent="-230504">
              <a:lnSpc>
                <a:spcPct val="100000"/>
              </a:lnSpc>
              <a:spcBef>
                <a:spcPts val="1425"/>
              </a:spcBef>
              <a:buChar char="•"/>
              <a:tabLst>
                <a:tab pos="242570" algn="l"/>
                <a:tab pos="243204" algn="l"/>
              </a:tabLst>
            </a:pPr>
            <a:r>
              <a:rPr dirty="0">
                <a:cs typeface="Arial"/>
              </a:rPr>
              <a:t>Особенно при введении в дозах</a:t>
            </a:r>
            <a:r>
              <a:rPr dirty="0">
                <a:cs typeface="Trebuchet MS"/>
              </a:rPr>
              <a:t>, </a:t>
            </a:r>
            <a:r>
              <a:rPr dirty="0">
                <a:cs typeface="Arial"/>
              </a:rPr>
              <a:t>превышающих </a:t>
            </a:r>
            <a:r>
              <a:rPr dirty="0">
                <a:cs typeface="Trebuchet MS"/>
              </a:rPr>
              <a:t>600 </a:t>
            </a:r>
            <a:r>
              <a:rPr dirty="0">
                <a:cs typeface="Arial"/>
              </a:rPr>
              <a:t>мг в сутки</a:t>
            </a:r>
          </a:p>
          <a:p>
            <a:pPr marL="242570" indent="-230504">
              <a:lnSpc>
                <a:spcPct val="100000"/>
              </a:lnSpc>
              <a:spcBef>
                <a:spcPts val="1205"/>
              </a:spcBef>
              <a:buChar char="•"/>
              <a:tabLst>
                <a:tab pos="242570" algn="l"/>
                <a:tab pos="243204" algn="l"/>
              </a:tabLst>
            </a:pPr>
            <a:r>
              <a:rPr dirty="0">
                <a:cs typeface="Arial"/>
              </a:rPr>
              <a:t>Побочные реакции</a:t>
            </a:r>
            <a:r>
              <a:rPr dirty="0">
                <a:cs typeface="Trebuchet MS"/>
              </a:rPr>
              <a:t>, </a:t>
            </a:r>
            <a:r>
              <a:rPr dirty="0">
                <a:cs typeface="Arial"/>
              </a:rPr>
              <a:t>похоже</a:t>
            </a:r>
            <a:r>
              <a:rPr dirty="0">
                <a:cs typeface="Trebuchet MS"/>
              </a:rPr>
              <a:t>, </a:t>
            </a:r>
            <a:r>
              <a:rPr dirty="0">
                <a:cs typeface="Arial"/>
              </a:rPr>
              <a:t>связаны с кумулятивной дозой</a:t>
            </a:r>
          </a:p>
          <a:p>
            <a:pPr marL="697230" lvl="1" indent="-231140">
              <a:lnSpc>
                <a:spcPct val="100000"/>
              </a:lnSpc>
              <a:spcBef>
                <a:spcPts val="1220"/>
              </a:spcBef>
              <a:buChar char="–"/>
              <a:tabLst>
                <a:tab pos="696595" algn="l"/>
                <a:tab pos="697865" algn="l"/>
              </a:tabLst>
            </a:pPr>
            <a:r>
              <a:rPr dirty="0">
                <a:cs typeface="Arial"/>
              </a:rPr>
              <a:t>У пожилых людей периферическая невропатия и подавление костного мозга могут быть больше выражены</a:t>
            </a:r>
          </a:p>
          <a:p>
            <a:pPr marL="242570" indent="-230504">
              <a:lnSpc>
                <a:spcPct val="100000"/>
              </a:lnSpc>
              <a:spcBef>
                <a:spcPts val="1180"/>
              </a:spcBef>
              <a:buChar char="•"/>
              <a:tabLst>
                <a:tab pos="242570" algn="l"/>
                <a:tab pos="243204" algn="l"/>
              </a:tabLst>
            </a:pPr>
            <a:r>
              <a:rPr dirty="0">
                <a:cs typeface="Arial"/>
              </a:rPr>
              <a:t>Одобренная в настоящее время стратегия </a:t>
            </a:r>
            <a:r>
              <a:rPr dirty="0">
                <a:cs typeface="Trebuchet MS"/>
              </a:rPr>
              <a:t>– </a:t>
            </a:r>
            <a:r>
              <a:rPr dirty="0">
                <a:cs typeface="Arial"/>
              </a:rPr>
              <a:t>начало терапии с </a:t>
            </a:r>
            <a:r>
              <a:rPr dirty="0">
                <a:cs typeface="Trebuchet MS"/>
              </a:rPr>
              <a:t>600 </a:t>
            </a:r>
            <a:r>
              <a:rPr dirty="0">
                <a:cs typeface="Arial"/>
              </a:rPr>
              <a:t>мг в день и</a:t>
            </a:r>
          </a:p>
          <a:p>
            <a:pPr marL="242570">
              <a:lnSpc>
                <a:spcPct val="100000"/>
              </a:lnSpc>
            </a:pPr>
            <a:r>
              <a:rPr dirty="0">
                <a:cs typeface="Arial"/>
              </a:rPr>
              <a:t>снижение дозы до </a:t>
            </a:r>
            <a:r>
              <a:rPr dirty="0">
                <a:cs typeface="Trebuchet MS"/>
              </a:rPr>
              <a:t>300 </a:t>
            </a:r>
            <a:r>
              <a:rPr dirty="0">
                <a:cs typeface="Arial"/>
              </a:rPr>
              <a:t>мг во избежание токсичности</a:t>
            </a:r>
          </a:p>
          <a:p>
            <a:pPr marL="242570" marR="116205" indent="-2305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dirty="0">
                <a:cs typeface="Trebuchet MS"/>
              </a:rPr>
              <a:t>LZD </a:t>
            </a:r>
            <a:r>
              <a:rPr dirty="0">
                <a:cs typeface="Arial"/>
              </a:rPr>
              <a:t>не следует использовать с большинством антидепрессантов</a:t>
            </a:r>
            <a:r>
              <a:rPr dirty="0">
                <a:cs typeface="Trebuchet MS"/>
              </a:rPr>
              <a:t>, </a:t>
            </a:r>
            <a:r>
              <a:rPr dirty="0">
                <a:cs typeface="Arial"/>
              </a:rPr>
              <a:t>так как это  может спровоцировать серотониновый синдром</a:t>
            </a:r>
            <a:r>
              <a:rPr dirty="0">
                <a:cs typeface="Trebuchet MS"/>
              </a:rPr>
              <a:t>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1" y="373126"/>
            <a:ext cx="6721830" cy="99296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38200" marR="5080" indent="-826135">
              <a:lnSpc>
                <a:spcPct val="99300"/>
              </a:lnSpc>
              <a:spcBef>
                <a:spcPts val="140"/>
              </a:spcBef>
              <a:tabLst>
                <a:tab pos="838200" algn="l"/>
              </a:tabLst>
            </a:pPr>
            <a:r>
              <a:rPr sz="3200" dirty="0">
                <a:latin typeface="+mn-lt"/>
              </a:rPr>
              <a:t>А</a:t>
            </a:r>
            <a:r>
              <a:rPr lang="en-US" sz="3200" dirty="0">
                <a:latin typeface="+mn-lt"/>
              </a:rPr>
              <a:t>                       </a:t>
            </a:r>
            <a:r>
              <a:rPr sz="3200" i="0" dirty="0">
                <a:solidFill>
                  <a:srgbClr val="B90C2E"/>
                </a:solidFill>
                <a:latin typeface="+mn-lt"/>
                <a:cs typeface="Arial"/>
              </a:rPr>
              <a:t>ЛИНЕЗОЛИД </a:t>
            </a:r>
            <a:r>
              <a:rPr lang="en-US" sz="3200" i="0" dirty="0">
                <a:solidFill>
                  <a:srgbClr val="B90C2E"/>
                </a:solidFill>
                <a:latin typeface="+mn-lt"/>
                <a:cs typeface="Arial"/>
              </a:rPr>
              <a:t>                             </a:t>
            </a:r>
            <a:r>
              <a:rPr sz="3200" b="0" i="0" spc="-185" dirty="0">
                <a:solidFill>
                  <a:srgbClr val="B90C2E"/>
                </a:solidFill>
                <a:latin typeface="+mn-lt"/>
                <a:cs typeface="Arial"/>
              </a:rPr>
              <a:t>БЕЗОПАСНОСТЬ </a:t>
            </a:r>
            <a:r>
              <a:rPr sz="3200" b="0" i="0" spc="-60" dirty="0">
                <a:solidFill>
                  <a:srgbClr val="B90C2E"/>
                </a:solidFill>
                <a:latin typeface="+mn-lt"/>
                <a:cs typeface="Arial"/>
              </a:rPr>
              <a:t>И  </a:t>
            </a:r>
            <a:r>
              <a:rPr sz="3200" b="0" i="0" spc="-150" dirty="0">
                <a:solidFill>
                  <a:srgbClr val="B90C2E"/>
                </a:solidFill>
                <a:latin typeface="+mn-lt"/>
                <a:cs typeface="Arial"/>
              </a:rPr>
              <a:t>ЭФФЕКТИВНОСТЬ</a:t>
            </a:r>
            <a:endParaRPr sz="3200"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7643" y="344424"/>
            <a:ext cx="1781555" cy="1789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773684"/>
            <a:ext cx="6553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B90C2E"/>
                </a:solidFill>
                <a:cs typeface="Arial"/>
              </a:rPr>
              <a:t>ЦИКЛОСЕРИН</a:t>
            </a:r>
            <a:r>
              <a:rPr sz="2800" b="1" dirty="0">
                <a:solidFill>
                  <a:srgbClr val="B90C2E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B90C2E"/>
                </a:solidFill>
                <a:latin typeface="Trebuchet MS"/>
                <a:cs typeface="Trebuchet MS"/>
              </a:rPr>
              <a:t>(Cs) /</a:t>
            </a:r>
            <a:r>
              <a:rPr lang="en-US" sz="3200" b="1" dirty="0">
                <a:solidFill>
                  <a:srgbClr val="B90C2E"/>
                </a:solidFill>
                <a:cs typeface="Trebuchet MS"/>
              </a:rPr>
              <a:t>TERIZIDONE (TRD)</a:t>
            </a:r>
            <a:endParaRPr lang="en-US" sz="3200" b="1" dirty="0"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905000"/>
            <a:ext cx="8382000" cy="336823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865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Бактериостатическое действие</a:t>
            </a:r>
          </a:p>
          <a:p>
            <a:pPr marL="242570" indent="-230504">
              <a:lnSpc>
                <a:spcPts val="1945"/>
              </a:lnSpc>
              <a:spcBef>
                <a:spcPts val="77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Действенен для предупреждения развития устойчивости к другим</a:t>
            </a:r>
          </a:p>
          <a:p>
            <a:pPr marL="242570">
              <a:lnSpc>
                <a:spcPts val="1945"/>
              </a:lnSpc>
            </a:pPr>
            <a:r>
              <a:rPr sz="2000" dirty="0">
                <a:cs typeface="Arial"/>
              </a:rPr>
              <a:t>препаратам</a:t>
            </a:r>
          </a:p>
          <a:p>
            <a:pPr marL="242570" indent="-230504">
              <a:lnSpc>
                <a:spcPct val="100000"/>
              </a:lnSpc>
              <a:spcBef>
                <a:spcPts val="77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Дозировка</a:t>
            </a:r>
            <a:r>
              <a:rPr sz="2000" dirty="0">
                <a:cs typeface="Trebuchet MS"/>
              </a:rPr>
              <a:t>: 500-750 </a:t>
            </a:r>
            <a:r>
              <a:rPr sz="2000" dirty="0">
                <a:cs typeface="Arial"/>
              </a:rPr>
              <a:t>мг в сутки</a:t>
            </a:r>
          </a:p>
          <a:p>
            <a:pPr marL="242570" indent="-230504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Главные побочные реакции</a:t>
            </a:r>
            <a:r>
              <a:rPr sz="2000" dirty="0">
                <a:cs typeface="Trebuchet MS"/>
              </a:rPr>
              <a:t>:</a:t>
            </a:r>
          </a:p>
          <a:p>
            <a:pPr marL="696595" lvl="1" indent="-230504">
              <a:lnSpc>
                <a:spcPct val="100000"/>
              </a:lnSpc>
              <a:spcBef>
                <a:spcPts val="810"/>
              </a:spcBef>
              <a:buClr>
                <a:srgbClr val="000000"/>
              </a:buClr>
              <a:buChar char="–"/>
              <a:tabLst>
                <a:tab pos="697230" algn="l"/>
              </a:tabLst>
            </a:pPr>
            <a:r>
              <a:rPr sz="2000" dirty="0">
                <a:cs typeface="Arial"/>
              </a:rPr>
              <a:t>Психоз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изменение личности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депрессия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суицидальные тенденции</a:t>
            </a:r>
            <a:r>
              <a:rPr sz="2000" dirty="0">
                <a:cs typeface="Trebuchet MS"/>
              </a:rPr>
              <a:t>,</a:t>
            </a:r>
          </a:p>
          <a:p>
            <a:pPr marL="696595" lvl="1" indent="-230504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Char char="–"/>
              <a:tabLst>
                <a:tab pos="697230" algn="l"/>
              </a:tabLst>
            </a:pPr>
            <a:r>
              <a:rPr sz="2000" dirty="0">
                <a:cs typeface="Arial"/>
              </a:rPr>
              <a:t>Головокружение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сонливость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бессоница</a:t>
            </a:r>
            <a:r>
              <a:rPr sz="2000" dirty="0">
                <a:cs typeface="Trebuchet MS"/>
              </a:rPr>
              <a:t>.</a:t>
            </a:r>
            <a:endParaRPr lang="en-US" sz="2000" dirty="0">
              <a:cs typeface="Trebuchet MS"/>
            </a:endParaRPr>
          </a:p>
          <a:p>
            <a:pPr marL="466091" lvl="1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tabLst>
                <a:tab pos="697230" algn="l"/>
              </a:tabLst>
            </a:pPr>
            <a:r>
              <a:rPr sz="2000" dirty="0">
                <a:cs typeface="Arial"/>
              </a:rPr>
              <a:t>Для всех пациентов необходимо добавление пиридоксина из</a:t>
            </a:r>
            <a:r>
              <a:rPr lang="en-US" sz="2000" dirty="0">
                <a:cs typeface="Arial"/>
              </a:rPr>
              <a:t> </a:t>
            </a:r>
            <a:r>
              <a:rPr sz="2000" dirty="0">
                <a:cs typeface="Arial"/>
              </a:rPr>
              <a:t>расчета </a:t>
            </a:r>
            <a:r>
              <a:rPr sz="2000" dirty="0">
                <a:cs typeface="Trebuchet MS"/>
              </a:rPr>
              <a:t>50 </a:t>
            </a:r>
            <a:r>
              <a:rPr sz="2000" dirty="0">
                <a:cs typeface="Arial"/>
              </a:rPr>
              <a:t>мг пиридоксина на каждые </a:t>
            </a:r>
            <a:r>
              <a:rPr sz="2000" dirty="0">
                <a:cs typeface="Trebuchet MS"/>
              </a:rPr>
              <a:t>250 </a:t>
            </a:r>
            <a:r>
              <a:rPr sz="2000" dirty="0">
                <a:cs typeface="Arial"/>
              </a:rPr>
              <a:t>мг циклосерина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627693"/>
            <a:ext cx="36957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В</a:t>
            </a:r>
          </a:p>
        </p:txBody>
      </p:sp>
      <p:sp>
        <p:nvSpPr>
          <p:cNvPr id="5" name="object 5"/>
          <p:cNvSpPr/>
          <p:nvPr/>
        </p:nvSpPr>
        <p:spPr>
          <a:xfrm>
            <a:off x="7391400" y="381000"/>
            <a:ext cx="1434083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2794" y="845946"/>
            <a:ext cx="50518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B90C2E"/>
                </a:solidFill>
                <a:cs typeface="Arial"/>
              </a:rPr>
              <a:t>КЛОФАЗИМИН</a:t>
            </a:r>
            <a:r>
              <a:rPr sz="3600" b="1" dirty="0">
                <a:solidFill>
                  <a:srgbClr val="B90C2E"/>
                </a:solidFill>
                <a:cs typeface="Arial"/>
              </a:rPr>
              <a:t> </a:t>
            </a:r>
            <a:r>
              <a:rPr sz="3600" b="1" dirty="0">
                <a:solidFill>
                  <a:srgbClr val="B90C2E"/>
                </a:solidFill>
                <a:cs typeface="Trebuchet MS"/>
              </a:rPr>
              <a:t>(CFZ)</a:t>
            </a:r>
            <a:r>
              <a:rPr sz="3600" b="1" baseline="-20833" dirty="0">
                <a:solidFill>
                  <a:srgbClr val="B90C2E"/>
                </a:solidFill>
                <a:cs typeface="Trebuchet MS"/>
              </a:rPr>
              <a:t>1</a:t>
            </a:r>
            <a:endParaRPr sz="3600" b="1" baseline="-20833" dirty="0"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0546" y="6019901"/>
            <a:ext cx="44665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spc="-65" dirty="0">
                <a:latin typeface="Trebuchet MS"/>
                <a:cs typeface="Trebuchet MS"/>
              </a:rPr>
              <a:t>Journal</a:t>
            </a:r>
            <a:r>
              <a:rPr sz="1050" i="1" spc="-110" dirty="0">
                <a:latin typeface="Trebuchet MS"/>
                <a:cs typeface="Trebuchet MS"/>
              </a:rPr>
              <a:t> </a:t>
            </a:r>
            <a:r>
              <a:rPr sz="1050" i="1" spc="-70" dirty="0">
                <a:latin typeface="Trebuchet MS"/>
                <a:cs typeface="Trebuchet MS"/>
              </a:rPr>
              <a:t>of</a:t>
            </a:r>
            <a:r>
              <a:rPr sz="1050" i="1" spc="-95" dirty="0">
                <a:latin typeface="Trebuchet MS"/>
                <a:cs typeface="Trebuchet MS"/>
              </a:rPr>
              <a:t> </a:t>
            </a:r>
            <a:r>
              <a:rPr sz="1050" i="1" spc="-65" dirty="0">
                <a:latin typeface="Trebuchet MS"/>
                <a:cs typeface="Trebuchet MS"/>
              </a:rPr>
              <a:t>Antimicrobial</a:t>
            </a:r>
            <a:r>
              <a:rPr sz="1050" i="1" spc="-130" dirty="0">
                <a:latin typeface="Trebuchet MS"/>
                <a:cs typeface="Trebuchet MS"/>
              </a:rPr>
              <a:t> </a:t>
            </a:r>
            <a:r>
              <a:rPr sz="1050" i="1" spc="-60" dirty="0">
                <a:latin typeface="Trebuchet MS"/>
                <a:cs typeface="Trebuchet MS"/>
              </a:rPr>
              <a:t>Chemotherapy</a:t>
            </a:r>
            <a:r>
              <a:rPr sz="1050" i="1" spc="-130" dirty="0">
                <a:latin typeface="Trebuchet MS"/>
                <a:cs typeface="Trebuchet MS"/>
              </a:rPr>
              <a:t> </a:t>
            </a:r>
            <a:r>
              <a:rPr sz="1050" i="1" spc="-40" dirty="0">
                <a:latin typeface="Trebuchet MS"/>
                <a:cs typeface="Trebuchet MS"/>
              </a:rPr>
              <a:t>Advance</a:t>
            </a:r>
            <a:r>
              <a:rPr sz="1050" i="1" spc="-125" dirty="0">
                <a:latin typeface="Trebuchet MS"/>
                <a:cs typeface="Trebuchet MS"/>
              </a:rPr>
              <a:t> </a:t>
            </a:r>
            <a:r>
              <a:rPr sz="1050" i="1" spc="-35" dirty="0">
                <a:latin typeface="Trebuchet MS"/>
                <a:cs typeface="Trebuchet MS"/>
              </a:rPr>
              <a:t>Access</a:t>
            </a:r>
            <a:r>
              <a:rPr sz="1050" i="1" spc="-80" dirty="0">
                <a:latin typeface="Trebuchet MS"/>
                <a:cs typeface="Trebuchet MS"/>
              </a:rPr>
              <a:t> </a:t>
            </a:r>
            <a:r>
              <a:rPr sz="1050" i="1" spc="-65" dirty="0">
                <a:latin typeface="Trebuchet MS"/>
                <a:cs typeface="Trebuchet MS"/>
              </a:rPr>
              <a:t>published</a:t>
            </a:r>
            <a:r>
              <a:rPr sz="1050" i="1" spc="-120" dirty="0">
                <a:latin typeface="Trebuchet MS"/>
                <a:cs typeface="Trebuchet MS"/>
              </a:rPr>
              <a:t> </a:t>
            </a:r>
            <a:r>
              <a:rPr sz="1050" i="1" spc="-65" dirty="0">
                <a:latin typeface="Trebuchet MS"/>
                <a:cs typeface="Trebuchet MS"/>
              </a:rPr>
              <a:t>October</a:t>
            </a:r>
            <a:r>
              <a:rPr sz="1050" i="1" spc="-90" dirty="0">
                <a:latin typeface="Trebuchet MS"/>
                <a:cs typeface="Trebuchet MS"/>
              </a:rPr>
              <a:t> </a:t>
            </a:r>
            <a:r>
              <a:rPr sz="1050" i="1" spc="-70" dirty="0">
                <a:latin typeface="Trebuchet MS"/>
                <a:cs typeface="Trebuchet MS"/>
              </a:rPr>
              <a:t>10,</a:t>
            </a:r>
            <a:r>
              <a:rPr sz="1050" i="1" spc="-110" dirty="0">
                <a:latin typeface="Trebuchet MS"/>
                <a:cs typeface="Trebuchet MS"/>
              </a:rPr>
              <a:t> </a:t>
            </a:r>
            <a:r>
              <a:rPr sz="1050" i="1" spc="-40" dirty="0">
                <a:latin typeface="Trebuchet MS"/>
                <a:cs typeface="Trebuchet MS"/>
              </a:rPr>
              <a:t>2012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3857" y="758774"/>
            <a:ext cx="36957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В</a:t>
            </a:r>
          </a:p>
        </p:txBody>
      </p:sp>
      <p:sp>
        <p:nvSpPr>
          <p:cNvPr id="5" name="object 5"/>
          <p:cNvSpPr/>
          <p:nvPr/>
        </p:nvSpPr>
        <p:spPr>
          <a:xfrm>
            <a:off x="7086600" y="318515"/>
            <a:ext cx="1711452" cy="1510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0328" y="1916468"/>
            <a:ext cx="8464196" cy="393376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42570" marR="285750" indent="-230504">
              <a:spcBef>
                <a:spcPts val="515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Характеризуется внутриклеточной и внеклеточной активностью против  микобактерий </a:t>
            </a:r>
            <a:r>
              <a:rPr sz="2000" dirty="0">
                <a:cs typeface="Trebuchet MS"/>
              </a:rPr>
              <a:t>- </a:t>
            </a:r>
            <a:r>
              <a:rPr sz="2000" b="1" dirty="0">
                <a:cs typeface="Arial"/>
              </a:rPr>
              <a:t>стерилизующий эффект</a:t>
            </a:r>
            <a:endParaRPr sz="2000" dirty="0">
              <a:cs typeface="Arial"/>
            </a:endParaRPr>
          </a:p>
          <a:p>
            <a:pPr marL="242570" indent="-230504">
              <a:lnSpc>
                <a:spcPct val="100000"/>
              </a:lnSpc>
              <a:spcBef>
                <a:spcPts val="78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Механизм действия полностью не ясен</a:t>
            </a:r>
          </a:p>
          <a:p>
            <a:pPr marL="242570" indent="-230504">
              <a:lnSpc>
                <a:spcPct val="100000"/>
              </a:lnSpc>
              <a:spcBef>
                <a:spcPts val="77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Дозировка</a:t>
            </a:r>
            <a:r>
              <a:rPr sz="2000" dirty="0">
                <a:cs typeface="Trebuchet MS"/>
              </a:rPr>
              <a:t>: </a:t>
            </a:r>
            <a:r>
              <a:rPr sz="2000" dirty="0">
                <a:cs typeface="Arial"/>
              </a:rPr>
              <a:t>Капсулы </a:t>
            </a:r>
            <a:r>
              <a:rPr sz="2000" dirty="0">
                <a:cs typeface="Trebuchet MS"/>
              </a:rPr>
              <a:t>100</a:t>
            </a:r>
            <a:r>
              <a:rPr sz="2000" dirty="0">
                <a:cs typeface="Arial"/>
              </a:rPr>
              <a:t>мг в сутки</a:t>
            </a:r>
          </a:p>
          <a:p>
            <a:pPr marL="242570" indent="-230504">
              <a:lnSpc>
                <a:spcPct val="100000"/>
              </a:lnSpc>
              <a:spcBef>
                <a:spcPts val="77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Концентрируется преимущественно в макрофагах </a:t>
            </a:r>
            <a:r>
              <a:rPr sz="2000" dirty="0">
                <a:cs typeface="Trebuchet MS"/>
              </a:rPr>
              <a:t>(Conalty 1964)</a:t>
            </a:r>
            <a:endParaRPr lang="en-US" sz="2000" dirty="0">
              <a:cs typeface="Trebuchet MS"/>
            </a:endParaRPr>
          </a:p>
          <a:p>
            <a:pPr marL="12066">
              <a:lnSpc>
                <a:spcPct val="100000"/>
              </a:lnSpc>
              <a:spcBef>
                <a:spcPts val="770"/>
              </a:spcBef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Выявлено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что живые ТБ</a:t>
            </a:r>
            <a:r>
              <a:rPr lang="ru-RU" sz="2000" dirty="0">
                <a:cs typeface="Arial"/>
              </a:rPr>
              <a:t> </a:t>
            </a:r>
            <a:r>
              <a:rPr sz="2000" dirty="0">
                <a:cs typeface="Arial"/>
              </a:rPr>
              <a:t> бациллы исчезают из селезёнки и печени </a:t>
            </a:r>
            <a:r>
              <a:rPr sz="2000" dirty="0">
                <a:cs typeface="Trebuchet MS"/>
              </a:rPr>
              <a:t>C57BL/6</a:t>
            </a:r>
            <a:r>
              <a:rPr lang="en-US" sz="2000" dirty="0">
                <a:cs typeface="Trebuchet MS"/>
              </a:rPr>
              <a:t>   </a:t>
            </a:r>
            <a:r>
              <a:rPr sz="2000" dirty="0">
                <a:cs typeface="Arial"/>
              </a:rPr>
              <a:t>мышей</a:t>
            </a:r>
            <a:r>
              <a:rPr lang="en-US" sz="2000" dirty="0">
                <a:cs typeface="Arial"/>
              </a:rPr>
              <a:t> </a:t>
            </a:r>
            <a:r>
              <a:rPr sz="2000" dirty="0">
                <a:cs typeface="Arial"/>
              </a:rPr>
              <a:t>в течение </a:t>
            </a:r>
            <a:r>
              <a:rPr sz="2000" dirty="0">
                <a:cs typeface="Trebuchet MS"/>
              </a:rPr>
              <a:t>12 </a:t>
            </a:r>
            <a:r>
              <a:rPr sz="2000" dirty="0">
                <a:cs typeface="Arial"/>
              </a:rPr>
              <a:t>недель</a:t>
            </a:r>
          </a:p>
          <a:p>
            <a:pPr marL="226060" marR="926465" indent="-213995">
              <a:lnSpc>
                <a:spcPct val="80000"/>
              </a:lnSpc>
              <a:spcBef>
                <a:spcPts val="1190"/>
              </a:spcBef>
              <a:buChar char="•"/>
              <a:tabLst>
                <a:tab pos="226060" algn="l"/>
                <a:tab pos="226695" algn="l"/>
              </a:tabLst>
            </a:pPr>
            <a:r>
              <a:rPr sz="2000" dirty="0">
                <a:cs typeface="Arial"/>
              </a:rPr>
              <a:t>Длинный период полураспада </a:t>
            </a:r>
            <a:r>
              <a:rPr sz="2000" dirty="0">
                <a:cs typeface="Trebuchet MS"/>
              </a:rPr>
              <a:t>(</a:t>
            </a:r>
            <a:r>
              <a:rPr sz="2000" dirty="0">
                <a:cs typeface="Arial"/>
              </a:rPr>
              <a:t>около </a:t>
            </a:r>
            <a:r>
              <a:rPr sz="2000" dirty="0">
                <a:cs typeface="Trebuchet MS"/>
              </a:rPr>
              <a:t>70 </a:t>
            </a:r>
            <a:r>
              <a:rPr sz="2000" dirty="0">
                <a:cs typeface="Arial"/>
              </a:rPr>
              <a:t>дней</a:t>
            </a:r>
            <a:r>
              <a:rPr sz="2000" dirty="0">
                <a:cs typeface="Trebuchet MS"/>
              </a:rPr>
              <a:t>) </a:t>
            </a:r>
            <a:r>
              <a:rPr sz="2000" dirty="0">
                <a:cs typeface="Arial"/>
              </a:rPr>
              <a:t>и стабильная  концентрация препарата в организме достигается через </a:t>
            </a:r>
            <a:r>
              <a:rPr sz="2000" dirty="0">
                <a:cs typeface="Trebuchet MS"/>
              </a:rPr>
              <a:t>1 </a:t>
            </a:r>
            <a:r>
              <a:rPr sz="2000" dirty="0">
                <a:cs typeface="Arial"/>
              </a:rPr>
              <a:t>месяц  применения</a:t>
            </a:r>
          </a:p>
          <a:p>
            <a:pPr marL="226060" indent="-213995">
              <a:lnSpc>
                <a:spcPct val="100000"/>
              </a:lnSpc>
              <a:spcBef>
                <a:spcPts val="770"/>
              </a:spcBef>
              <a:buChar char="•"/>
              <a:tabLst>
                <a:tab pos="226060" algn="l"/>
                <a:tab pos="226695" algn="l"/>
              </a:tabLst>
            </a:pPr>
            <a:r>
              <a:rPr sz="2000" dirty="0">
                <a:cs typeface="Arial"/>
              </a:rPr>
              <a:t>Медленная и вариабельная </a:t>
            </a:r>
            <a:r>
              <a:rPr sz="2000" dirty="0">
                <a:cs typeface="Trebuchet MS"/>
              </a:rPr>
              <a:t>(45-62%) </a:t>
            </a:r>
            <a:r>
              <a:rPr sz="2000" dirty="0">
                <a:cs typeface="Arial"/>
              </a:rPr>
              <a:t>абсорбция в тканях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1839"/>
            <a:ext cx="880021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2000" b="1" dirty="0">
                <a:solidFill>
                  <a:srgbClr val="B90C2E"/>
                </a:solidFill>
                <a:cs typeface="Arial"/>
              </a:rPr>
              <a:t>СОГЛАСНО КЛАССИФИКАЦИИ ВОЗ, ВСЕ ПРОТИВОТУБЕРКУЛЕЗНЫЕ ЛС ДЕЛЯТСЯ НА ГРУППЫ В ЗАВИСИМОСТИ ОТ ЭФФЕКТИВНОСТИ ЛС, АКТИВНОСТИ,КЛАССА ЛС И ЧАСТОТЫ ИСПОЛЬЗОВАНИЯ В  ЛЕЧЕНИИ ТУБЕРКУЛЕЗА</a:t>
            </a:r>
            <a:endParaRPr lang="ru-RU" sz="2000" b="1" dirty="0"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/>
              <a:t>28.09.2020</a:t>
            </a:r>
            <a:endParaRPr spc="-35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45972"/>
              </p:ext>
            </p:extLst>
          </p:nvPr>
        </p:nvGraphicFramePr>
        <p:xfrm>
          <a:off x="231140" y="1272659"/>
          <a:ext cx="8792845" cy="541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741">
                <a:tc>
                  <a:txBody>
                    <a:bodyPr/>
                    <a:lstStyle/>
                    <a:p>
                      <a:r>
                        <a:rPr lang="ru-RU" dirty="0"/>
                        <a:t>Все</a:t>
                      </a:r>
                      <a:r>
                        <a:rPr lang="ru-RU" baseline="0" dirty="0"/>
                        <a:t> противотуберкулезные ЛС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44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Препараты первой линии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Оральные ППР: Н,</a:t>
                      </a:r>
                      <a:r>
                        <a:rPr lang="ru-RU" baseline="0" dirty="0"/>
                        <a:t> ,</a:t>
                      </a:r>
                      <a:r>
                        <a:rPr lang="en-US" baseline="0" dirty="0"/>
                        <a:t>R, E, Z.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491">
                <a:tc>
                  <a:txBody>
                    <a:bodyPr/>
                    <a:lstStyle/>
                    <a:p>
                      <a:r>
                        <a:rPr lang="ru-RU" dirty="0"/>
                        <a:t>Группа А,фторхинолоны</a:t>
                      </a:r>
                      <a:endParaRPr lang="en-US" dirty="0"/>
                    </a:p>
                    <a:p>
                      <a:r>
                        <a:rPr lang="ru-RU" dirty="0"/>
                        <a:t>•</a:t>
                      </a:r>
                      <a:r>
                        <a:rPr lang="en-US" dirty="0" err="1"/>
                        <a:t>Lfx</a:t>
                      </a:r>
                      <a:r>
                        <a:rPr lang="ru-RU" dirty="0"/>
                        <a:t>•</a:t>
                      </a:r>
                      <a:r>
                        <a:rPr lang="en-US" dirty="0" err="1"/>
                        <a:t>Mfx</a:t>
                      </a:r>
                      <a:endParaRPr lang="ru-RU" dirty="0"/>
                    </a:p>
                    <a:p>
                      <a:r>
                        <a:rPr lang="ru-RU" dirty="0"/>
                        <a:t>•</a:t>
                      </a:r>
                      <a:r>
                        <a:rPr lang="en-US" dirty="0" err="1"/>
                        <a:t>Gfx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Эти препараты представляют собой антибиотики широкого спектра действия, которые считаются наиболее важным компонентом рекомендованных ВОЗ стандартныхи сокращенных схем лечения ЛУ-ТБ. Они проходят оценку в качестве компонента других схем для упрощения и сокращения продолжительности лечения ТБ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8538">
                <a:tc>
                  <a:txBody>
                    <a:bodyPr/>
                    <a:lstStyle/>
                    <a:p>
                      <a:r>
                        <a:rPr lang="ru-RU" dirty="0"/>
                        <a:t>Группа B, инъекционные</a:t>
                      </a:r>
                    </a:p>
                    <a:p>
                      <a:r>
                        <a:rPr lang="ru-RU" dirty="0"/>
                        <a:t>препараты второй линии</a:t>
                      </a:r>
                      <a:endParaRPr lang="en-US" dirty="0"/>
                    </a:p>
                    <a:p>
                      <a:r>
                        <a:rPr lang="en-US" dirty="0"/>
                        <a:t>Sm, K, Am, Cm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Эти препараты вводятся путем инъекций и входят в рекомендуемые ВОЗ стандартные</a:t>
                      </a:r>
                    </a:p>
                    <a:p>
                      <a:r>
                        <a:rPr lang="ru-RU" sz="1000" dirty="0"/>
                        <a:t>и сокращенные схемы лечения ЛУ-ТБ, но их можно было бы избежать, если разработать эффективные схемы лечения препаратами, которые принимаются перорально.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406">
                <a:tc>
                  <a:txBody>
                    <a:bodyPr/>
                    <a:lstStyle/>
                    <a:p>
                      <a:r>
                        <a:rPr lang="ru-RU" dirty="0"/>
                        <a:t>Группа С</a:t>
                      </a:r>
                      <a:endParaRPr lang="en-US" dirty="0"/>
                    </a:p>
                    <a:p>
                      <a:r>
                        <a:rPr lang="ru-RU" sz="1400" dirty="0"/>
                        <a:t>•</a:t>
                      </a:r>
                      <a:r>
                        <a:rPr lang="en-US" sz="1400" dirty="0" err="1"/>
                        <a:t>Eto</a:t>
                      </a:r>
                      <a:r>
                        <a:rPr lang="ru-RU" sz="1400" dirty="0"/>
                        <a:t> или </a:t>
                      </a:r>
                      <a:r>
                        <a:rPr lang="en-US" sz="1400" dirty="0" err="1"/>
                        <a:t>Pto</a:t>
                      </a:r>
                      <a:r>
                        <a:rPr lang="ru-RU" sz="1400" dirty="0"/>
                        <a:t>•</a:t>
                      </a:r>
                      <a:r>
                        <a:rPr lang="en-US" sz="1400" dirty="0"/>
                        <a:t>Cs</a:t>
                      </a:r>
                      <a:r>
                        <a:rPr lang="ru-RU" sz="1400" dirty="0"/>
                        <a:t> или </a:t>
                      </a:r>
                      <a:r>
                        <a:rPr lang="en-US" sz="1400" dirty="0" err="1"/>
                        <a:t>Trs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•</a:t>
                      </a:r>
                      <a:r>
                        <a:rPr lang="en-US" sz="1400" dirty="0" err="1"/>
                        <a:t>Lzd</a:t>
                      </a:r>
                      <a:r>
                        <a:rPr lang="ru-RU" sz="1400" dirty="0"/>
                        <a:t> •</a:t>
                      </a:r>
                      <a:r>
                        <a:rPr lang="en-US" sz="1400" dirty="0" err="1"/>
                        <a:t>Cfz</a:t>
                      </a:r>
                      <a:endParaRPr lang="ru-RU" sz="14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Другие основные препараты второго ряда: по крайней мере два препарата из этой</a:t>
                      </a:r>
                      <a:r>
                        <a:rPr lang="en-US" sz="1000" baseline="0" dirty="0"/>
                        <a:t> </a:t>
                      </a:r>
                      <a:r>
                        <a:rPr lang="ru-RU" sz="1000" dirty="0"/>
                        <a:t>группы необходимы для создания стандартной рекомендованной ВОЗ схемы лечения ЛУ-TB из пяти препаратов, и эта группа содержит препараты, включенные в рекомендуемую ВОЗ сокращенную схему лечения</a:t>
                      </a:r>
                      <a:r>
                        <a:rPr lang="en-US" sz="1000" dirty="0"/>
                        <a:t>:</a:t>
                      </a:r>
                      <a:r>
                        <a:rPr lang="en-US" sz="1000" baseline="0" dirty="0"/>
                        <a:t> </a:t>
                      </a:r>
                      <a:r>
                        <a:rPr lang="ru-RU" sz="1000" baseline="0" dirty="0"/>
                        <a:t>•этионамид или протионамид•циклосерин или теризидон</a:t>
                      </a:r>
                    </a:p>
                    <a:p>
                      <a:r>
                        <a:rPr lang="ru-RU" sz="1000" baseline="0" dirty="0"/>
                        <a:t>•линезолид</a:t>
                      </a:r>
                      <a:r>
                        <a:rPr lang="en-US" sz="1000" baseline="0" dirty="0"/>
                        <a:t> </a:t>
                      </a:r>
                      <a:r>
                        <a:rPr lang="ru-RU" sz="1000" baseline="0" dirty="0"/>
                        <a:t>•клофазимин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925">
                <a:tc>
                  <a:txBody>
                    <a:bodyPr/>
                    <a:lstStyle/>
                    <a:p>
                      <a:r>
                        <a:rPr lang="ru-RU" dirty="0"/>
                        <a:t>Группа </a:t>
                      </a:r>
                      <a:r>
                        <a:rPr lang="en-US" dirty="0"/>
                        <a:t>D, </a:t>
                      </a:r>
                      <a:r>
                        <a:rPr lang="ru-RU" dirty="0"/>
                        <a:t>дополнительныепрепараты</a:t>
                      </a:r>
                      <a:r>
                        <a:rPr lang="en-US" dirty="0"/>
                        <a:t> </a:t>
                      </a:r>
                      <a:r>
                        <a:rPr lang="ru-RU" sz="1400" dirty="0"/>
                        <a:t>• </a:t>
                      </a:r>
                      <a:r>
                        <a:rPr lang="en-US" sz="1400" dirty="0" err="1"/>
                        <a:t>Dlm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Bdq,PAS,Imp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Cls,Mpn</a:t>
                      </a:r>
                      <a:r>
                        <a:rPr lang="ru-RU" sz="1400" dirty="0"/>
                        <a:t>• тиоацетазон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Эти препараты могут быть использованы для дальнейшего укрепления основной</a:t>
                      </a:r>
                      <a:r>
                        <a:rPr lang="en-US" sz="1000" baseline="0" dirty="0"/>
                        <a:t> </a:t>
                      </a:r>
                      <a:r>
                        <a:rPr lang="ru-RU" sz="1000" dirty="0"/>
                        <a:t>стандартной рекомендованной ВОЗ схемы из пяти препаратов для лечения ЛУ-ТБ</a:t>
                      </a:r>
                      <a:r>
                        <a:rPr lang="en-US" sz="1000" dirty="0"/>
                        <a:t>:</a:t>
                      </a:r>
                      <a:r>
                        <a:rPr lang="ru-RU" sz="1000" dirty="0"/>
                        <a:t> бедаквилин</a:t>
                      </a:r>
                      <a:r>
                        <a:rPr lang="en-US" sz="1000" baseline="0" dirty="0"/>
                        <a:t> </a:t>
                      </a:r>
                      <a:r>
                        <a:rPr lang="ru-RU" sz="1000" dirty="0"/>
                        <a:t>• деламанид</a:t>
                      </a:r>
                    </a:p>
                    <a:p>
                      <a:r>
                        <a:rPr lang="ru-RU" sz="1000" dirty="0"/>
                        <a:t>D3</a:t>
                      </a:r>
                      <a:r>
                        <a:rPr lang="en-US" sz="1000" baseline="0" dirty="0"/>
                        <a:t> </a:t>
                      </a:r>
                      <a:r>
                        <a:rPr lang="ru-RU" sz="1000" dirty="0"/>
                        <a:t>• парааминосалициловая кислота• имипенем-циластатин</a:t>
                      </a:r>
                    </a:p>
                    <a:p>
                      <a:r>
                        <a:rPr lang="ru-RU" sz="1000" dirty="0"/>
                        <a:t>• меропенем• амоксициллин/клавуланат• тиоацетазон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230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4794" y="712978"/>
            <a:ext cx="3330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90C2E"/>
                </a:solidFill>
                <a:cs typeface="Arial"/>
              </a:rPr>
              <a:t>КЛОФАЗИМИН</a:t>
            </a:r>
            <a:r>
              <a:rPr sz="3600" b="1" baseline="-20833" dirty="0">
                <a:solidFill>
                  <a:srgbClr val="B90C2E"/>
                </a:solidFill>
                <a:cs typeface="Trebuchet MS"/>
              </a:rPr>
              <a:t>2</a:t>
            </a:r>
            <a:endParaRPr sz="3600" b="1" baseline="-20833" dirty="0"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8458200" cy="442557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70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dirty="0">
                <a:cs typeface="Arial"/>
              </a:rPr>
              <a:t>Лекарство для лечения лепры</a:t>
            </a:r>
          </a:p>
          <a:p>
            <a:pPr marL="242570" indent="-230504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400" dirty="0">
                <a:cs typeface="Trebuchet MS"/>
              </a:rPr>
              <a:t>CFZ </a:t>
            </a:r>
            <a:r>
              <a:rPr sz="2400" dirty="0">
                <a:cs typeface="Arial"/>
              </a:rPr>
              <a:t>является  жирорастворимым красителем </a:t>
            </a:r>
            <a:r>
              <a:rPr sz="2400" i="1" dirty="0">
                <a:cs typeface="Trebuchet MS"/>
              </a:rPr>
              <a:t>riminophenazine</a:t>
            </a:r>
            <a:endParaRPr sz="2400" dirty="0">
              <a:cs typeface="Trebuchet MS"/>
            </a:endParaRPr>
          </a:p>
          <a:p>
            <a:pPr marL="242570" indent="-230504">
              <a:lnSpc>
                <a:spcPct val="100000"/>
              </a:lnSpc>
              <a:spcBef>
                <a:spcPts val="969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dirty="0">
                <a:cs typeface="Arial"/>
              </a:rPr>
              <a:t>Используется  при лечении МЛУ</a:t>
            </a:r>
            <a:r>
              <a:rPr sz="2400" dirty="0">
                <a:cs typeface="Trebuchet MS"/>
              </a:rPr>
              <a:t>-</a:t>
            </a:r>
            <a:r>
              <a:rPr sz="2400" dirty="0">
                <a:cs typeface="Arial"/>
              </a:rPr>
              <a:t>ТБ  в различных программах</a:t>
            </a:r>
          </a:p>
          <a:p>
            <a:pPr marL="242570" marR="5080" indent="-230504">
              <a:lnSpc>
                <a:spcPts val="2050"/>
              </a:lnSpc>
              <a:spcBef>
                <a:spcPts val="1235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400" dirty="0">
                <a:cs typeface="Trebuchet MS"/>
              </a:rPr>
              <a:t>CFZ </a:t>
            </a:r>
            <a:r>
              <a:rPr sz="2400" dirty="0">
                <a:cs typeface="Arial"/>
              </a:rPr>
              <a:t>был ключевым компонентом в девятимесячном </a:t>
            </a:r>
            <a:r>
              <a:rPr sz="2400" dirty="0">
                <a:cs typeface="Trebuchet MS"/>
              </a:rPr>
              <a:t>" </a:t>
            </a:r>
            <a:r>
              <a:rPr sz="2400" dirty="0">
                <a:cs typeface="Arial"/>
              </a:rPr>
              <a:t>Бангладешском  режиме</a:t>
            </a:r>
            <a:r>
              <a:rPr sz="2400" dirty="0">
                <a:cs typeface="Trebuchet MS"/>
              </a:rPr>
              <a:t>"</a:t>
            </a:r>
          </a:p>
          <a:p>
            <a:pPr marL="12066">
              <a:lnSpc>
                <a:spcPct val="100000"/>
              </a:lnSpc>
              <a:spcBef>
                <a:spcPts val="960"/>
              </a:spcBef>
              <a:tabLst>
                <a:tab pos="242570" algn="l"/>
                <a:tab pos="243204" algn="l"/>
              </a:tabLst>
            </a:pPr>
            <a:r>
              <a:rPr sz="2400" b="1" dirty="0">
                <a:cs typeface="Arial"/>
              </a:rPr>
              <a:t>Результаты лечения (обзоры и мета-анализ)</a:t>
            </a:r>
            <a:endParaRPr sz="2400" dirty="0">
              <a:cs typeface="Arial"/>
            </a:endParaRPr>
          </a:p>
          <a:p>
            <a:pPr marL="696595" lvl="1" indent="-230504">
              <a:lnSpc>
                <a:spcPct val="100000"/>
              </a:lnSpc>
              <a:spcBef>
                <a:spcPts val="1045"/>
              </a:spcBef>
              <a:buChar char="–"/>
              <a:tabLst>
                <a:tab pos="697230" algn="l"/>
              </a:tabLst>
            </a:pPr>
            <a:r>
              <a:rPr sz="2400" dirty="0">
                <a:cs typeface="Arial"/>
              </a:rPr>
              <a:t>Указывают на эффективность и дополнительную активность</a:t>
            </a:r>
            <a:r>
              <a:rPr sz="2400" dirty="0">
                <a:cs typeface="Trebuchet MS"/>
              </a:rPr>
              <a:t>;</a:t>
            </a:r>
          </a:p>
          <a:p>
            <a:pPr marL="696595" lvl="1" indent="-230504">
              <a:lnSpc>
                <a:spcPct val="100000"/>
              </a:lnSpc>
              <a:spcBef>
                <a:spcPts val="1019"/>
              </a:spcBef>
              <a:buChar char="–"/>
              <a:tabLst>
                <a:tab pos="697230" algn="l"/>
              </a:tabLst>
            </a:pPr>
            <a:r>
              <a:rPr sz="2400" dirty="0">
                <a:cs typeface="Arial"/>
              </a:rPr>
              <a:t>Доза и длительность приёма требуют дальнейших исследований</a:t>
            </a:r>
            <a:r>
              <a:rPr sz="2400" spc="-85" dirty="0">
                <a:cs typeface="Trebuchet MS"/>
              </a:rPr>
              <a:t>.</a:t>
            </a:r>
            <a:endParaRPr sz="2400" dirty="0"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1923" y="409955"/>
            <a:ext cx="1700783" cy="1566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0499" y="651509"/>
            <a:ext cx="3695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949348"/>
            <a:ext cx="8229600" cy="4225516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R="4065270">
              <a:lnSpc>
                <a:spcPct val="100000"/>
              </a:lnSpc>
              <a:spcBef>
                <a:spcPts val="1350"/>
              </a:spcBef>
              <a:tabLst>
                <a:tab pos="229870" algn="l"/>
                <a:tab pos="230504" algn="l"/>
              </a:tabLst>
            </a:pPr>
            <a:r>
              <a:rPr sz="2000" dirty="0">
                <a:cs typeface="Arial"/>
              </a:rPr>
              <a:t>Главные побочные </a:t>
            </a:r>
            <a:r>
              <a:rPr lang="en-US" sz="2000" dirty="0">
                <a:cs typeface="Arial"/>
              </a:rPr>
              <a:t> </a:t>
            </a:r>
            <a:r>
              <a:rPr sz="2000" dirty="0">
                <a:cs typeface="Arial"/>
              </a:rPr>
              <a:t>реакции</a:t>
            </a:r>
            <a:endParaRPr lang="en-US" sz="2000" dirty="0">
              <a:cs typeface="Arial"/>
            </a:endParaRPr>
          </a:p>
          <a:p>
            <a:pPr marR="4065270">
              <a:lnSpc>
                <a:spcPct val="100000"/>
              </a:lnSpc>
              <a:spcBef>
                <a:spcPts val="1350"/>
              </a:spcBef>
              <a:tabLst>
                <a:tab pos="229870" algn="l"/>
                <a:tab pos="230504" algn="l"/>
              </a:tabLst>
            </a:pPr>
            <a:r>
              <a:rPr lang="en-US" sz="2000" dirty="0">
                <a:cs typeface="Arial"/>
              </a:rPr>
              <a:t>          </a:t>
            </a:r>
            <a:r>
              <a:rPr sz="2000" dirty="0">
                <a:cs typeface="Arial"/>
              </a:rPr>
              <a:t>Фотосенситивные </a:t>
            </a:r>
            <a:r>
              <a:rPr lang="en-US" sz="2000" dirty="0">
                <a:cs typeface="Arial"/>
              </a:rPr>
              <a:t> </a:t>
            </a:r>
            <a:r>
              <a:rPr sz="2000" dirty="0">
                <a:cs typeface="Arial"/>
              </a:rPr>
              <a:t>реакции</a:t>
            </a:r>
            <a:r>
              <a:rPr lang="en-US" sz="2000" dirty="0">
                <a:cs typeface="Arial"/>
              </a:rPr>
              <a:t>:</a:t>
            </a:r>
            <a:endParaRPr sz="2000" dirty="0">
              <a:cs typeface="Trebuchet MS"/>
            </a:endParaRPr>
          </a:p>
          <a:p>
            <a:pPr marL="696595" lvl="1" indent="-230504">
              <a:lnSpc>
                <a:spcPct val="100000"/>
              </a:lnSpc>
              <a:spcBef>
                <a:spcPts val="1019"/>
              </a:spcBef>
              <a:buChar char="–"/>
              <a:tabLst>
                <a:tab pos="697230" algn="l"/>
              </a:tabLst>
            </a:pPr>
            <a:r>
              <a:rPr sz="2000" dirty="0">
                <a:cs typeface="Arial"/>
              </a:rPr>
              <a:t>ихтиоз и сухость кожи</a:t>
            </a:r>
            <a:r>
              <a:rPr sz="2000" dirty="0">
                <a:cs typeface="Trebuchet MS"/>
              </a:rPr>
              <a:t>;</a:t>
            </a:r>
          </a:p>
          <a:p>
            <a:pPr marL="696595" marR="5080" lvl="1" indent="-230504">
              <a:lnSpc>
                <a:spcPts val="1620"/>
              </a:lnSpc>
              <a:spcBef>
                <a:spcPts val="1225"/>
              </a:spcBef>
              <a:buChar char="–"/>
              <a:tabLst>
                <a:tab pos="697230" algn="l"/>
              </a:tabLst>
            </a:pPr>
            <a:r>
              <a:rPr sz="2000" dirty="0">
                <a:cs typeface="Arial"/>
              </a:rPr>
              <a:t>изменение окраски кожи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роговицы и сетчатки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а также мочи </a:t>
            </a:r>
            <a:r>
              <a:rPr sz="2000" dirty="0">
                <a:cs typeface="Trebuchet MS"/>
              </a:rPr>
              <a:t>- </a:t>
            </a:r>
            <a:r>
              <a:rPr sz="2000" dirty="0">
                <a:cs typeface="Arial"/>
              </a:rPr>
              <a:t>от розовой до  коричнево</a:t>
            </a:r>
            <a:r>
              <a:rPr sz="2000" dirty="0">
                <a:cs typeface="Trebuchet MS"/>
              </a:rPr>
              <a:t>-</a:t>
            </a:r>
            <a:r>
              <a:rPr sz="2000" dirty="0">
                <a:cs typeface="Arial"/>
              </a:rPr>
              <a:t>черной</a:t>
            </a:r>
            <a:r>
              <a:rPr sz="2000" dirty="0">
                <a:cs typeface="Trebuchet MS"/>
              </a:rPr>
              <a:t>;</a:t>
            </a:r>
          </a:p>
          <a:p>
            <a:pPr marL="696595" lvl="1" indent="-230504">
              <a:lnSpc>
                <a:spcPct val="100000"/>
              </a:lnSpc>
              <a:spcBef>
                <a:spcPts val="994"/>
              </a:spcBef>
              <a:buChar char="–"/>
              <a:tabLst>
                <a:tab pos="697230" algn="l"/>
              </a:tabLst>
            </a:pPr>
            <a:r>
              <a:rPr lang="ru-RU" sz="2000" dirty="0">
                <a:cs typeface="Arial"/>
              </a:rPr>
              <a:t>г</a:t>
            </a:r>
            <a:r>
              <a:rPr sz="2000" dirty="0">
                <a:cs typeface="Arial"/>
              </a:rPr>
              <a:t>астроинтестинальные нарушения </a:t>
            </a:r>
            <a:r>
              <a:rPr sz="2000" dirty="0">
                <a:cs typeface="Trebuchet MS"/>
              </a:rPr>
              <a:t>- </a:t>
            </a:r>
            <a:r>
              <a:rPr sz="2000" dirty="0">
                <a:cs typeface="Arial"/>
              </a:rPr>
              <a:t>анорексия и боли в животе</a:t>
            </a:r>
            <a:r>
              <a:rPr sz="2000" dirty="0">
                <a:cs typeface="Trebuchet MS"/>
              </a:rPr>
              <a:t>;</a:t>
            </a:r>
          </a:p>
          <a:p>
            <a:pPr marL="696595" lvl="1" indent="-230504">
              <a:lnSpc>
                <a:spcPct val="100000"/>
              </a:lnSpc>
              <a:spcBef>
                <a:spcPts val="1025"/>
              </a:spcBef>
              <a:buChar char="–"/>
              <a:tabLst>
                <a:tab pos="697230" algn="l"/>
              </a:tabLst>
            </a:pPr>
            <a:r>
              <a:rPr lang="ru-RU" sz="2000" dirty="0">
                <a:cs typeface="Arial"/>
              </a:rPr>
              <a:t>у</a:t>
            </a:r>
            <a:r>
              <a:rPr sz="2000" dirty="0">
                <a:cs typeface="Arial"/>
              </a:rPr>
              <a:t>длиняет интервал </a:t>
            </a:r>
            <a:r>
              <a:rPr sz="2000" dirty="0">
                <a:cs typeface="Trebuchet MS"/>
              </a:rPr>
              <a:t>QTc.</a:t>
            </a:r>
          </a:p>
          <a:p>
            <a:pPr lvl="1">
              <a:lnSpc>
                <a:spcPct val="100000"/>
              </a:lnSpc>
              <a:buClr>
                <a:srgbClr val="625C5B"/>
              </a:buClr>
            </a:pPr>
            <a:endParaRPr sz="2000" dirty="0">
              <a:cs typeface="Trebuchet MS"/>
            </a:endParaRPr>
          </a:p>
          <a:p>
            <a:pPr marL="398145" indent="-343535">
              <a:lnSpc>
                <a:spcPct val="100000"/>
              </a:lnSpc>
              <a:spcBef>
                <a:spcPts val="1035"/>
              </a:spcBef>
              <a:buChar char="•"/>
              <a:tabLst>
                <a:tab pos="398145" algn="l"/>
                <a:tab pos="398780" algn="l"/>
              </a:tabLst>
            </a:pPr>
            <a:r>
              <a:rPr sz="2000" dirty="0">
                <a:cs typeface="Arial"/>
              </a:rPr>
              <a:t>Было показано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что имеется перекрёстная резистентность с </a:t>
            </a:r>
            <a:r>
              <a:rPr sz="2000" dirty="0">
                <a:cs typeface="Trebuchet MS"/>
              </a:rPr>
              <a:t>BDQ</a:t>
            </a:r>
          </a:p>
          <a:p>
            <a:pPr marL="398145" marR="193040" indent="-342900">
              <a:lnSpc>
                <a:spcPts val="1939"/>
              </a:lnSpc>
              <a:spcBef>
                <a:spcPts val="1235"/>
              </a:spcBef>
              <a:buChar char="•"/>
              <a:tabLst>
                <a:tab pos="398145" algn="l"/>
                <a:tab pos="398780" algn="l"/>
              </a:tabLst>
            </a:pPr>
            <a:r>
              <a:rPr sz="2000" dirty="0">
                <a:cs typeface="Arial"/>
              </a:rPr>
              <a:t>Биодоступность бывает лучше при применении вместе </a:t>
            </a:r>
            <a:r>
              <a:rPr sz="2000" dirty="0">
                <a:cs typeface="Trebuchet MS"/>
              </a:rPr>
              <a:t>c </a:t>
            </a:r>
            <a:r>
              <a:rPr sz="2000" dirty="0">
                <a:cs typeface="Arial"/>
              </a:rPr>
              <a:t>жирной  пищей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0200" y="642598"/>
            <a:ext cx="4572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B90C2E"/>
                </a:solidFill>
                <a:cs typeface="Arial"/>
              </a:rPr>
              <a:t>КЛОФАЗИМИН</a:t>
            </a:r>
            <a:r>
              <a:rPr sz="3200" b="1" baseline="-21021" dirty="0">
                <a:solidFill>
                  <a:srgbClr val="B90C2E"/>
                </a:solidFill>
                <a:cs typeface="Trebuchet MS"/>
              </a:rPr>
              <a:t>3</a:t>
            </a:r>
            <a:endParaRPr sz="3200" b="1" baseline="-21021" dirty="0"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8727" y="565530"/>
            <a:ext cx="3695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</a:t>
            </a:r>
          </a:p>
        </p:txBody>
      </p:sp>
      <p:sp>
        <p:nvSpPr>
          <p:cNvPr id="5" name="object 5"/>
          <p:cNvSpPr/>
          <p:nvPr/>
        </p:nvSpPr>
        <p:spPr>
          <a:xfrm>
            <a:off x="6510528" y="344424"/>
            <a:ext cx="2295144" cy="1673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327036"/>
            <a:ext cx="7620000" cy="1003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B90C2E"/>
                </a:solidFill>
                <a:cs typeface="Arial"/>
              </a:rPr>
              <a:t>ДЕЛАМАНИД (ДЕЛЬТИБА)</a:t>
            </a:r>
            <a:endParaRPr sz="3200" b="1" dirty="0"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3200" b="1" dirty="0">
                <a:solidFill>
                  <a:srgbClr val="B90C2E"/>
                </a:solidFill>
                <a:cs typeface="Trebuchet MS"/>
              </a:rPr>
              <a:t>DELAMANID</a:t>
            </a:r>
            <a:r>
              <a:rPr sz="3200" b="1" baseline="-21164" dirty="0">
                <a:solidFill>
                  <a:srgbClr val="B90C2E"/>
                </a:solidFill>
                <a:cs typeface="Trebuchet MS"/>
              </a:rPr>
              <a:t>1 </a:t>
            </a:r>
            <a:r>
              <a:rPr sz="3200" b="1" dirty="0">
                <a:solidFill>
                  <a:srgbClr val="B90C2E"/>
                </a:solidFill>
                <a:cs typeface="Trebuchet MS"/>
              </a:rPr>
              <a:t>(DELTYBA)</a:t>
            </a:r>
            <a:endParaRPr sz="3200" b="1" dirty="0"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3875" y="1987295"/>
            <a:ext cx="2705100" cy="3569335"/>
            <a:chOff x="1293875" y="1987295"/>
            <a:chExt cx="2705100" cy="3569335"/>
          </a:xfrm>
        </p:grpSpPr>
        <p:sp>
          <p:nvSpPr>
            <p:cNvPr id="4" name="object 4"/>
            <p:cNvSpPr/>
            <p:nvPr/>
          </p:nvSpPr>
          <p:spPr>
            <a:xfrm>
              <a:off x="1331975" y="2025395"/>
              <a:ext cx="2628900" cy="34930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2925" y="2006345"/>
              <a:ext cx="2667000" cy="3531235"/>
            </a:xfrm>
            <a:custGeom>
              <a:avLst/>
              <a:gdLst/>
              <a:ahLst/>
              <a:cxnLst/>
              <a:rect l="l" t="t" r="r" b="b"/>
              <a:pathLst>
                <a:path w="2667000" h="3531235">
                  <a:moveTo>
                    <a:pt x="0" y="3531108"/>
                  </a:moveTo>
                  <a:lnTo>
                    <a:pt x="2667000" y="3531108"/>
                  </a:lnTo>
                  <a:lnTo>
                    <a:pt x="2667000" y="0"/>
                  </a:lnTo>
                  <a:lnTo>
                    <a:pt x="0" y="0"/>
                  </a:lnTo>
                  <a:lnTo>
                    <a:pt x="0" y="3531108"/>
                  </a:lnTo>
                  <a:close/>
                </a:path>
              </a:pathLst>
            </a:custGeom>
            <a:ln w="38100">
              <a:solidFill>
                <a:srgbClr val="00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79163" y="3069158"/>
            <a:ext cx="3604895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cs typeface="Arial"/>
              </a:rPr>
              <a:t>В </a:t>
            </a:r>
            <a:r>
              <a:rPr sz="1800" b="1" dirty="0">
                <a:cs typeface="Arial"/>
              </a:rPr>
              <a:t>апреле 2014 </a:t>
            </a:r>
            <a:r>
              <a:rPr sz="1800" dirty="0">
                <a:cs typeface="Arial"/>
              </a:rPr>
              <a:t>года применение</a:t>
            </a:r>
          </a:p>
          <a:p>
            <a:pPr>
              <a:lnSpc>
                <a:spcPts val="2155"/>
              </a:lnSpc>
              <a:spcBef>
                <a:spcPts val="15"/>
              </a:spcBef>
            </a:pPr>
            <a:r>
              <a:rPr sz="1800" dirty="0">
                <a:cs typeface="Trebuchet MS"/>
              </a:rPr>
              <a:t>Delamanid </a:t>
            </a:r>
            <a:r>
              <a:rPr sz="1800" dirty="0">
                <a:cs typeface="Arial"/>
              </a:rPr>
              <a:t>для лечения ТБ было</a:t>
            </a:r>
          </a:p>
          <a:p>
            <a:pPr marL="12700" marR="5080">
              <a:lnSpc>
                <a:spcPts val="2170"/>
              </a:lnSpc>
              <a:spcBef>
                <a:spcPts val="60"/>
              </a:spcBef>
            </a:pPr>
            <a:r>
              <a:rPr sz="1800" dirty="0">
                <a:cs typeface="Arial"/>
              </a:rPr>
              <a:t>временно утверждено Европейским  Медицинским Агентством (О</a:t>
            </a:r>
            <a:r>
              <a:rPr sz="1800" dirty="0">
                <a:cs typeface="Trebuchet MS"/>
              </a:rPr>
              <a:t>tsuka)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506742"/>
            <a:ext cx="36957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С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630" y="494487"/>
            <a:ext cx="7468489" cy="5506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8035" algn="ctr">
              <a:lnSpc>
                <a:spcPct val="100000"/>
              </a:lnSpc>
              <a:spcBef>
                <a:spcPts val="100"/>
              </a:spcBef>
            </a:pPr>
            <a:r>
              <a:rPr sz="3200" b="1" spc="-60" dirty="0">
                <a:solidFill>
                  <a:srgbClr val="B90C2E"/>
                </a:solidFill>
                <a:cs typeface="Arial"/>
              </a:rPr>
              <a:t>ДЕЛАМАНИД</a:t>
            </a:r>
            <a:endParaRPr sz="3200" b="1" dirty="0">
              <a:cs typeface="Arial"/>
            </a:endParaRPr>
          </a:p>
          <a:p>
            <a:pPr marL="788035" algn="ctr">
              <a:lnSpc>
                <a:spcPct val="100000"/>
              </a:lnSpc>
              <a:spcBef>
                <a:spcPts val="85"/>
              </a:spcBef>
            </a:pPr>
            <a:r>
              <a:rPr sz="3200" b="1" spc="195" dirty="0">
                <a:solidFill>
                  <a:srgbClr val="B90C2E"/>
                </a:solidFill>
                <a:cs typeface="Trebuchet MS"/>
              </a:rPr>
              <a:t>DELAMANID</a:t>
            </a:r>
            <a:r>
              <a:rPr sz="3200" b="1" spc="292" baseline="-20833" dirty="0">
                <a:solidFill>
                  <a:srgbClr val="B90C2E"/>
                </a:solidFill>
                <a:cs typeface="Trebuchet MS"/>
              </a:rPr>
              <a:t>2</a:t>
            </a:r>
            <a:endParaRPr sz="3200" b="1" baseline="-20833" dirty="0">
              <a:cs typeface="Trebuchet MS"/>
            </a:endParaRPr>
          </a:p>
          <a:p>
            <a:pPr marL="280670" indent="-230504">
              <a:lnSpc>
                <a:spcPct val="100000"/>
              </a:lnSpc>
              <a:spcBef>
                <a:spcPts val="4100"/>
              </a:spcBef>
              <a:buChar char="•"/>
              <a:tabLst>
                <a:tab pos="280670" algn="l"/>
                <a:tab pos="281305" algn="l"/>
              </a:tabLst>
            </a:pPr>
            <a:r>
              <a:rPr sz="2000" spc="-75" dirty="0">
                <a:cs typeface="Arial"/>
              </a:rPr>
              <a:t>Антимикобактериальное </a:t>
            </a:r>
            <a:r>
              <a:rPr sz="2000" spc="-95" dirty="0">
                <a:cs typeface="Arial"/>
              </a:rPr>
              <a:t>лекарство </a:t>
            </a:r>
            <a:r>
              <a:rPr sz="2000" spc="-50" dirty="0">
                <a:cs typeface="Arial"/>
              </a:rPr>
              <a:t>из </a:t>
            </a:r>
            <a:r>
              <a:rPr sz="2000" spc="-60" dirty="0">
                <a:cs typeface="Arial"/>
              </a:rPr>
              <a:t>группы</a:t>
            </a:r>
            <a:r>
              <a:rPr sz="2000" spc="225" dirty="0">
                <a:cs typeface="Arial"/>
              </a:rPr>
              <a:t> </a:t>
            </a:r>
            <a:r>
              <a:rPr sz="2000" spc="-75" dirty="0">
                <a:cs typeface="Arial"/>
              </a:rPr>
              <a:t>нитроимидазола</a:t>
            </a:r>
            <a:endParaRPr sz="2000" dirty="0">
              <a:cs typeface="Arial"/>
            </a:endParaRPr>
          </a:p>
          <a:p>
            <a:pPr marL="734695" lvl="1" indent="-230504">
              <a:lnSpc>
                <a:spcPct val="100000"/>
              </a:lnSpc>
              <a:spcBef>
                <a:spcPts val="1225"/>
              </a:spcBef>
              <a:buChar char="–"/>
              <a:tabLst>
                <a:tab pos="735330" algn="l"/>
              </a:tabLst>
            </a:pPr>
            <a:r>
              <a:rPr sz="2000" spc="-75" dirty="0">
                <a:cs typeface="Arial"/>
              </a:rPr>
              <a:t>Дериват</a:t>
            </a:r>
            <a:r>
              <a:rPr sz="2000" spc="-50" dirty="0">
                <a:cs typeface="Arial"/>
              </a:rPr>
              <a:t> </a:t>
            </a:r>
            <a:r>
              <a:rPr sz="2000" i="1" spc="-150" dirty="0">
                <a:cs typeface="Trebuchet MS"/>
              </a:rPr>
              <a:t>dihydro-nitroimidazooxazole</a:t>
            </a:r>
            <a:endParaRPr sz="2000" dirty="0">
              <a:cs typeface="Trebuchet MS"/>
            </a:endParaRPr>
          </a:p>
          <a:p>
            <a:pPr marL="280670" indent="-230504">
              <a:lnSpc>
                <a:spcPct val="100000"/>
              </a:lnSpc>
              <a:spcBef>
                <a:spcPts val="1175"/>
              </a:spcBef>
              <a:buChar char="•"/>
              <a:tabLst>
                <a:tab pos="280670" algn="l"/>
                <a:tab pos="281305" algn="l"/>
              </a:tabLst>
            </a:pPr>
            <a:r>
              <a:rPr sz="2000" spc="-80" dirty="0">
                <a:cs typeface="Arial"/>
              </a:rPr>
              <a:t>Ингибирует </a:t>
            </a:r>
            <a:r>
              <a:rPr sz="2000" spc="-90" dirty="0">
                <a:cs typeface="Arial"/>
              </a:rPr>
              <a:t>синтез </a:t>
            </a:r>
            <a:r>
              <a:rPr sz="2000" spc="-75" dirty="0">
                <a:cs typeface="Arial"/>
              </a:rPr>
              <a:t>клеточной </a:t>
            </a:r>
            <a:r>
              <a:rPr sz="2000" spc="-70" dirty="0">
                <a:cs typeface="Arial"/>
              </a:rPr>
              <a:t>стенки</a:t>
            </a:r>
            <a:r>
              <a:rPr sz="2000" spc="305" dirty="0">
                <a:cs typeface="Arial"/>
              </a:rPr>
              <a:t> </a:t>
            </a:r>
            <a:r>
              <a:rPr sz="2000" spc="-55" dirty="0">
                <a:cs typeface="Arial"/>
              </a:rPr>
              <a:t>микобактерий</a:t>
            </a:r>
            <a:endParaRPr sz="2000" dirty="0">
              <a:cs typeface="Arial"/>
            </a:endParaRPr>
          </a:p>
          <a:p>
            <a:pPr marL="2806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80670" algn="l"/>
                <a:tab pos="281305" algn="l"/>
              </a:tabLst>
            </a:pPr>
            <a:r>
              <a:rPr sz="2000" spc="-65" dirty="0">
                <a:cs typeface="Arial"/>
              </a:rPr>
              <a:t>Активно </a:t>
            </a:r>
            <a:r>
              <a:rPr sz="2000" spc="-100" dirty="0">
                <a:cs typeface="Arial"/>
              </a:rPr>
              <a:t>воздействует </a:t>
            </a:r>
            <a:r>
              <a:rPr sz="2000" spc="-90" dirty="0">
                <a:cs typeface="Arial"/>
              </a:rPr>
              <a:t>на </a:t>
            </a:r>
            <a:r>
              <a:rPr sz="2000" spc="-75" dirty="0">
                <a:cs typeface="Arial"/>
              </a:rPr>
              <a:t>интенсивно </a:t>
            </a:r>
            <a:r>
              <a:rPr sz="2000" spc="-85" dirty="0">
                <a:cs typeface="Arial"/>
              </a:rPr>
              <a:t>размножающиеся</a:t>
            </a:r>
            <a:r>
              <a:rPr sz="2000" spc="60" dirty="0">
                <a:cs typeface="Arial"/>
              </a:rPr>
              <a:t> </a:t>
            </a:r>
            <a:r>
              <a:rPr sz="2000" spc="-85" dirty="0">
                <a:cs typeface="Arial"/>
              </a:rPr>
              <a:t>внеклеточные</a:t>
            </a:r>
            <a:endParaRPr sz="2000" dirty="0">
              <a:cs typeface="Arial"/>
            </a:endParaRPr>
          </a:p>
          <a:p>
            <a:pPr marL="280670">
              <a:lnSpc>
                <a:spcPct val="100000"/>
              </a:lnSpc>
              <a:spcBef>
                <a:spcPts val="5"/>
              </a:spcBef>
            </a:pPr>
            <a:r>
              <a:rPr sz="2000" spc="-150" dirty="0">
                <a:cs typeface="Arial"/>
              </a:rPr>
              <a:t>МБТ </a:t>
            </a:r>
            <a:r>
              <a:rPr sz="2000" spc="-35" dirty="0">
                <a:cs typeface="Arial"/>
              </a:rPr>
              <a:t>и </a:t>
            </a:r>
            <a:r>
              <a:rPr sz="2000" spc="-80" dirty="0">
                <a:cs typeface="Arial"/>
              </a:rPr>
              <a:t>дремлющие </a:t>
            </a:r>
            <a:r>
              <a:rPr sz="2000" spc="-180" dirty="0">
                <a:cs typeface="Arial"/>
              </a:rPr>
              <a:t>МБТ</a:t>
            </a:r>
            <a:r>
              <a:rPr sz="2000" spc="-180" dirty="0">
                <a:cs typeface="Trebuchet MS"/>
              </a:rPr>
              <a:t>, </a:t>
            </a:r>
            <a:r>
              <a:rPr sz="2000" spc="-105" dirty="0">
                <a:cs typeface="Arial"/>
              </a:rPr>
              <a:t>находящиеся </a:t>
            </a:r>
            <a:r>
              <a:rPr sz="2000" spc="-95" dirty="0">
                <a:cs typeface="Arial"/>
              </a:rPr>
              <a:t>в</a:t>
            </a:r>
            <a:r>
              <a:rPr sz="2000" spc="-65" dirty="0">
                <a:cs typeface="Arial"/>
              </a:rPr>
              <a:t> </a:t>
            </a:r>
            <a:r>
              <a:rPr sz="2000" spc="-105" dirty="0">
                <a:cs typeface="Arial"/>
              </a:rPr>
              <a:t>макрофагах</a:t>
            </a:r>
            <a:endParaRPr sz="2000" dirty="0">
              <a:cs typeface="Arial"/>
            </a:endParaRPr>
          </a:p>
          <a:p>
            <a:pPr marL="734695" lvl="1" indent="-230504">
              <a:lnSpc>
                <a:spcPct val="100000"/>
              </a:lnSpc>
              <a:spcBef>
                <a:spcPts val="1225"/>
              </a:spcBef>
              <a:buFont typeface="Arial"/>
              <a:buChar char="–"/>
              <a:tabLst>
                <a:tab pos="735330" algn="l"/>
              </a:tabLst>
            </a:pPr>
            <a:r>
              <a:rPr sz="2000" b="1" spc="-105" dirty="0">
                <a:cs typeface="Arial"/>
              </a:rPr>
              <a:t>Бактерицидное </a:t>
            </a:r>
            <a:r>
              <a:rPr sz="2000" spc="-75" dirty="0">
                <a:cs typeface="Arial"/>
              </a:rPr>
              <a:t>действие </a:t>
            </a:r>
            <a:r>
              <a:rPr sz="2000" spc="-30" dirty="0">
                <a:cs typeface="Arial"/>
              </a:rPr>
              <a:t>и </a:t>
            </a:r>
            <a:r>
              <a:rPr sz="2000" b="1" spc="-125" dirty="0">
                <a:cs typeface="Arial"/>
              </a:rPr>
              <a:t>стерилизующий</a:t>
            </a:r>
            <a:r>
              <a:rPr sz="2000" b="1" spc="145" dirty="0">
                <a:cs typeface="Arial"/>
              </a:rPr>
              <a:t> </a:t>
            </a:r>
            <a:r>
              <a:rPr sz="2000" spc="-145" dirty="0">
                <a:cs typeface="Arial"/>
              </a:rPr>
              <a:t>эффект</a:t>
            </a:r>
            <a:endParaRPr sz="2000" dirty="0">
              <a:cs typeface="Arial"/>
            </a:endParaRPr>
          </a:p>
          <a:p>
            <a:pPr marL="280670" indent="-230504">
              <a:lnSpc>
                <a:spcPct val="100000"/>
              </a:lnSpc>
              <a:spcBef>
                <a:spcPts val="1175"/>
              </a:spcBef>
              <a:buChar char="•"/>
              <a:tabLst>
                <a:tab pos="280670" algn="l"/>
                <a:tab pos="281305" algn="l"/>
              </a:tabLst>
            </a:pPr>
            <a:r>
              <a:rPr sz="2000" spc="-125" dirty="0">
                <a:cs typeface="Arial"/>
              </a:rPr>
              <a:t>Таблетки </a:t>
            </a:r>
            <a:r>
              <a:rPr sz="2000" spc="-50" dirty="0">
                <a:cs typeface="Arial"/>
              </a:rPr>
              <a:t>по </a:t>
            </a:r>
            <a:r>
              <a:rPr sz="2000" spc="-45" dirty="0">
                <a:cs typeface="Trebuchet MS"/>
              </a:rPr>
              <a:t>50 </a:t>
            </a:r>
            <a:r>
              <a:rPr sz="2000" spc="-114" dirty="0">
                <a:cs typeface="Arial"/>
              </a:rPr>
              <a:t>мг</a:t>
            </a:r>
            <a:r>
              <a:rPr sz="2000" spc="-114" dirty="0">
                <a:cs typeface="Trebuchet MS"/>
              </a:rPr>
              <a:t>, </a:t>
            </a:r>
            <a:r>
              <a:rPr sz="2000" spc="-85" dirty="0">
                <a:cs typeface="Arial"/>
              </a:rPr>
              <a:t>доза </a:t>
            </a:r>
            <a:r>
              <a:rPr sz="2000" spc="-80" dirty="0">
                <a:cs typeface="Trebuchet MS"/>
              </a:rPr>
              <a:t>- </a:t>
            </a:r>
            <a:r>
              <a:rPr sz="2000" spc="-45" dirty="0">
                <a:cs typeface="Trebuchet MS"/>
              </a:rPr>
              <a:t>100 </a:t>
            </a:r>
            <a:r>
              <a:rPr sz="2000" spc="-35" dirty="0">
                <a:cs typeface="Arial"/>
              </a:rPr>
              <a:t>мг </a:t>
            </a:r>
            <a:r>
              <a:rPr sz="2000" spc="-100" dirty="0">
                <a:cs typeface="Arial"/>
              </a:rPr>
              <a:t>два </a:t>
            </a:r>
            <a:r>
              <a:rPr sz="2000" spc="-105" dirty="0">
                <a:cs typeface="Arial"/>
              </a:rPr>
              <a:t>раза </a:t>
            </a:r>
            <a:r>
              <a:rPr sz="2000" spc="-95" dirty="0">
                <a:cs typeface="Arial"/>
              </a:rPr>
              <a:t>в </a:t>
            </a:r>
            <a:r>
              <a:rPr sz="2000" spc="-75" dirty="0">
                <a:cs typeface="Arial"/>
              </a:rPr>
              <a:t>день </a:t>
            </a:r>
            <a:r>
              <a:rPr sz="2000" spc="-95" dirty="0">
                <a:cs typeface="Arial"/>
              </a:rPr>
              <a:t>в </a:t>
            </a:r>
            <a:r>
              <a:rPr sz="2000" spc="-90" dirty="0">
                <a:cs typeface="Arial"/>
              </a:rPr>
              <a:t>течение </a:t>
            </a:r>
            <a:r>
              <a:rPr sz="2000" spc="-45" dirty="0">
                <a:cs typeface="Trebuchet MS"/>
              </a:rPr>
              <a:t>24</a:t>
            </a:r>
            <a:r>
              <a:rPr sz="2000" spc="405" dirty="0">
                <a:cs typeface="Trebuchet MS"/>
              </a:rPr>
              <a:t> </a:t>
            </a:r>
            <a:r>
              <a:rPr sz="2000" spc="-95" dirty="0">
                <a:cs typeface="Arial"/>
              </a:rPr>
              <a:t>недель</a:t>
            </a:r>
            <a:endParaRPr sz="2000" dirty="0">
              <a:cs typeface="Arial"/>
            </a:endParaRPr>
          </a:p>
          <a:p>
            <a:pPr marL="2806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80670" algn="l"/>
                <a:tab pos="281305" algn="l"/>
              </a:tabLst>
            </a:pPr>
            <a:r>
              <a:rPr sz="2000" spc="-90" dirty="0">
                <a:cs typeface="Arial"/>
              </a:rPr>
              <a:t>Период </a:t>
            </a:r>
            <a:r>
              <a:rPr sz="2000" spc="-95" dirty="0">
                <a:cs typeface="Arial"/>
              </a:rPr>
              <a:t>полураспада </a:t>
            </a:r>
            <a:r>
              <a:rPr sz="2000" spc="-270" dirty="0">
                <a:cs typeface="Trebuchet MS"/>
              </a:rPr>
              <a:t>: </a:t>
            </a:r>
            <a:r>
              <a:rPr sz="2000" spc="-45" dirty="0">
                <a:cs typeface="Trebuchet MS"/>
              </a:rPr>
              <a:t>38</a:t>
            </a:r>
            <a:r>
              <a:rPr sz="2000" spc="185" dirty="0">
                <a:cs typeface="Trebuchet MS"/>
              </a:rPr>
              <a:t> </a:t>
            </a:r>
            <a:r>
              <a:rPr sz="2000" spc="-110" dirty="0">
                <a:cs typeface="Arial"/>
              </a:rPr>
              <a:t>часов</a:t>
            </a:r>
            <a:endParaRPr sz="2000" dirty="0">
              <a:cs typeface="Arial"/>
            </a:endParaRPr>
          </a:p>
          <a:p>
            <a:pPr marL="2806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80670" algn="l"/>
                <a:tab pos="281305" algn="l"/>
              </a:tabLst>
            </a:pPr>
            <a:r>
              <a:rPr sz="2000" spc="-105" dirty="0">
                <a:cs typeface="Arial"/>
              </a:rPr>
              <a:t>Относительно </a:t>
            </a:r>
            <a:r>
              <a:rPr sz="2000" spc="-30" dirty="0">
                <a:cs typeface="Arial"/>
              </a:rPr>
              <a:t>низкий </a:t>
            </a:r>
            <a:r>
              <a:rPr sz="2000" spc="-50" dirty="0">
                <a:cs typeface="Arial"/>
              </a:rPr>
              <a:t>порог </a:t>
            </a:r>
            <a:r>
              <a:rPr sz="2000" spc="-90" dirty="0">
                <a:cs typeface="Arial"/>
              </a:rPr>
              <a:t>развития</a:t>
            </a:r>
            <a:r>
              <a:rPr sz="2000" spc="229" dirty="0">
                <a:cs typeface="Arial"/>
              </a:rPr>
              <a:t> </a:t>
            </a:r>
            <a:r>
              <a:rPr sz="2000" spc="-95" dirty="0">
                <a:cs typeface="Arial"/>
              </a:rPr>
              <a:t>устойчивости</a:t>
            </a:r>
            <a:endParaRPr sz="2000" dirty="0"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66559" y="281940"/>
            <a:ext cx="2071116" cy="139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С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005" y="304038"/>
            <a:ext cx="2720595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i="0" spc="-229" dirty="0">
                <a:solidFill>
                  <a:srgbClr val="B90C2E"/>
                </a:solidFill>
                <a:latin typeface="+mn-lt"/>
                <a:cs typeface="Arial"/>
              </a:rPr>
              <a:t>ДЕЛАМАНИД</a:t>
            </a:r>
            <a:endParaRPr sz="3200" dirty="0">
              <a:latin typeface="+mn-lt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z="3200" i="0" spc="175" dirty="0">
                <a:solidFill>
                  <a:srgbClr val="B90C2E"/>
                </a:solidFill>
                <a:latin typeface="+mn-lt"/>
                <a:cs typeface="Trebuchet MS"/>
              </a:rPr>
              <a:t>DELAMANID</a:t>
            </a:r>
            <a:r>
              <a:rPr sz="3200" i="0" spc="262" baseline="-20202" dirty="0">
                <a:solidFill>
                  <a:srgbClr val="B90C2E"/>
                </a:solidFill>
                <a:latin typeface="+mn-lt"/>
                <a:cs typeface="Trebuchet MS"/>
              </a:rPr>
              <a:t>3</a:t>
            </a:r>
            <a:endParaRPr sz="3200" baseline="-20202" dirty="0">
              <a:latin typeface="+mn-lt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284" y="1905000"/>
            <a:ext cx="7594981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255">
              <a:lnSpc>
                <a:spcPct val="100000"/>
              </a:lnSpc>
              <a:spcBef>
                <a:spcPts val="100"/>
              </a:spcBef>
            </a:pPr>
            <a:r>
              <a:rPr sz="2400" b="1" spc="-175" dirty="0">
                <a:cs typeface="Arial"/>
              </a:rPr>
              <a:t>Присутствие </a:t>
            </a:r>
            <a:r>
              <a:rPr sz="2400" b="1" spc="-114" dirty="0">
                <a:cs typeface="Arial"/>
              </a:rPr>
              <a:t>пищи </a:t>
            </a:r>
            <a:r>
              <a:rPr sz="2400" b="1" spc="-185" dirty="0">
                <a:cs typeface="Arial"/>
              </a:rPr>
              <a:t>способствует всасыванию </a:t>
            </a:r>
            <a:r>
              <a:rPr sz="2400" b="1" spc="-130" dirty="0">
                <a:cs typeface="Arial"/>
              </a:rPr>
              <a:t>препарата </a:t>
            </a:r>
            <a:r>
              <a:rPr sz="2400" b="1" spc="-114" dirty="0">
                <a:cs typeface="Arial"/>
              </a:rPr>
              <a:t>из </a:t>
            </a:r>
            <a:r>
              <a:rPr sz="2400" b="1" spc="-110" dirty="0">
                <a:cs typeface="Arial"/>
              </a:rPr>
              <a:t>желудка </a:t>
            </a:r>
            <a:r>
              <a:rPr sz="2400" b="1" spc="-165" dirty="0">
                <a:cs typeface="Arial"/>
              </a:rPr>
              <a:t>после  </a:t>
            </a:r>
            <a:r>
              <a:rPr sz="2400" b="1" spc="-140" dirty="0">
                <a:cs typeface="Arial"/>
              </a:rPr>
              <a:t>перорального</a:t>
            </a:r>
            <a:r>
              <a:rPr sz="2400" b="1" spc="-40" dirty="0">
                <a:cs typeface="Arial"/>
              </a:rPr>
              <a:t> </a:t>
            </a:r>
            <a:r>
              <a:rPr sz="2400" b="1" spc="-110" dirty="0">
                <a:cs typeface="Arial"/>
              </a:rPr>
              <a:t>приёма:</a:t>
            </a:r>
            <a:endParaRPr sz="2400" dirty="0">
              <a:cs typeface="Arial"/>
            </a:endParaRPr>
          </a:p>
          <a:p>
            <a:pPr marL="696595" indent="-230504">
              <a:lnSpc>
                <a:spcPct val="100000"/>
              </a:lnSpc>
              <a:spcBef>
                <a:spcPts val="1225"/>
              </a:spcBef>
              <a:buChar char="•"/>
              <a:tabLst>
                <a:tab pos="696595" algn="l"/>
                <a:tab pos="697230" algn="l"/>
              </a:tabLst>
            </a:pPr>
            <a:r>
              <a:rPr spc="-55" dirty="0">
                <a:cs typeface="Arial"/>
              </a:rPr>
              <a:t>Максимальную концентрацию </a:t>
            </a:r>
            <a:r>
              <a:rPr spc="-80" dirty="0">
                <a:cs typeface="Arial"/>
              </a:rPr>
              <a:t>достигает </a:t>
            </a:r>
            <a:r>
              <a:rPr spc="-75" dirty="0">
                <a:cs typeface="Arial"/>
              </a:rPr>
              <a:t>через </a:t>
            </a:r>
            <a:r>
              <a:rPr spc="-50" dirty="0">
                <a:cs typeface="Trebuchet MS"/>
              </a:rPr>
              <a:t>4-5</a:t>
            </a:r>
            <a:r>
              <a:rPr spc="110" dirty="0">
                <a:cs typeface="Trebuchet MS"/>
              </a:rPr>
              <a:t> </a:t>
            </a:r>
            <a:r>
              <a:rPr spc="-90" dirty="0">
                <a:cs typeface="Arial"/>
              </a:rPr>
              <a:t>часов</a:t>
            </a:r>
            <a:endParaRPr dirty="0">
              <a:cs typeface="Arial"/>
            </a:endParaRPr>
          </a:p>
          <a:p>
            <a:pPr marL="696595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696595" algn="l"/>
                <a:tab pos="697230" algn="l"/>
              </a:tabLst>
            </a:pPr>
            <a:r>
              <a:rPr spc="-95" dirty="0">
                <a:cs typeface="Arial"/>
              </a:rPr>
              <a:t>Стабильную</a:t>
            </a:r>
            <a:r>
              <a:rPr spc="225" dirty="0">
                <a:cs typeface="Arial"/>
              </a:rPr>
              <a:t> </a:t>
            </a:r>
            <a:r>
              <a:rPr spc="-55" dirty="0">
                <a:cs typeface="Arial"/>
              </a:rPr>
              <a:t>концентрацию </a:t>
            </a:r>
            <a:r>
              <a:rPr spc="-80" dirty="0">
                <a:cs typeface="Arial"/>
              </a:rPr>
              <a:t>достигает после </a:t>
            </a:r>
            <a:r>
              <a:rPr spc="-60" dirty="0">
                <a:cs typeface="Arial"/>
              </a:rPr>
              <a:t>приёма </a:t>
            </a:r>
            <a:r>
              <a:rPr spc="-80" dirty="0">
                <a:cs typeface="Arial"/>
              </a:rPr>
              <a:t>в </a:t>
            </a:r>
            <a:r>
              <a:rPr spc="-75" dirty="0">
                <a:cs typeface="Arial"/>
              </a:rPr>
              <a:t>течение </a:t>
            </a:r>
            <a:r>
              <a:rPr spc="-65" dirty="0">
                <a:cs typeface="Arial"/>
              </a:rPr>
              <a:t>периода </a:t>
            </a:r>
            <a:r>
              <a:rPr spc="-85" dirty="0">
                <a:cs typeface="Arial"/>
              </a:rPr>
              <a:t>от </a:t>
            </a:r>
            <a:r>
              <a:rPr spc="-35" dirty="0">
                <a:cs typeface="Trebuchet MS"/>
              </a:rPr>
              <a:t>10 </a:t>
            </a:r>
            <a:r>
              <a:rPr spc="-50" dirty="0">
                <a:cs typeface="Arial"/>
              </a:rPr>
              <a:t>до</a:t>
            </a:r>
            <a:r>
              <a:rPr spc="270" dirty="0">
                <a:cs typeface="Arial"/>
              </a:rPr>
              <a:t> </a:t>
            </a:r>
            <a:r>
              <a:rPr spc="-35" dirty="0">
                <a:cs typeface="Trebuchet MS"/>
              </a:rPr>
              <a:t>14</a:t>
            </a:r>
            <a:endParaRPr dirty="0">
              <a:cs typeface="Trebuchet MS"/>
            </a:endParaRPr>
          </a:p>
          <a:p>
            <a:pPr marL="696595">
              <a:lnSpc>
                <a:spcPct val="100000"/>
              </a:lnSpc>
            </a:pPr>
            <a:r>
              <a:rPr spc="-45" dirty="0">
                <a:cs typeface="Arial"/>
              </a:rPr>
              <a:t>дней</a:t>
            </a:r>
            <a:endParaRPr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80" dirty="0">
                <a:cs typeface="Arial"/>
              </a:rPr>
              <a:t>Побочные</a:t>
            </a:r>
            <a:r>
              <a:rPr sz="2400" b="1" spc="15" dirty="0">
                <a:cs typeface="Arial"/>
              </a:rPr>
              <a:t> </a:t>
            </a:r>
            <a:r>
              <a:rPr sz="2400" b="1" spc="-175" dirty="0">
                <a:cs typeface="Arial"/>
              </a:rPr>
              <a:t>явления:</a:t>
            </a:r>
            <a:endParaRPr sz="2400" dirty="0">
              <a:cs typeface="Arial"/>
            </a:endParaRPr>
          </a:p>
          <a:p>
            <a:pPr marL="696595" indent="-230504">
              <a:lnSpc>
                <a:spcPct val="100000"/>
              </a:lnSpc>
              <a:spcBef>
                <a:spcPts val="1235"/>
              </a:spcBef>
              <a:buChar char="–"/>
              <a:tabLst>
                <a:tab pos="697230" algn="l"/>
              </a:tabLst>
            </a:pPr>
            <a:r>
              <a:rPr spc="-90" dirty="0">
                <a:cs typeface="Arial"/>
              </a:rPr>
              <a:t>Наиболее </a:t>
            </a:r>
            <a:r>
              <a:rPr spc="-70" dirty="0">
                <a:cs typeface="Arial"/>
              </a:rPr>
              <a:t>серьезное </a:t>
            </a:r>
            <a:r>
              <a:rPr spc="-55" dirty="0">
                <a:cs typeface="Arial"/>
              </a:rPr>
              <a:t>побочное </a:t>
            </a:r>
            <a:r>
              <a:rPr spc="-80" dirty="0">
                <a:cs typeface="Arial"/>
              </a:rPr>
              <a:t>явление </a:t>
            </a:r>
            <a:r>
              <a:rPr spc="-70" dirty="0">
                <a:cs typeface="Trebuchet MS"/>
              </a:rPr>
              <a:t>- </a:t>
            </a:r>
            <a:r>
              <a:rPr spc="-65" dirty="0">
                <a:cs typeface="Arial"/>
              </a:rPr>
              <a:t>удлинение </a:t>
            </a:r>
            <a:r>
              <a:rPr spc="55" dirty="0">
                <a:cs typeface="Trebuchet MS"/>
              </a:rPr>
              <a:t>QTc</a:t>
            </a:r>
            <a:r>
              <a:rPr spc="225" dirty="0">
                <a:cs typeface="Trebuchet MS"/>
              </a:rPr>
              <a:t> </a:t>
            </a:r>
            <a:r>
              <a:rPr spc="-95" dirty="0">
                <a:cs typeface="Arial"/>
              </a:rPr>
              <a:t>интервала</a:t>
            </a:r>
            <a:r>
              <a:rPr spc="-95" dirty="0">
                <a:cs typeface="Trebuchet MS"/>
              </a:rPr>
              <a:t>,</a:t>
            </a:r>
            <a:endParaRPr dirty="0">
              <a:cs typeface="Trebuchet MS"/>
            </a:endParaRPr>
          </a:p>
          <a:p>
            <a:pPr marL="696595" indent="-230504">
              <a:lnSpc>
                <a:spcPct val="100000"/>
              </a:lnSpc>
              <a:spcBef>
                <a:spcPts val="1200"/>
              </a:spcBef>
              <a:buChar char="–"/>
              <a:tabLst>
                <a:tab pos="697230" algn="l"/>
              </a:tabLst>
            </a:pPr>
            <a:r>
              <a:rPr spc="-130" dirty="0">
                <a:cs typeface="Arial"/>
              </a:rPr>
              <a:t>Тошнота</a:t>
            </a:r>
            <a:r>
              <a:rPr spc="-130" dirty="0">
                <a:cs typeface="Trebuchet MS"/>
              </a:rPr>
              <a:t>, </a:t>
            </a:r>
            <a:r>
              <a:rPr spc="-105" dirty="0">
                <a:cs typeface="Arial"/>
              </a:rPr>
              <a:t>рвота</a:t>
            </a:r>
            <a:r>
              <a:rPr spc="-105" dirty="0">
                <a:cs typeface="Trebuchet MS"/>
              </a:rPr>
              <a:t>,</a:t>
            </a:r>
            <a:r>
              <a:rPr spc="-325" dirty="0">
                <a:cs typeface="Trebuchet MS"/>
              </a:rPr>
              <a:t> </a:t>
            </a:r>
            <a:r>
              <a:rPr spc="-65" dirty="0">
                <a:cs typeface="Arial"/>
              </a:rPr>
              <a:t>головокружение</a:t>
            </a:r>
            <a:r>
              <a:rPr spc="-65" dirty="0">
                <a:cs typeface="Trebuchet MS"/>
              </a:rPr>
              <a:t>,</a:t>
            </a:r>
            <a:endParaRPr dirty="0">
              <a:cs typeface="Trebuchet MS"/>
            </a:endParaRPr>
          </a:p>
          <a:p>
            <a:pPr marL="696595" indent="-230504">
              <a:lnSpc>
                <a:spcPct val="100000"/>
              </a:lnSpc>
              <a:spcBef>
                <a:spcPts val="1200"/>
              </a:spcBef>
              <a:buChar char="–"/>
              <a:tabLst>
                <a:tab pos="697230" algn="l"/>
              </a:tabLst>
            </a:pPr>
            <a:r>
              <a:rPr spc="-70" dirty="0">
                <a:cs typeface="Arial"/>
              </a:rPr>
              <a:t>Снижение уровя калия </a:t>
            </a:r>
            <a:r>
              <a:rPr spc="-80" dirty="0">
                <a:cs typeface="Arial"/>
              </a:rPr>
              <a:t>в</a:t>
            </a:r>
            <a:r>
              <a:rPr spc="190" dirty="0">
                <a:cs typeface="Arial"/>
              </a:rPr>
              <a:t> </a:t>
            </a:r>
            <a:r>
              <a:rPr spc="-65" dirty="0">
                <a:cs typeface="Arial"/>
              </a:rPr>
              <a:t>крови</a:t>
            </a:r>
            <a:r>
              <a:rPr spc="-65" dirty="0">
                <a:cs typeface="Trebuchet MS"/>
              </a:rPr>
              <a:t>,</a:t>
            </a:r>
            <a:endParaRPr dirty="0">
              <a:cs typeface="Trebuchet MS"/>
            </a:endParaRPr>
          </a:p>
          <a:p>
            <a:pPr marL="696595" indent="-230504">
              <a:lnSpc>
                <a:spcPct val="100000"/>
              </a:lnSpc>
              <a:spcBef>
                <a:spcPts val="1200"/>
              </a:spcBef>
              <a:buChar char="–"/>
              <a:tabLst>
                <a:tab pos="697230" algn="l"/>
              </a:tabLst>
            </a:pPr>
            <a:r>
              <a:rPr spc="-95" dirty="0">
                <a:cs typeface="Arial"/>
              </a:rPr>
              <a:t>Парестезии</a:t>
            </a:r>
            <a:r>
              <a:rPr spc="-95" dirty="0">
                <a:cs typeface="Trebuchet MS"/>
              </a:rPr>
              <a:t>, </a:t>
            </a:r>
            <a:r>
              <a:rPr spc="-95" dirty="0">
                <a:cs typeface="Arial"/>
              </a:rPr>
              <a:t>тревога</a:t>
            </a:r>
            <a:r>
              <a:rPr spc="-95" dirty="0">
                <a:cs typeface="Trebuchet MS"/>
              </a:rPr>
              <a:t>,</a:t>
            </a:r>
            <a:r>
              <a:rPr spc="-335" dirty="0">
                <a:cs typeface="Trebuchet MS"/>
              </a:rPr>
              <a:t> </a:t>
            </a:r>
            <a:r>
              <a:rPr spc="-85" dirty="0">
                <a:cs typeface="Arial"/>
              </a:rPr>
              <a:t>тремор</a:t>
            </a:r>
            <a:r>
              <a:rPr spc="-85" dirty="0">
                <a:cs typeface="Trebuchet MS"/>
              </a:rPr>
              <a:t>.</a:t>
            </a:r>
            <a:endParaRPr dirty="0"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397" y="320421"/>
            <a:ext cx="3695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i="1" dirty="0">
                <a:latin typeface="Times New Roman"/>
                <a:cs typeface="Times New Roman"/>
              </a:rPr>
              <a:t>С</a:t>
            </a:r>
            <a:endParaRPr sz="4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82383" y="381000"/>
            <a:ext cx="1793748" cy="1668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389889"/>
            <a:ext cx="4495800" cy="1009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5"/>
              </a:spcBef>
            </a:pPr>
            <a:r>
              <a:rPr sz="3200" i="0" spc="-229" dirty="0">
                <a:solidFill>
                  <a:srgbClr val="B90C2E"/>
                </a:solidFill>
                <a:latin typeface="+mn-lt"/>
                <a:cs typeface="Arial"/>
              </a:rPr>
              <a:t>ДЕЛАМАНИД</a:t>
            </a:r>
            <a:endParaRPr sz="3200" dirty="0">
              <a:latin typeface="+mn-lt"/>
              <a:cs typeface="Arial"/>
            </a:endParaRPr>
          </a:p>
          <a:p>
            <a:pPr marL="38100" algn="ctr">
              <a:lnSpc>
                <a:spcPct val="100000"/>
              </a:lnSpc>
              <a:spcBef>
                <a:spcPts val="60"/>
              </a:spcBef>
            </a:pPr>
            <a:r>
              <a:rPr sz="3200" i="0" spc="175" dirty="0">
                <a:solidFill>
                  <a:srgbClr val="B90C2E"/>
                </a:solidFill>
                <a:latin typeface="+mn-lt"/>
                <a:cs typeface="Trebuchet MS"/>
              </a:rPr>
              <a:t>DELAMANID</a:t>
            </a:r>
            <a:r>
              <a:rPr sz="3150" i="0" spc="262" baseline="-21164" dirty="0">
                <a:solidFill>
                  <a:srgbClr val="B90C2E"/>
                </a:solidFill>
                <a:latin typeface="+mn-lt"/>
                <a:cs typeface="Trebuchet MS"/>
              </a:rPr>
              <a:t>4</a:t>
            </a:r>
            <a:endParaRPr sz="3150" baseline="-21164" dirty="0">
              <a:latin typeface="+mn-lt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630" y="1954904"/>
            <a:ext cx="8299603" cy="3634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spc="-75" dirty="0">
                <a:cs typeface="Arial"/>
              </a:rPr>
              <a:t>Бактерицидное </a:t>
            </a:r>
            <a:r>
              <a:rPr sz="2400" spc="-90" dirty="0">
                <a:cs typeface="Arial"/>
              </a:rPr>
              <a:t>действие </a:t>
            </a:r>
            <a:r>
              <a:rPr sz="2400" i="1" spc="-180" dirty="0">
                <a:cs typeface="Trebuchet MS"/>
              </a:rPr>
              <a:t>in </a:t>
            </a:r>
            <a:r>
              <a:rPr sz="2400" i="1" spc="-215" dirty="0">
                <a:cs typeface="Trebuchet MS"/>
              </a:rPr>
              <a:t>vitro </a:t>
            </a:r>
            <a:r>
              <a:rPr sz="2400" spc="-90" dirty="0">
                <a:cs typeface="Arial"/>
              </a:rPr>
              <a:t>на </a:t>
            </a:r>
            <a:r>
              <a:rPr sz="2400" spc="-105" dirty="0">
                <a:cs typeface="Arial"/>
              </a:rPr>
              <a:t>чувствительные </a:t>
            </a:r>
            <a:r>
              <a:rPr sz="2400" spc="-35" dirty="0">
                <a:cs typeface="Arial"/>
              </a:rPr>
              <a:t>и</a:t>
            </a:r>
            <a:r>
              <a:rPr sz="2400" spc="-5" dirty="0">
                <a:cs typeface="Arial"/>
              </a:rPr>
              <a:t> </a:t>
            </a:r>
            <a:r>
              <a:rPr sz="2400" spc="-95" dirty="0">
                <a:cs typeface="Arial"/>
              </a:rPr>
              <a:t>устойчивые</a:t>
            </a:r>
            <a:endParaRPr sz="2400" dirty="0">
              <a:cs typeface="Arial"/>
            </a:endParaRPr>
          </a:p>
          <a:p>
            <a:pPr marL="242570">
              <a:lnSpc>
                <a:spcPct val="100000"/>
              </a:lnSpc>
              <a:spcBef>
                <a:spcPts val="5"/>
              </a:spcBef>
            </a:pPr>
            <a:r>
              <a:rPr sz="2400" spc="-120" dirty="0">
                <a:cs typeface="Arial"/>
              </a:rPr>
              <a:t>формы</a:t>
            </a:r>
            <a:r>
              <a:rPr sz="2400" spc="-5" dirty="0">
                <a:cs typeface="Arial"/>
              </a:rPr>
              <a:t> </a:t>
            </a:r>
            <a:r>
              <a:rPr sz="2400" spc="-100" dirty="0">
                <a:cs typeface="Arial"/>
              </a:rPr>
              <a:t>ТМ</a:t>
            </a:r>
            <a:endParaRPr sz="2400" dirty="0">
              <a:cs typeface="Arial"/>
            </a:endParaRPr>
          </a:p>
          <a:p>
            <a:pPr marL="242570" marR="508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spc="-145" dirty="0">
                <a:cs typeface="Arial"/>
              </a:rPr>
              <a:t>Нет </a:t>
            </a:r>
            <a:r>
              <a:rPr sz="2400" spc="-70" dirty="0">
                <a:cs typeface="Arial"/>
              </a:rPr>
              <a:t>перекрёстной </a:t>
            </a:r>
            <a:r>
              <a:rPr sz="2400" spc="-95" dirty="0">
                <a:cs typeface="Arial"/>
              </a:rPr>
              <a:t>устойчивости </a:t>
            </a:r>
            <a:r>
              <a:rPr sz="2400" spc="-140" dirty="0">
                <a:cs typeface="Arial"/>
              </a:rPr>
              <a:t>с </a:t>
            </a:r>
            <a:r>
              <a:rPr sz="2400" spc="-50" dirty="0">
                <a:cs typeface="Arial"/>
              </a:rPr>
              <a:t>другими </a:t>
            </a:r>
            <a:r>
              <a:rPr sz="2400" spc="-75" dirty="0">
                <a:cs typeface="Arial"/>
              </a:rPr>
              <a:t>противотуберкулёзными  </a:t>
            </a:r>
            <a:r>
              <a:rPr sz="2400" spc="-85" dirty="0">
                <a:cs typeface="Arial"/>
              </a:rPr>
              <a:t>препаратами</a:t>
            </a:r>
            <a:endParaRPr sz="2400" dirty="0">
              <a:cs typeface="Arial"/>
            </a:endParaRPr>
          </a:p>
          <a:p>
            <a:pPr marL="2425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spc="-20" dirty="0">
                <a:cs typeface="Arial"/>
              </a:rPr>
              <a:t>Можно </a:t>
            </a:r>
            <a:r>
              <a:rPr sz="2400" spc="-70" dirty="0">
                <a:cs typeface="Arial"/>
              </a:rPr>
              <a:t>применять </a:t>
            </a:r>
            <a:r>
              <a:rPr sz="2400" spc="-45" dirty="0">
                <a:cs typeface="Arial"/>
              </a:rPr>
              <a:t>при </a:t>
            </a:r>
            <a:r>
              <a:rPr sz="2400" spc="-80" dirty="0">
                <a:cs typeface="Arial"/>
              </a:rPr>
              <a:t>лечении </a:t>
            </a:r>
            <a:r>
              <a:rPr sz="2400" spc="-225" dirty="0">
                <a:cs typeface="Arial"/>
              </a:rPr>
              <a:t>ТБ </a:t>
            </a:r>
            <a:r>
              <a:rPr sz="2400" spc="-90" dirty="0">
                <a:cs typeface="Arial"/>
              </a:rPr>
              <a:t>у</a:t>
            </a:r>
            <a:r>
              <a:rPr sz="2400" spc="185" dirty="0">
                <a:cs typeface="Arial"/>
              </a:rPr>
              <a:t> </a:t>
            </a:r>
            <a:r>
              <a:rPr sz="2400" spc="-105" dirty="0">
                <a:cs typeface="Arial"/>
              </a:rPr>
              <a:t>ВИЧ</a:t>
            </a:r>
            <a:r>
              <a:rPr sz="2400" spc="-105" dirty="0">
                <a:cs typeface="Trebuchet MS"/>
              </a:rPr>
              <a:t>-</a:t>
            </a:r>
            <a:r>
              <a:rPr sz="2400" spc="-105" dirty="0">
                <a:cs typeface="Arial"/>
              </a:rPr>
              <a:t>инфицированных</a:t>
            </a:r>
            <a:endParaRPr sz="2400" dirty="0">
              <a:cs typeface="Arial"/>
            </a:endParaRPr>
          </a:p>
          <a:p>
            <a:pPr marL="2425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  <a:tab pos="4655185" algn="l"/>
              </a:tabLst>
            </a:pPr>
            <a:r>
              <a:rPr sz="2400" spc="-150" dirty="0">
                <a:cs typeface="Arial"/>
              </a:rPr>
              <a:t>Не  </a:t>
            </a:r>
            <a:r>
              <a:rPr sz="2400" spc="-75" dirty="0">
                <a:cs typeface="Arial"/>
              </a:rPr>
              <a:t>индуцирует </a:t>
            </a:r>
            <a:r>
              <a:rPr sz="2400" spc="-70" dirty="0">
                <a:cs typeface="Arial"/>
              </a:rPr>
              <a:t>энзимы</a:t>
            </a:r>
            <a:r>
              <a:rPr sz="2400" spc="-30" dirty="0">
                <a:cs typeface="Arial"/>
              </a:rPr>
              <a:t> </a:t>
            </a:r>
            <a:r>
              <a:rPr sz="2400" spc="-105" dirty="0">
                <a:cs typeface="Arial"/>
              </a:rPr>
              <a:t>системы</a:t>
            </a:r>
            <a:r>
              <a:rPr sz="2400" spc="30" dirty="0">
                <a:cs typeface="Arial"/>
              </a:rPr>
              <a:t> </a:t>
            </a:r>
            <a:r>
              <a:rPr sz="2400" spc="-85" dirty="0">
                <a:cs typeface="Arial"/>
              </a:rPr>
              <a:t>цитохрома</a:t>
            </a:r>
            <a:r>
              <a:rPr lang="en-US" sz="2400" spc="-85" dirty="0">
                <a:cs typeface="Arial"/>
              </a:rPr>
              <a:t> </a:t>
            </a:r>
            <a:r>
              <a:rPr sz="2400" spc="-60" dirty="0">
                <a:cs typeface="Trebuchet MS"/>
              </a:rPr>
              <a:t>P450</a:t>
            </a:r>
            <a:endParaRPr sz="2400" dirty="0">
              <a:cs typeface="Trebuchet MS"/>
            </a:endParaRPr>
          </a:p>
          <a:p>
            <a:pPr marL="615950">
              <a:lnSpc>
                <a:spcPct val="100000"/>
              </a:lnSpc>
              <a:spcBef>
                <a:spcPts val="1585"/>
              </a:spcBef>
              <a:tabLst>
                <a:tab pos="873760" algn="l"/>
              </a:tabLst>
            </a:pPr>
            <a:r>
              <a:rPr sz="2400" spc="-390" dirty="0">
                <a:cs typeface="Arial"/>
              </a:rPr>
              <a:t>‒	</a:t>
            </a:r>
            <a:r>
              <a:rPr sz="2400" spc="-120" dirty="0">
                <a:cs typeface="Arial"/>
              </a:rPr>
              <a:t>Не </a:t>
            </a:r>
            <a:r>
              <a:rPr sz="2400" spc="-95" dirty="0">
                <a:cs typeface="Arial"/>
              </a:rPr>
              <a:t>наблюдается </a:t>
            </a:r>
            <a:r>
              <a:rPr sz="2400" spc="-145" dirty="0">
                <a:cs typeface="Arial"/>
              </a:rPr>
              <a:t>эффект </a:t>
            </a:r>
            <a:r>
              <a:rPr sz="2400" spc="-65" dirty="0">
                <a:cs typeface="Arial"/>
              </a:rPr>
              <a:t>антагонизма </a:t>
            </a:r>
            <a:r>
              <a:rPr sz="2400" spc="-120" dirty="0">
                <a:cs typeface="Arial"/>
              </a:rPr>
              <a:t>с </a:t>
            </a:r>
            <a:r>
              <a:rPr sz="2400" spc="-80" dirty="0">
                <a:cs typeface="Arial"/>
              </a:rPr>
              <a:t>тремя</a:t>
            </a:r>
            <a:r>
              <a:rPr sz="2400" spc="-120" dirty="0">
                <a:cs typeface="Arial"/>
              </a:rPr>
              <a:t> </a:t>
            </a:r>
            <a:r>
              <a:rPr sz="2400" spc="-55" dirty="0">
                <a:cs typeface="Arial"/>
              </a:rPr>
              <a:t>основными</a:t>
            </a:r>
            <a:endParaRPr sz="2400" dirty="0">
              <a:cs typeface="Arial"/>
            </a:endParaRPr>
          </a:p>
          <a:p>
            <a:pPr marL="873760">
              <a:lnSpc>
                <a:spcPct val="100000"/>
              </a:lnSpc>
            </a:pPr>
            <a:r>
              <a:rPr sz="2400" spc="-65" dirty="0">
                <a:cs typeface="Arial"/>
              </a:rPr>
              <a:t>антиретровирусными</a:t>
            </a:r>
            <a:r>
              <a:rPr sz="2400" spc="-45" dirty="0">
                <a:cs typeface="Arial"/>
              </a:rPr>
              <a:t> </a:t>
            </a:r>
            <a:r>
              <a:rPr sz="2400" spc="-70" dirty="0">
                <a:cs typeface="Arial"/>
              </a:rPr>
              <a:t>препаратами</a:t>
            </a:r>
            <a:endParaRPr sz="24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397" y="399110"/>
            <a:ext cx="36957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i="1" spc="5" dirty="0">
                <a:latin typeface="Times New Roman"/>
                <a:cs typeface="Times New Roman"/>
              </a:rPr>
              <a:t>С</a:t>
            </a:r>
            <a:endParaRPr sz="4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8467497" cy="47314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indent="-230504">
              <a:lnSpc>
                <a:spcPts val="1635"/>
              </a:lnSpc>
              <a:spcBef>
                <a:spcPts val="2025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b="1" dirty="0">
                <a:cs typeface="Arial"/>
              </a:rPr>
              <a:t>Основная роль – </a:t>
            </a:r>
            <a:r>
              <a:rPr sz="2000" dirty="0">
                <a:cs typeface="Arial"/>
              </a:rPr>
              <a:t>предупреждение развития лекарственной устойчивости к</a:t>
            </a:r>
          </a:p>
          <a:p>
            <a:pPr marL="242570">
              <a:lnSpc>
                <a:spcPts val="1635"/>
              </a:lnSpc>
            </a:pPr>
            <a:r>
              <a:rPr sz="2000" dirty="0">
                <a:cs typeface="Arial"/>
              </a:rPr>
              <a:t>другим препаратам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cs typeface="Arial"/>
            </a:endParaRPr>
          </a:p>
          <a:p>
            <a:pPr marL="242570" indent="-230504">
              <a:lnSpc>
                <a:spcPct val="100000"/>
              </a:lnSpc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b="1" dirty="0">
                <a:cs typeface="Arial"/>
              </a:rPr>
              <a:t>Бактериостатическое действие, </a:t>
            </a:r>
            <a:r>
              <a:rPr sz="2000" dirty="0">
                <a:cs typeface="Arial"/>
              </a:rPr>
              <a:t>бактерицидное в больших дозах </a:t>
            </a:r>
            <a:r>
              <a:rPr sz="2000" dirty="0">
                <a:cs typeface="Trebuchet MS"/>
              </a:rPr>
              <a:t>(25 mg/kg/)</a:t>
            </a:r>
            <a:endParaRPr lang="ru-RU" sz="2000" dirty="0">
              <a:cs typeface="Trebuchet MS"/>
            </a:endParaRPr>
          </a:p>
          <a:p>
            <a:pPr marL="12066">
              <a:lnSpc>
                <a:spcPct val="100000"/>
              </a:lnSpc>
              <a:tabLst>
                <a:tab pos="242570" algn="l"/>
                <a:tab pos="243204" algn="l"/>
              </a:tabLst>
            </a:pPr>
            <a:endParaRPr lang="ru-RU" sz="2000" dirty="0">
              <a:cs typeface="Trebuchet MS"/>
            </a:endParaRPr>
          </a:p>
          <a:p>
            <a:pPr marL="242570" indent="-230504"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lang="ru-RU" sz="2000" b="1" dirty="0">
                <a:cs typeface="Arial"/>
              </a:rPr>
              <a:t>Ингибирует биосинтез арабиногалактана </a:t>
            </a:r>
            <a:r>
              <a:rPr lang="ru-RU" sz="2000" dirty="0">
                <a:cs typeface="Trebuchet MS"/>
              </a:rPr>
              <a:t>(</a:t>
            </a:r>
            <a:r>
              <a:rPr lang="ru-RU" sz="2000" dirty="0">
                <a:cs typeface="Arial"/>
              </a:rPr>
              <a:t>главный полисахарид стенки</a:t>
            </a:r>
          </a:p>
          <a:p>
            <a:pPr marL="12066">
              <a:tabLst>
                <a:tab pos="242570" algn="l"/>
                <a:tab pos="243204" algn="l"/>
              </a:tabLst>
            </a:pPr>
            <a:r>
              <a:rPr lang="ru-RU" sz="2000" dirty="0">
                <a:cs typeface="Arial"/>
              </a:rPr>
              <a:t>    микобактерий</a:t>
            </a:r>
            <a:r>
              <a:rPr lang="ru-RU" sz="2000" dirty="0">
                <a:cs typeface="Trebuchet MS"/>
              </a:rPr>
              <a:t>); </a:t>
            </a:r>
            <a:r>
              <a:rPr lang="ru-RU" sz="2000" dirty="0">
                <a:cs typeface="Arial"/>
              </a:rPr>
              <a:t>мутации в гене </a:t>
            </a:r>
            <a:r>
              <a:rPr lang="ru-RU" sz="2000" i="1" dirty="0">
                <a:cs typeface="Trebuchet MS"/>
              </a:rPr>
              <a:t>ambB </a:t>
            </a:r>
            <a:r>
              <a:rPr lang="ru-RU" sz="2000" dirty="0">
                <a:cs typeface="Arial"/>
              </a:rPr>
              <a:t>являются причиной устойчивости</a:t>
            </a:r>
          </a:p>
          <a:p>
            <a:pPr marL="12066">
              <a:tabLst>
                <a:tab pos="242570" algn="l"/>
                <a:tab pos="243204" algn="l"/>
              </a:tabLst>
            </a:pPr>
            <a:endParaRPr lang="ru-RU" sz="2000" dirty="0">
              <a:cs typeface="Arial"/>
            </a:endParaRPr>
          </a:p>
          <a:p>
            <a:pPr marL="12066">
              <a:tabLst>
                <a:tab pos="242570" algn="l"/>
                <a:tab pos="243204" algn="l"/>
              </a:tabLst>
            </a:pPr>
            <a:r>
              <a:rPr lang="ru-RU" sz="2000" b="1" dirty="0">
                <a:cs typeface="Arial"/>
              </a:rPr>
              <a:t>Главные побочные реакции</a:t>
            </a:r>
            <a:endParaRPr lang="ru-RU" sz="2000" dirty="0">
              <a:cs typeface="Arial"/>
            </a:endParaRPr>
          </a:p>
          <a:p>
            <a:pPr marL="12066">
              <a:tabLst>
                <a:tab pos="242570" algn="l"/>
                <a:tab pos="243204" algn="l"/>
              </a:tabLst>
            </a:pPr>
            <a:r>
              <a:rPr lang="ru-RU" sz="2000" dirty="0">
                <a:cs typeface="Arial"/>
              </a:rPr>
              <a:t>-- Ретробульбарный неврит </a:t>
            </a:r>
            <a:r>
              <a:rPr lang="ru-RU" sz="2000" dirty="0">
                <a:cs typeface="Trebuchet MS"/>
              </a:rPr>
              <a:t>–</a:t>
            </a:r>
            <a:r>
              <a:rPr lang="ru-RU" sz="2000" dirty="0">
                <a:cs typeface="Arial"/>
              </a:rPr>
              <a:t>снижение остроты зрения</a:t>
            </a:r>
            <a:r>
              <a:rPr lang="ru-RU" sz="2000" dirty="0">
                <a:cs typeface="Trebuchet MS"/>
              </a:rPr>
              <a:t>, </a:t>
            </a:r>
            <a:r>
              <a:rPr lang="ru-RU" sz="2000" dirty="0">
                <a:cs typeface="Arial"/>
              </a:rPr>
              <a:t>сужение полей</a:t>
            </a:r>
          </a:p>
          <a:p>
            <a:pPr marL="12066">
              <a:tabLst>
                <a:tab pos="242570" algn="l"/>
                <a:tab pos="243204" algn="l"/>
              </a:tabLst>
            </a:pPr>
            <a:r>
              <a:rPr lang="ru-RU" sz="2000" dirty="0">
                <a:cs typeface="Arial"/>
              </a:rPr>
              <a:t>зрения</a:t>
            </a:r>
            <a:r>
              <a:rPr lang="ru-RU" sz="2000" dirty="0">
                <a:cs typeface="Trebuchet MS"/>
              </a:rPr>
              <a:t>, </a:t>
            </a:r>
            <a:r>
              <a:rPr lang="ru-RU" sz="2000" dirty="0">
                <a:cs typeface="Arial"/>
              </a:rPr>
              <a:t>нарушение четкости зрения и восприятия красного </a:t>
            </a:r>
            <a:r>
              <a:rPr lang="ru-RU" sz="2000" dirty="0">
                <a:cs typeface="Trebuchet MS"/>
              </a:rPr>
              <a:t>- </a:t>
            </a:r>
            <a:r>
              <a:rPr lang="ru-RU" sz="2000" dirty="0">
                <a:cs typeface="Arial"/>
              </a:rPr>
              <a:t>зелёного  цвета предметов</a:t>
            </a:r>
          </a:p>
          <a:p>
            <a:pPr marL="12066">
              <a:tabLst>
                <a:tab pos="242570" algn="l"/>
                <a:tab pos="243204" algn="l"/>
              </a:tabLst>
            </a:pPr>
            <a:r>
              <a:rPr lang="ru-RU" sz="2000" spc="-130" dirty="0">
                <a:cs typeface="Arial"/>
              </a:rPr>
              <a:t>-- </a:t>
            </a:r>
            <a:r>
              <a:rPr lang="ru-RU" sz="2000" dirty="0">
                <a:cs typeface="Arial"/>
              </a:rPr>
              <a:t>Частота побочных реакций зависит от дозы</a:t>
            </a:r>
          </a:p>
          <a:p>
            <a:pPr marL="12066">
              <a:tabLst>
                <a:tab pos="242570" algn="l"/>
                <a:tab pos="243204" algn="l"/>
              </a:tabLst>
            </a:pPr>
            <a:endParaRPr lang="ru-RU" sz="2000" spc="-85" dirty="0">
              <a:cs typeface="Arial"/>
            </a:endParaRPr>
          </a:p>
          <a:p>
            <a:pPr marL="12066">
              <a:tabLst>
                <a:tab pos="242570" algn="l"/>
                <a:tab pos="243204" algn="l"/>
              </a:tabLst>
            </a:pPr>
            <a:endParaRPr lang="ru-RU" sz="2000" dirty="0"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5124" y="3245053"/>
            <a:ext cx="69735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0339" y="590448"/>
            <a:ext cx="36957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С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728044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835">
              <a:lnSpc>
                <a:spcPct val="100000"/>
              </a:lnSpc>
              <a:spcBef>
                <a:spcPts val="95"/>
              </a:spcBef>
            </a:pPr>
            <a:r>
              <a:rPr lang="ru-RU" sz="3200" b="1" dirty="0">
                <a:solidFill>
                  <a:srgbClr val="B90C2E"/>
                </a:solidFill>
                <a:cs typeface="Arial"/>
              </a:rPr>
              <a:t>ЭТАМБУТОЛ </a:t>
            </a:r>
            <a:r>
              <a:rPr lang="ru-RU" sz="3200" b="1" dirty="0">
                <a:solidFill>
                  <a:srgbClr val="B90C2E"/>
                </a:solidFill>
                <a:cs typeface="Trebuchet MS"/>
              </a:rPr>
              <a:t>(</a:t>
            </a:r>
            <a:r>
              <a:rPr lang="en-US" sz="3200" b="1" dirty="0">
                <a:solidFill>
                  <a:srgbClr val="B90C2E"/>
                </a:solidFill>
                <a:cs typeface="Trebuchet MS"/>
              </a:rPr>
              <a:t>E)</a:t>
            </a:r>
            <a:endParaRPr lang="en-US" sz="3200" b="1" dirty="0"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594" y="753236"/>
            <a:ext cx="434060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B90C2E"/>
                </a:solidFill>
                <a:cs typeface="Arial"/>
              </a:rPr>
              <a:t>ПИРАЗИНАМИД </a:t>
            </a:r>
            <a:r>
              <a:rPr sz="3200" b="1" dirty="0">
                <a:solidFill>
                  <a:srgbClr val="B90C2E"/>
                </a:solidFill>
                <a:cs typeface="Trebuchet MS"/>
              </a:rPr>
              <a:t>(Z)</a:t>
            </a:r>
            <a:endParaRPr sz="3200" b="1" dirty="0"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752600"/>
            <a:ext cx="8534399" cy="369716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408305">
              <a:lnSpc>
                <a:spcPct val="80000"/>
              </a:lnSpc>
              <a:spcBef>
                <a:spcPts val="530"/>
              </a:spcBef>
            </a:pPr>
            <a:r>
              <a:rPr sz="2000" dirty="0">
                <a:cs typeface="Arial"/>
              </a:rPr>
              <a:t>Действует только в кислой среде на МБТ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размножающиеся в кислой  среде внутриклеточно или в зоне выраженного воспаления</a:t>
            </a:r>
          </a:p>
          <a:p>
            <a:pPr>
              <a:lnSpc>
                <a:spcPct val="100000"/>
              </a:lnSpc>
            </a:pPr>
            <a:endParaRPr sz="2000" dirty="0">
              <a:cs typeface="Arial"/>
            </a:endParaRPr>
          </a:p>
          <a:p>
            <a:pPr marL="242570" marR="584200" indent="-230504">
              <a:lnSpc>
                <a:spcPct val="80000"/>
              </a:lnSpc>
              <a:spcBef>
                <a:spcPts val="1090"/>
              </a:spcBef>
              <a:buChar char="•"/>
              <a:tabLst>
                <a:tab pos="242570" algn="l"/>
                <a:tab pos="243204" algn="l"/>
                <a:tab pos="986155" algn="l"/>
              </a:tabLst>
            </a:pPr>
            <a:r>
              <a:rPr sz="2000" dirty="0">
                <a:cs typeface="Arial"/>
              </a:rPr>
              <a:t>Имеет	</a:t>
            </a:r>
            <a:r>
              <a:rPr sz="2000" b="1" dirty="0">
                <a:cs typeface="Arial"/>
              </a:rPr>
              <a:t>высокую стерилизующую активность, </a:t>
            </a:r>
            <a:r>
              <a:rPr sz="2000" dirty="0">
                <a:cs typeface="Arial"/>
              </a:rPr>
              <a:t>но практически не  обладает бактерицидной активностью</a:t>
            </a:r>
          </a:p>
          <a:p>
            <a:pPr marL="242570" marR="5080" indent="-230504">
              <a:lnSpc>
                <a:spcPct val="8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Активным дериватом Пиразинамида является пиразиновая кислота</a:t>
            </a:r>
            <a:r>
              <a:rPr sz="2000" dirty="0">
                <a:cs typeface="Trebuchet MS"/>
              </a:rPr>
              <a:t>,  </a:t>
            </a:r>
            <a:r>
              <a:rPr sz="2000" dirty="0">
                <a:cs typeface="Arial"/>
              </a:rPr>
              <a:t>которая главным образом аккумулируется в кислой среде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накопление  пиразиновой кислоты происходит под воздействием пиразинамидазы  чувствительных к Пиразинамиду МБТ</a:t>
            </a:r>
          </a:p>
          <a:p>
            <a:pPr marL="242570" marR="84455" indent="-230504">
              <a:lnSpc>
                <a:spcPct val="8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Устойчивость вызывает мутации в гене </a:t>
            </a:r>
            <a:r>
              <a:rPr sz="2000" i="1" dirty="0">
                <a:cs typeface="Trebuchet MS"/>
              </a:rPr>
              <a:t>pncA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который кодирует синтез  пиразинамидазы</a:t>
            </a:r>
          </a:p>
          <a:p>
            <a:pPr marL="242570" indent="-230504">
              <a:lnSpc>
                <a:spcPct val="100000"/>
              </a:lnSpc>
              <a:spcBef>
                <a:spcPts val="765"/>
              </a:spcBef>
              <a:buChar char="•"/>
              <a:tabLst>
                <a:tab pos="242570" algn="l"/>
                <a:tab pos="243204" algn="l"/>
              </a:tabLst>
            </a:pPr>
            <a:r>
              <a:rPr lang="ru-RU" sz="2000" dirty="0">
                <a:cs typeface="Arial"/>
              </a:rPr>
              <a:t>У</a:t>
            </a:r>
            <a:r>
              <a:rPr sz="2000" dirty="0">
                <a:cs typeface="Arial"/>
              </a:rPr>
              <a:t>стойчивость развивается быстро в случае монотерапии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2762" y="414273"/>
            <a:ext cx="3695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С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752602"/>
            <a:ext cx="4343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i="0" dirty="0">
                <a:solidFill>
                  <a:srgbClr val="B90C2E"/>
                </a:solidFill>
                <a:latin typeface="+mn-lt"/>
                <a:cs typeface="Arial"/>
              </a:rPr>
              <a:t>КАРБАПЕНЕМЫ</a:t>
            </a:r>
            <a:endParaRPr sz="3200" dirty="0">
              <a:latin typeface="+mn-lt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466" y="1524000"/>
            <a:ext cx="7606030" cy="4475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cs typeface="Trebuchet MS"/>
              </a:rPr>
              <a:t>Carbapenems (Meropenem, Imipenem)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cs typeface="Trebuchet MS"/>
            </a:endParaRPr>
          </a:p>
          <a:p>
            <a:pPr marL="242570" indent="-230504">
              <a:lnSpc>
                <a:spcPct val="100000"/>
              </a:lnSpc>
              <a:buChar char="•"/>
              <a:tabLst>
                <a:tab pos="242570" algn="l"/>
                <a:tab pos="243204" algn="l"/>
              </a:tabLst>
            </a:pPr>
            <a:r>
              <a:rPr lang="ru-RU" sz="2000" dirty="0">
                <a:cs typeface="Arial"/>
              </a:rPr>
              <a:t>Имипенем</a:t>
            </a:r>
            <a:r>
              <a:rPr sz="2000" dirty="0">
                <a:cs typeface="Arial"/>
              </a:rPr>
              <a:t> и Меропенем являются активными </a:t>
            </a:r>
            <a:r>
              <a:rPr sz="2000" i="1" dirty="0">
                <a:cs typeface="Trebuchet MS"/>
              </a:rPr>
              <a:t>in vitro </a:t>
            </a:r>
            <a:r>
              <a:rPr sz="2000" dirty="0">
                <a:cs typeface="Arial"/>
              </a:rPr>
              <a:t>к МБТ</a:t>
            </a:r>
          </a:p>
          <a:p>
            <a:pPr marL="242570" marR="508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В некоторых исследованиях лечения МЛУ</a:t>
            </a:r>
            <a:r>
              <a:rPr sz="2000" dirty="0">
                <a:cs typeface="Trebuchet MS"/>
              </a:rPr>
              <a:t>/</a:t>
            </a:r>
            <a:r>
              <a:rPr sz="2000" dirty="0">
                <a:cs typeface="Arial"/>
              </a:rPr>
              <a:t>ШЛУ ТБ описана эффективность  комбинации Имипенема и Меропенема с клавулановой кислотой</a:t>
            </a:r>
          </a:p>
          <a:p>
            <a:pPr marL="2425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Недостаточный опыт применения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неизвестная токсичность при</a:t>
            </a:r>
          </a:p>
          <a:p>
            <a:pPr marL="242570" marR="17526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cs typeface="Arial"/>
              </a:rPr>
              <a:t>длительном применении </a:t>
            </a:r>
            <a:r>
              <a:rPr sz="2000" dirty="0">
                <a:cs typeface="Arial"/>
              </a:rPr>
              <a:t>и высокая стоимость препарата ограничивают  его использование для лечения МЛУ</a:t>
            </a:r>
            <a:r>
              <a:rPr sz="2000" dirty="0">
                <a:cs typeface="Trebuchet MS"/>
              </a:rPr>
              <a:t>/</a:t>
            </a:r>
            <a:r>
              <a:rPr sz="2000" dirty="0">
                <a:cs typeface="Arial"/>
              </a:rPr>
              <a:t>ШЛУ</a:t>
            </a:r>
          </a:p>
          <a:p>
            <a:pPr marL="2425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Продолжительность приёма зависит от количества эффективных</a:t>
            </a:r>
          </a:p>
          <a:p>
            <a:pPr marL="242570">
              <a:lnSpc>
                <a:spcPct val="100000"/>
              </a:lnSpc>
            </a:pPr>
            <a:r>
              <a:rPr sz="2000" dirty="0">
                <a:cs typeface="Arial"/>
              </a:rPr>
              <a:t>препаратов в режиме лечения</a:t>
            </a:r>
            <a:r>
              <a:rPr sz="2000" dirty="0">
                <a:cs typeface="Trebuchet MS"/>
              </a:rPr>
              <a:t>. </a:t>
            </a:r>
            <a:r>
              <a:rPr sz="2000" dirty="0">
                <a:cs typeface="Arial"/>
              </a:rPr>
              <a:t>У некоторых пациентов с высоко</a:t>
            </a:r>
          </a:p>
          <a:p>
            <a:pPr marL="242570" marR="130175">
              <a:lnSpc>
                <a:spcPct val="100000"/>
              </a:lnSpc>
            </a:pPr>
            <a:r>
              <a:rPr sz="2000" dirty="0">
                <a:cs typeface="Arial"/>
              </a:rPr>
              <a:t>резистентными штаммами может потребоваться </a:t>
            </a:r>
            <a:r>
              <a:rPr sz="2000" dirty="0">
                <a:cs typeface="Trebuchet MS"/>
              </a:rPr>
              <a:t>Imp/Cln </a:t>
            </a:r>
            <a:r>
              <a:rPr sz="2000" dirty="0">
                <a:cs typeface="Arial"/>
              </a:rPr>
              <a:t>в течение всего  лечения</a:t>
            </a:r>
            <a:r>
              <a:rPr sz="2000" dirty="0">
                <a:cs typeface="Trebuchet MS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827" y="721488"/>
            <a:ext cx="2800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dirty="0">
                <a:latin typeface="Times New Roman"/>
                <a:cs typeface="Times New Roman"/>
              </a:rPr>
              <a:t>С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2115311"/>
            <a:ext cx="3028188" cy="2272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8659" y="2124455"/>
            <a:ext cx="3028188" cy="2272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456" y="284809"/>
            <a:ext cx="76161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i="0" spc="-100" dirty="0">
                <a:solidFill>
                  <a:srgbClr val="C00000"/>
                </a:solidFill>
                <a:latin typeface="+mn-lt"/>
                <a:cs typeface="Arial"/>
              </a:rPr>
              <a:t>ИСПОЛЬЗОВАНИЕ</a:t>
            </a:r>
            <a:r>
              <a:rPr lang="ru-RU" sz="3200" i="0" spc="-4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lang="ru-RU" sz="3200" i="0" spc="-70" dirty="0">
                <a:solidFill>
                  <a:srgbClr val="C00000"/>
                </a:solidFill>
                <a:latin typeface="+mn-lt"/>
                <a:cs typeface="Arial"/>
              </a:rPr>
              <a:t>ИМИПЕНЕМА</a:t>
            </a:r>
            <a:endParaRPr lang="ru-RU" sz="3200" dirty="0">
              <a:solidFill>
                <a:srgbClr val="C00000"/>
              </a:solidFill>
              <a:latin typeface="+mn-lt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1200" y="948893"/>
            <a:ext cx="4800600" cy="8592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540"/>
              </a:spcBef>
            </a:pPr>
            <a:r>
              <a:rPr sz="2400" spc="120" dirty="0">
                <a:cs typeface="Trebuchet MS"/>
              </a:rPr>
              <a:t>+</a:t>
            </a:r>
            <a:r>
              <a:rPr sz="2400" spc="-270" dirty="0">
                <a:cs typeface="Trebuchet MS"/>
              </a:rPr>
              <a:t> </a:t>
            </a:r>
            <a:r>
              <a:rPr sz="2400" spc="-70" dirty="0">
                <a:cs typeface="Trebuchet MS"/>
              </a:rPr>
              <a:t>Amx/Clv</a:t>
            </a:r>
            <a:endParaRPr sz="2400" dirty="0"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400" spc="-125" dirty="0">
                <a:cs typeface="Arial"/>
              </a:rPr>
              <a:t>требуется </a:t>
            </a:r>
            <a:r>
              <a:rPr sz="2400" spc="-105" dirty="0">
                <a:cs typeface="Arial"/>
              </a:rPr>
              <a:t>поставить </a:t>
            </a:r>
            <a:r>
              <a:rPr sz="2400" spc="-50" dirty="0">
                <a:cs typeface="Arial"/>
              </a:rPr>
              <a:t>Меди </a:t>
            </a:r>
            <a:r>
              <a:rPr sz="2400" spc="265" dirty="0">
                <a:cs typeface="Trebuchet MS"/>
              </a:rPr>
              <a:t>–</a:t>
            </a:r>
            <a:r>
              <a:rPr sz="2400" spc="130" dirty="0">
                <a:cs typeface="Trebuchet MS"/>
              </a:rPr>
              <a:t> </a:t>
            </a:r>
            <a:r>
              <a:rPr sz="2400" spc="-75" dirty="0">
                <a:cs typeface="Arial"/>
              </a:rPr>
              <a:t>порт</a:t>
            </a:r>
            <a:endParaRPr sz="2400" dirty="0"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4500753"/>
            <a:ext cx="82296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indent="-128270">
              <a:lnSpc>
                <a:spcPct val="100000"/>
              </a:lnSpc>
              <a:spcBef>
                <a:spcPts val="95"/>
              </a:spcBef>
              <a:buChar char="•"/>
              <a:tabLst>
                <a:tab pos="140970" algn="l"/>
              </a:tabLst>
            </a:pPr>
            <a:r>
              <a:rPr sz="1600" spc="-60" dirty="0">
                <a:cs typeface="Arial"/>
              </a:rPr>
              <a:t>Дозировка</a:t>
            </a:r>
            <a:r>
              <a:rPr sz="1600" spc="20" dirty="0">
                <a:cs typeface="Arial"/>
              </a:rPr>
              <a:t> </a:t>
            </a:r>
            <a:r>
              <a:rPr sz="1600" spc="-35" dirty="0">
                <a:cs typeface="Trebuchet MS"/>
              </a:rPr>
              <a:t>500</a:t>
            </a:r>
            <a:r>
              <a:rPr sz="1600" spc="-35" dirty="0">
                <a:cs typeface="Arial"/>
              </a:rPr>
              <a:t>мг</a:t>
            </a:r>
            <a:r>
              <a:rPr sz="1600" dirty="0">
                <a:cs typeface="Arial"/>
              </a:rPr>
              <a:t> </a:t>
            </a:r>
            <a:r>
              <a:rPr sz="1600" spc="-110" dirty="0">
                <a:cs typeface="Arial"/>
              </a:rPr>
              <a:t>х</a:t>
            </a:r>
            <a:r>
              <a:rPr sz="1600" spc="-10" dirty="0">
                <a:cs typeface="Arial"/>
              </a:rPr>
              <a:t> </a:t>
            </a:r>
            <a:r>
              <a:rPr sz="1600" spc="-45" dirty="0">
                <a:cs typeface="Trebuchet MS"/>
              </a:rPr>
              <a:t>4</a:t>
            </a:r>
            <a:r>
              <a:rPr sz="1600" spc="-30" dirty="0">
                <a:cs typeface="Trebuchet MS"/>
              </a:rPr>
              <a:t> </a:t>
            </a:r>
            <a:r>
              <a:rPr sz="1600" spc="-95" dirty="0">
                <a:cs typeface="Arial"/>
              </a:rPr>
              <a:t>раза</a:t>
            </a:r>
            <a:r>
              <a:rPr sz="1600" dirty="0">
                <a:cs typeface="Arial"/>
              </a:rPr>
              <a:t> </a:t>
            </a:r>
            <a:r>
              <a:rPr sz="1600" spc="-90" dirty="0">
                <a:cs typeface="Arial"/>
              </a:rPr>
              <a:t>в</a:t>
            </a:r>
            <a:r>
              <a:rPr sz="1600" spc="5" dirty="0">
                <a:cs typeface="Arial"/>
              </a:rPr>
              <a:t> </a:t>
            </a:r>
            <a:r>
              <a:rPr sz="1600" spc="-70" dirty="0">
                <a:cs typeface="Arial"/>
              </a:rPr>
              <a:t>день</a:t>
            </a:r>
            <a:r>
              <a:rPr sz="1600" dirty="0">
                <a:cs typeface="Arial"/>
              </a:rPr>
              <a:t> </a:t>
            </a:r>
            <a:r>
              <a:rPr sz="1600" spc="-190" dirty="0">
                <a:cs typeface="Arial"/>
              </a:rPr>
              <a:t>в</a:t>
            </a:r>
            <a:r>
              <a:rPr sz="1600" spc="-190" dirty="0">
                <a:cs typeface="Trebuchet MS"/>
              </a:rPr>
              <a:t>/</a:t>
            </a:r>
            <a:r>
              <a:rPr sz="1600" spc="-190" dirty="0">
                <a:cs typeface="Arial"/>
              </a:rPr>
              <a:t>в</a:t>
            </a:r>
            <a:r>
              <a:rPr sz="1600" spc="5" dirty="0">
                <a:cs typeface="Arial"/>
              </a:rPr>
              <a:t> </a:t>
            </a:r>
            <a:r>
              <a:rPr sz="1600" spc="-55" dirty="0">
                <a:cs typeface="Trebuchet MS"/>
              </a:rPr>
              <a:t>(</a:t>
            </a:r>
            <a:r>
              <a:rPr sz="1600" spc="-55" dirty="0">
                <a:cs typeface="Arial"/>
              </a:rPr>
              <a:t>каждые</a:t>
            </a:r>
            <a:r>
              <a:rPr sz="1600" spc="-15" dirty="0">
                <a:cs typeface="Arial"/>
              </a:rPr>
              <a:t> </a:t>
            </a:r>
            <a:r>
              <a:rPr sz="1600" spc="-45" dirty="0">
                <a:cs typeface="Trebuchet MS"/>
              </a:rPr>
              <a:t>6</a:t>
            </a:r>
            <a:r>
              <a:rPr sz="1600" spc="-30" dirty="0">
                <a:cs typeface="Trebuchet MS"/>
              </a:rPr>
              <a:t> </a:t>
            </a:r>
            <a:r>
              <a:rPr sz="1600" spc="-95" dirty="0">
                <a:cs typeface="Arial"/>
              </a:rPr>
              <a:t>часов</a:t>
            </a:r>
            <a:r>
              <a:rPr sz="1600" spc="-95" dirty="0">
                <a:cs typeface="Trebuchet MS"/>
              </a:rPr>
              <a:t>)</a:t>
            </a:r>
            <a:r>
              <a:rPr sz="1600" spc="-30" dirty="0">
                <a:cs typeface="Trebuchet MS"/>
              </a:rPr>
              <a:t> </a:t>
            </a:r>
            <a:r>
              <a:rPr sz="1600" spc="-65" dirty="0">
                <a:cs typeface="Arial"/>
              </a:rPr>
              <a:t>или</a:t>
            </a:r>
            <a:r>
              <a:rPr sz="1600" spc="5" dirty="0">
                <a:cs typeface="Arial"/>
              </a:rPr>
              <a:t> </a:t>
            </a:r>
            <a:r>
              <a:rPr sz="1600" spc="-35" dirty="0">
                <a:cs typeface="Trebuchet MS"/>
              </a:rPr>
              <a:t>1000</a:t>
            </a:r>
            <a:r>
              <a:rPr sz="1600" spc="-35" dirty="0">
                <a:cs typeface="Arial"/>
              </a:rPr>
              <a:t>мг</a:t>
            </a:r>
            <a:r>
              <a:rPr sz="1600" spc="35" dirty="0">
                <a:cs typeface="Arial"/>
              </a:rPr>
              <a:t> </a:t>
            </a:r>
            <a:r>
              <a:rPr sz="1600" spc="-110" dirty="0">
                <a:cs typeface="Arial"/>
              </a:rPr>
              <a:t>х</a:t>
            </a:r>
            <a:r>
              <a:rPr sz="1600" dirty="0">
                <a:cs typeface="Arial"/>
              </a:rPr>
              <a:t> </a:t>
            </a:r>
            <a:r>
              <a:rPr sz="1600" spc="-45" dirty="0">
                <a:cs typeface="Trebuchet MS"/>
              </a:rPr>
              <a:t>2</a:t>
            </a:r>
            <a:r>
              <a:rPr sz="1600" spc="-30" dirty="0">
                <a:cs typeface="Trebuchet MS"/>
              </a:rPr>
              <a:t> </a:t>
            </a:r>
            <a:r>
              <a:rPr sz="1600" spc="-75" dirty="0">
                <a:cs typeface="Trebuchet MS"/>
              </a:rPr>
              <a:t>-</a:t>
            </a:r>
            <a:r>
              <a:rPr sz="1600" spc="-40" dirty="0">
                <a:cs typeface="Trebuchet MS"/>
              </a:rPr>
              <a:t> </a:t>
            </a:r>
            <a:r>
              <a:rPr sz="1600" spc="-30" dirty="0">
                <a:cs typeface="Arial"/>
              </a:rPr>
              <a:t>Минимум</a:t>
            </a:r>
            <a:r>
              <a:rPr sz="1600" spc="25" dirty="0">
                <a:cs typeface="Arial"/>
              </a:rPr>
              <a:t> </a:t>
            </a:r>
            <a:r>
              <a:rPr sz="1600" spc="-40" dirty="0">
                <a:cs typeface="Trebuchet MS"/>
              </a:rPr>
              <a:t>10</a:t>
            </a:r>
            <a:endParaRPr sz="1600" dirty="0"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95" dirty="0">
                <a:cs typeface="Arial"/>
              </a:rPr>
              <a:t>часов </a:t>
            </a:r>
            <a:r>
              <a:rPr sz="1600" spc="-55" dirty="0">
                <a:cs typeface="Arial"/>
              </a:rPr>
              <a:t>между</a:t>
            </a:r>
            <a:r>
              <a:rPr sz="1600" spc="120" dirty="0">
                <a:cs typeface="Arial"/>
              </a:rPr>
              <a:t> </a:t>
            </a:r>
            <a:r>
              <a:rPr sz="1600" spc="-65" dirty="0">
                <a:cs typeface="Arial"/>
              </a:rPr>
              <a:t>дозами</a:t>
            </a:r>
            <a:endParaRPr sz="1600" dirty="0">
              <a:cs typeface="Arial"/>
            </a:endParaRPr>
          </a:p>
          <a:p>
            <a:pPr marL="140335" indent="-128270">
              <a:lnSpc>
                <a:spcPct val="100000"/>
              </a:lnSpc>
              <a:buChar char="•"/>
              <a:tabLst>
                <a:tab pos="140970" algn="l"/>
              </a:tabLst>
            </a:pPr>
            <a:r>
              <a:rPr sz="1600" spc="-80" dirty="0">
                <a:cs typeface="Arial"/>
              </a:rPr>
              <a:t>Доза на </a:t>
            </a:r>
            <a:r>
              <a:rPr sz="1600" spc="-75" dirty="0">
                <a:cs typeface="Arial"/>
              </a:rPr>
              <a:t>основе </a:t>
            </a:r>
            <a:r>
              <a:rPr sz="1600" spc="-60" dirty="0">
                <a:cs typeface="Arial"/>
              </a:rPr>
              <a:t>компонента </a:t>
            </a:r>
            <a:r>
              <a:rPr sz="1600" spc="-80" dirty="0">
                <a:cs typeface="Arial"/>
              </a:rPr>
              <a:t>клавулановой </a:t>
            </a:r>
            <a:r>
              <a:rPr sz="1600" spc="-95" dirty="0">
                <a:cs typeface="Arial"/>
              </a:rPr>
              <a:t>кислоты</a:t>
            </a:r>
            <a:r>
              <a:rPr sz="1600" spc="-95" dirty="0">
                <a:cs typeface="Trebuchet MS"/>
              </a:rPr>
              <a:t>, </a:t>
            </a:r>
            <a:r>
              <a:rPr sz="1600" spc="-40" dirty="0">
                <a:cs typeface="Trebuchet MS"/>
              </a:rPr>
              <a:t>125 </a:t>
            </a:r>
            <a:r>
              <a:rPr sz="1600" spc="-30" dirty="0">
                <a:cs typeface="Arial"/>
              </a:rPr>
              <a:t>мг </a:t>
            </a:r>
            <a:r>
              <a:rPr sz="1600" spc="-90" dirty="0">
                <a:cs typeface="Arial"/>
              </a:rPr>
              <a:t>перорально</a:t>
            </a:r>
            <a:r>
              <a:rPr sz="1600" spc="-90" dirty="0">
                <a:cs typeface="Trebuchet MS"/>
              </a:rPr>
              <a:t>, </a:t>
            </a:r>
            <a:r>
              <a:rPr sz="1600" spc="-95" dirty="0">
                <a:cs typeface="Arial"/>
              </a:rPr>
              <a:t>за </a:t>
            </a:r>
            <a:r>
              <a:rPr sz="1600" spc="-40" dirty="0">
                <a:cs typeface="Trebuchet MS"/>
              </a:rPr>
              <a:t>60</a:t>
            </a:r>
            <a:r>
              <a:rPr sz="1600" spc="395" dirty="0">
                <a:cs typeface="Trebuchet MS"/>
              </a:rPr>
              <a:t> </a:t>
            </a:r>
            <a:r>
              <a:rPr sz="1600" spc="-60" dirty="0">
                <a:cs typeface="Arial"/>
              </a:rPr>
              <a:t>минут</a:t>
            </a:r>
            <a:endParaRPr sz="16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75" dirty="0">
                <a:cs typeface="Arial"/>
              </a:rPr>
              <a:t>перед </a:t>
            </a:r>
            <a:r>
              <a:rPr sz="1600" spc="-65" dirty="0">
                <a:cs typeface="Arial"/>
              </a:rPr>
              <a:t>внутривенной </a:t>
            </a:r>
            <a:r>
              <a:rPr sz="1600" spc="-90" dirty="0">
                <a:cs typeface="Arial"/>
              </a:rPr>
              <a:t>инфузией</a:t>
            </a:r>
            <a:r>
              <a:rPr sz="1600" spc="195" dirty="0">
                <a:cs typeface="Arial"/>
              </a:rPr>
              <a:t> </a:t>
            </a:r>
            <a:r>
              <a:rPr sz="1600" spc="-90" dirty="0">
                <a:cs typeface="Arial"/>
              </a:rPr>
              <a:t>карбапенема</a:t>
            </a:r>
            <a:r>
              <a:rPr sz="1600" spc="-90" dirty="0">
                <a:cs typeface="Trebuchet MS"/>
              </a:rPr>
              <a:t>.</a:t>
            </a:r>
            <a:endParaRPr sz="1600" dirty="0">
              <a:cs typeface="Trebuchet MS"/>
            </a:endParaRPr>
          </a:p>
          <a:p>
            <a:pPr marL="140335" indent="-128270">
              <a:lnSpc>
                <a:spcPct val="100000"/>
              </a:lnSpc>
              <a:buChar char="•"/>
              <a:tabLst>
                <a:tab pos="140970" algn="l"/>
              </a:tabLst>
            </a:pPr>
            <a:r>
              <a:rPr sz="1600" spc="-105" dirty="0">
                <a:cs typeface="Arial"/>
              </a:rPr>
              <a:t>Нежелательные </a:t>
            </a:r>
            <a:r>
              <a:rPr sz="1600" spc="-65" dirty="0">
                <a:cs typeface="Arial"/>
              </a:rPr>
              <a:t>побочные</a:t>
            </a:r>
            <a:r>
              <a:rPr sz="1600" spc="-180" dirty="0">
                <a:cs typeface="Arial"/>
              </a:rPr>
              <a:t> </a:t>
            </a:r>
            <a:r>
              <a:rPr sz="1600" spc="-90" dirty="0">
                <a:cs typeface="Arial"/>
              </a:rPr>
              <a:t>явления</a:t>
            </a:r>
            <a:endParaRPr sz="1600" dirty="0">
              <a:cs typeface="Arial"/>
            </a:endParaRPr>
          </a:p>
          <a:p>
            <a:pPr marL="469265" lvl="1">
              <a:lnSpc>
                <a:spcPct val="100000"/>
              </a:lnSpc>
              <a:tabLst>
                <a:tab pos="598170" algn="l"/>
              </a:tabLst>
            </a:pPr>
            <a:r>
              <a:rPr lang="ru-RU" sz="1600" spc="-95" dirty="0">
                <a:cs typeface="Arial"/>
              </a:rPr>
              <a:t>-жидкий стул</a:t>
            </a:r>
            <a:r>
              <a:rPr sz="1600" spc="-95" dirty="0">
                <a:cs typeface="Trebuchet MS"/>
              </a:rPr>
              <a:t>, </a:t>
            </a:r>
            <a:r>
              <a:rPr sz="1600" spc="-95" dirty="0">
                <a:cs typeface="Arial"/>
              </a:rPr>
              <a:t>тошнота </a:t>
            </a:r>
            <a:r>
              <a:rPr sz="1600" spc="-65" dirty="0">
                <a:cs typeface="Arial"/>
              </a:rPr>
              <a:t>или</a:t>
            </a:r>
            <a:r>
              <a:rPr sz="1600" spc="45" dirty="0">
                <a:cs typeface="Arial"/>
              </a:rPr>
              <a:t> </a:t>
            </a:r>
            <a:r>
              <a:rPr sz="1600" spc="-114" dirty="0">
                <a:cs typeface="Arial"/>
              </a:rPr>
              <a:t>рвота</a:t>
            </a:r>
            <a:r>
              <a:rPr sz="1600" spc="-114" dirty="0">
                <a:cs typeface="Trebuchet MS"/>
              </a:rPr>
              <a:t>.</a:t>
            </a:r>
            <a:endParaRPr sz="1600" dirty="0">
              <a:cs typeface="Trebuchet MS"/>
            </a:endParaRPr>
          </a:p>
          <a:p>
            <a:pPr marL="469265" lvl="1">
              <a:lnSpc>
                <a:spcPct val="100000"/>
              </a:lnSpc>
              <a:tabLst>
                <a:tab pos="598170" algn="l"/>
              </a:tabLst>
            </a:pPr>
            <a:r>
              <a:rPr lang="ru-RU" sz="1600" spc="-75" dirty="0">
                <a:cs typeface="Arial"/>
              </a:rPr>
              <a:t>-</a:t>
            </a:r>
            <a:r>
              <a:rPr sz="1600" spc="-75" dirty="0">
                <a:cs typeface="Arial"/>
              </a:rPr>
              <a:t>судороги </a:t>
            </a:r>
            <a:r>
              <a:rPr sz="1600" spc="-95" dirty="0">
                <a:cs typeface="Trebuchet MS"/>
              </a:rPr>
              <a:t>(</a:t>
            </a:r>
            <a:r>
              <a:rPr sz="1600" spc="-95" dirty="0">
                <a:cs typeface="Arial"/>
              </a:rPr>
              <a:t>связаны </a:t>
            </a:r>
            <a:r>
              <a:rPr sz="1600" spc="-130" dirty="0">
                <a:cs typeface="Arial"/>
              </a:rPr>
              <a:t>с </a:t>
            </a:r>
            <a:r>
              <a:rPr sz="1600" spc="-75" dirty="0">
                <a:cs typeface="Arial"/>
              </a:rPr>
              <a:t>инфекцией </a:t>
            </a:r>
            <a:r>
              <a:rPr sz="1600" spc="-90" dirty="0">
                <a:cs typeface="Arial"/>
              </a:rPr>
              <a:t>в</a:t>
            </a:r>
            <a:r>
              <a:rPr sz="1600" spc="95" dirty="0">
                <a:cs typeface="Arial"/>
              </a:rPr>
              <a:t> </a:t>
            </a:r>
            <a:r>
              <a:rPr sz="1600" spc="-190" dirty="0">
                <a:cs typeface="Arial"/>
              </a:rPr>
              <a:t>ЦНС</a:t>
            </a:r>
            <a:r>
              <a:rPr sz="1600" spc="-190" dirty="0">
                <a:cs typeface="Trebuchet MS"/>
              </a:rPr>
              <a:t>).</a:t>
            </a:r>
            <a:endParaRPr sz="1600" dirty="0"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838200"/>
            <a:ext cx="3144520" cy="4011295"/>
            <a:chOff x="836675" y="1152144"/>
            <a:chExt cx="3144520" cy="4011295"/>
          </a:xfrm>
        </p:grpSpPr>
        <p:sp>
          <p:nvSpPr>
            <p:cNvPr id="3" name="object 3"/>
            <p:cNvSpPr/>
            <p:nvPr/>
          </p:nvSpPr>
          <p:spPr>
            <a:xfrm>
              <a:off x="845819" y="1161288"/>
              <a:ext cx="3125724" cy="3992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1247" y="1156716"/>
              <a:ext cx="3134995" cy="4002404"/>
            </a:xfrm>
            <a:custGeom>
              <a:avLst/>
              <a:gdLst/>
              <a:ahLst/>
              <a:cxnLst/>
              <a:rect l="l" t="t" r="r" b="b"/>
              <a:pathLst>
                <a:path w="3134995" h="4002404">
                  <a:moveTo>
                    <a:pt x="0" y="4002024"/>
                  </a:moveTo>
                  <a:lnTo>
                    <a:pt x="3134867" y="4002024"/>
                  </a:lnTo>
                  <a:lnTo>
                    <a:pt x="3134867" y="0"/>
                  </a:lnTo>
                  <a:lnTo>
                    <a:pt x="0" y="0"/>
                  </a:lnTo>
                  <a:lnTo>
                    <a:pt x="0" y="4002024"/>
                  </a:lnTo>
                  <a:close/>
                </a:path>
              </a:pathLst>
            </a:custGeom>
            <a:ln w="9144">
              <a:solidFill>
                <a:srgbClr val="0022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181600" y="874670"/>
            <a:ext cx="3124200" cy="399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385" y="1828800"/>
            <a:ext cx="7696200" cy="38563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95"/>
              </a:spcBef>
            </a:pPr>
            <a:r>
              <a:rPr sz="1900" dirty="0">
                <a:cs typeface="Arial"/>
              </a:rPr>
              <a:t>Бактерицидные препараты с высокой внеклеточной</a:t>
            </a:r>
          </a:p>
          <a:p>
            <a:pPr marL="12700" marR="349250">
              <a:lnSpc>
                <a:spcPts val="1820"/>
              </a:lnSpc>
              <a:spcBef>
                <a:spcPts val="215"/>
              </a:spcBef>
            </a:pPr>
            <a:r>
              <a:rPr sz="1900" dirty="0">
                <a:cs typeface="Arial"/>
              </a:rPr>
              <a:t>бактерицидной и некоторой внутриклеточной бактерицидной  </a:t>
            </a:r>
            <a:endParaRPr lang="ru-RU" sz="1900" dirty="0">
              <a:cs typeface="Arial"/>
            </a:endParaRPr>
          </a:p>
          <a:p>
            <a:pPr marL="12700" marR="349250">
              <a:lnSpc>
                <a:spcPts val="1820"/>
              </a:lnSpc>
              <a:spcBef>
                <a:spcPts val="215"/>
              </a:spcBef>
            </a:pPr>
            <a:r>
              <a:rPr sz="1900" dirty="0">
                <a:cs typeface="Arial"/>
              </a:rPr>
              <a:t>активностью</a:t>
            </a:r>
          </a:p>
          <a:p>
            <a:pPr>
              <a:lnSpc>
                <a:spcPct val="100000"/>
              </a:lnSpc>
            </a:pPr>
            <a:endParaRPr sz="1900" dirty="0">
              <a:cs typeface="Arial"/>
            </a:endParaRPr>
          </a:p>
          <a:p>
            <a:pPr marL="242570" indent="-230504" algn="just">
              <a:lnSpc>
                <a:spcPts val="1945"/>
              </a:lnSpc>
              <a:spcBef>
                <a:spcPts val="1635"/>
              </a:spcBef>
              <a:buFont typeface="Arial"/>
              <a:buChar char="•"/>
              <a:tabLst>
                <a:tab pos="243204" algn="l"/>
              </a:tabLst>
            </a:pPr>
            <a:r>
              <a:rPr sz="1800" dirty="0">
                <a:cs typeface="Trebuchet MS"/>
              </a:rPr>
              <a:t>Km </a:t>
            </a:r>
            <a:r>
              <a:rPr sz="1800" dirty="0">
                <a:cs typeface="Arial"/>
              </a:rPr>
              <a:t>и </a:t>
            </a:r>
            <a:r>
              <a:rPr sz="1800" dirty="0">
                <a:cs typeface="Trebuchet MS"/>
              </a:rPr>
              <a:t>Cm </a:t>
            </a:r>
            <a:r>
              <a:rPr sz="1800" dirty="0">
                <a:cs typeface="Arial"/>
              </a:rPr>
              <a:t>больше не рекомендуется применять ввиду</a:t>
            </a:r>
          </a:p>
          <a:p>
            <a:pPr marL="242570" marR="142875" algn="just">
              <a:lnSpc>
                <a:spcPct val="80000"/>
              </a:lnSpc>
              <a:spcBef>
                <a:spcPts val="215"/>
              </a:spcBef>
            </a:pPr>
            <a:r>
              <a:rPr sz="1800" dirty="0">
                <a:cs typeface="Arial"/>
              </a:rPr>
              <a:t>повышенного риска развития неэффективного исхода лечения и  возникновения рецидива </a:t>
            </a:r>
            <a:r>
              <a:rPr sz="1800" dirty="0">
                <a:cs typeface="Trebuchet MS"/>
              </a:rPr>
              <a:t>(</a:t>
            </a:r>
            <a:r>
              <a:rPr sz="1800" dirty="0">
                <a:cs typeface="Arial"/>
              </a:rPr>
              <a:t>в составе более длительных режимов  химиотерапии МЛУ</a:t>
            </a:r>
            <a:r>
              <a:rPr sz="1800" dirty="0">
                <a:cs typeface="Trebuchet MS"/>
              </a:rPr>
              <a:t>-</a:t>
            </a:r>
            <a:r>
              <a:rPr sz="1800" dirty="0">
                <a:cs typeface="Arial"/>
              </a:rPr>
              <a:t>ТБ</a:t>
            </a:r>
            <a:r>
              <a:rPr sz="1800" dirty="0">
                <a:cs typeface="Trebuchet MS"/>
              </a:rPr>
              <a:t>).</a:t>
            </a:r>
          </a:p>
          <a:p>
            <a:pPr marL="242570" marR="44450" indent="-230504">
              <a:lnSpc>
                <a:spcPct val="8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1800" dirty="0">
                <a:cs typeface="Arial"/>
              </a:rPr>
              <a:t>Возможность применения </a:t>
            </a:r>
            <a:r>
              <a:rPr sz="1800" dirty="0">
                <a:cs typeface="Trebuchet MS"/>
              </a:rPr>
              <a:t>Am </a:t>
            </a:r>
            <a:r>
              <a:rPr sz="1800" dirty="0">
                <a:cs typeface="Arial"/>
              </a:rPr>
              <a:t>и </a:t>
            </a:r>
            <a:r>
              <a:rPr sz="1800" dirty="0">
                <a:cs typeface="Trebuchet MS"/>
              </a:rPr>
              <a:t>S </a:t>
            </a:r>
            <a:r>
              <a:rPr sz="1800" dirty="0">
                <a:cs typeface="Arial"/>
              </a:rPr>
              <a:t>следует рассматривать только  при наличии результатов ТЛЧ</a:t>
            </a:r>
            <a:r>
              <a:rPr sz="1800" dirty="0">
                <a:cs typeface="Trebuchet MS"/>
              </a:rPr>
              <a:t>, </a:t>
            </a:r>
            <a:r>
              <a:rPr sz="1800" dirty="0">
                <a:cs typeface="Arial"/>
              </a:rPr>
              <a:t>подтверждающих чувствительность  и возможности обеспечения качественного аудиологического  контроля потери слуха</a:t>
            </a:r>
            <a:r>
              <a:rPr sz="1800" dirty="0">
                <a:cs typeface="Trebuchet MS"/>
              </a:rPr>
              <a:t>.</a:t>
            </a:r>
          </a:p>
          <a:p>
            <a:pPr marL="242570" indent="-230504">
              <a:lnSpc>
                <a:spcPts val="1945"/>
              </a:lnSpc>
              <a:spcBef>
                <a:spcPts val="765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1800" dirty="0">
                <a:cs typeface="Trebuchet MS"/>
              </a:rPr>
              <a:t>S </a:t>
            </a:r>
            <a:r>
              <a:rPr sz="1800" dirty="0">
                <a:cs typeface="Arial"/>
              </a:rPr>
              <a:t>должен использоваться только при невозможности применения</a:t>
            </a:r>
          </a:p>
          <a:p>
            <a:pPr marL="242570">
              <a:lnSpc>
                <a:spcPts val="1945"/>
              </a:lnSpc>
            </a:pPr>
            <a:r>
              <a:rPr sz="1800" dirty="0">
                <a:cs typeface="Trebuchet MS"/>
              </a:rPr>
              <a:t>Am </a:t>
            </a:r>
            <a:r>
              <a:rPr sz="1800" dirty="0">
                <a:cs typeface="Arial"/>
              </a:rPr>
              <a:t>и при наличии результатов ТЛЧ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503" y="775461"/>
            <a:ext cx="280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dirty="0">
                <a:latin typeface="Times New Roman"/>
                <a:cs typeface="Times New Roman"/>
              </a:rPr>
              <a:t>С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8194" y="775461"/>
            <a:ext cx="555980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i="0" dirty="0">
                <a:solidFill>
                  <a:srgbClr val="C00000"/>
                </a:solidFill>
                <a:latin typeface="+mn-lt"/>
                <a:cs typeface="Arial"/>
              </a:rPr>
              <a:t>ИНЪЕЦИРУЕМЫЕ ПРЕПАРАТЫ</a:t>
            </a:r>
            <a:endParaRPr sz="3200" dirty="0">
              <a:solidFill>
                <a:srgbClr val="C00000"/>
              </a:solidFill>
              <a:latin typeface="+mn-lt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39000" y="295656"/>
            <a:ext cx="1626362" cy="2523744"/>
            <a:chOff x="7441692" y="295656"/>
            <a:chExt cx="1423670" cy="2193290"/>
          </a:xfrm>
        </p:grpSpPr>
        <p:sp>
          <p:nvSpPr>
            <p:cNvPr id="6" name="object 6"/>
            <p:cNvSpPr/>
            <p:nvPr/>
          </p:nvSpPr>
          <p:spPr>
            <a:xfrm>
              <a:off x="7450836" y="304800"/>
              <a:ext cx="1405127" cy="2174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46264" y="300228"/>
              <a:ext cx="1414780" cy="2184400"/>
            </a:xfrm>
            <a:custGeom>
              <a:avLst/>
              <a:gdLst/>
              <a:ahLst/>
              <a:cxnLst/>
              <a:rect l="l" t="t" r="r" b="b"/>
              <a:pathLst>
                <a:path w="1414779" h="2184400">
                  <a:moveTo>
                    <a:pt x="0" y="2183892"/>
                  </a:moveTo>
                  <a:lnTo>
                    <a:pt x="1414272" y="2183892"/>
                  </a:lnTo>
                  <a:lnTo>
                    <a:pt x="1414272" y="0"/>
                  </a:lnTo>
                  <a:lnTo>
                    <a:pt x="0" y="0"/>
                  </a:lnTo>
                  <a:lnTo>
                    <a:pt x="0" y="21838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65" y="1600200"/>
            <a:ext cx="8305800" cy="411715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865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Бактериостатическое действие</a:t>
            </a:r>
          </a:p>
          <a:p>
            <a:pPr marL="242570" indent="-230504">
              <a:lnSpc>
                <a:spcPts val="1945"/>
              </a:lnSpc>
              <a:spcBef>
                <a:spcPts val="77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Име</a:t>
            </a:r>
            <a:r>
              <a:rPr sz="2000" dirty="0">
                <a:cs typeface="Trebuchet MS"/>
              </a:rPr>
              <a:t>e</a:t>
            </a:r>
            <a:r>
              <a:rPr sz="2000" dirty="0">
                <a:cs typeface="Arial"/>
              </a:rPr>
              <a:t>т некоторую перекрестную устойчивость  с  </a:t>
            </a:r>
            <a:r>
              <a:rPr sz="2000" dirty="0">
                <a:cs typeface="Trebuchet MS"/>
              </a:rPr>
              <a:t>H (</a:t>
            </a:r>
            <a:r>
              <a:rPr sz="2000" dirty="0">
                <a:cs typeface="Arial"/>
              </a:rPr>
              <a:t>при мутации в гене</a:t>
            </a:r>
          </a:p>
          <a:p>
            <a:pPr marL="242570">
              <a:lnSpc>
                <a:spcPts val="1945"/>
              </a:lnSpc>
            </a:pPr>
            <a:r>
              <a:rPr sz="2000" i="1" dirty="0">
                <a:cs typeface="Trebuchet MS"/>
              </a:rPr>
              <a:t>inhA)</a:t>
            </a:r>
            <a:endParaRPr sz="2000" dirty="0">
              <a:cs typeface="Trebuchet MS"/>
            </a:endParaRPr>
          </a:p>
          <a:p>
            <a:pPr marL="242570" indent="-230504">
              <a:lnSpc>
                <a:spcPct val="100000"/>
              </a:lnSpc>
              <a:spcBef>
                <a:spcPts val="77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Ингибирует синтез миколовых кислот</a:t>
            </a:r>
          </a:p>
          <a:p>
            <a:pPr marL="242570" indent="-230504">
              <a:lnSpc>
                <a:spcPct val="100000"/>
              </a:lnSpc>
              <a:spcBef>
                <a:spcPts val="77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Отличное проникновение в цереброспинальную жидкость</a:t>
            </a:r>
          </a:p>
          <a:p>
            <a:pPr marL="242570" marR="5080" indent="-230504">
              <a:lnSpc>
                <a:spcPct val="8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В случае монотерапии быстро развивается устойчивость</a:t>
            </a:r>
            <a:r>
              <a:rPr sz="2000" dirty="0">
                <a:cs typeface="Trebuchet MS"/>
              </a:rPr>
              <a:t>; </a:t>
            </a:r>
            <a:r>
              <a:rPr sz="2000" dirty="0">
                <a:cs typeface="Arial"/>
              </a:rPr>
              <a:t>перекрестная  устойчивость бывает </a:t>
            </a:r>
            <a:r>
              <a:rPr sz="2000" dirty="0">
                <a:cs typeface="Trebuchet MS"/>
              </a:rPr>
              <a:t>100% </a:t>
            </a:r>
            <a:r>
              <a:rPr sz="2000" dirty="0">
                <a:cs typeface="Arial"/>
              </a:rPr>
              <a:t>между этионамидом и протионамидом</a:t>
            </a: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000" b="1" dirty="0">
                <a:cs typeface="Arial"/>
              </a:rPr>
              <a:t>Главные побочные реакции</a:t>
            </a:r>
            <a:endParaRPr sz="2000" dirty="0">
              <a:cs typeface="Arial"/>
            </a:endParaRPr>
          </a:p>
          <a:p>
            <a:pPr marL="696595" lvl="1" indent="-230504">
              <a:lnSpc>
                <a:spcPct val="100000"/>
              </a:lnSpc>
              <a:spcBef>
                <a:spcPts val="765"/>
              </a:spcBef>
              <a:buChar char="–"/>
              <a:tabLst>
                <a:tab pos="697230" algn="l"/>
              </a:tabLst>
            </a:pPr>
            <a:r>
              <a:rPr sz="2000" dirty="0">
                <a:cs typeface="Arial"/>
              </a:rPr>
              <a:t>Диспептические</a:t>
            </a:r>
          </a:p>
          <a:p>
            <a:pPr marL="696595" lvl="1" indent="-230504">
              <a:lnSpc>
                <a:spcPct val="100000"/>
              </a:lnSpc>
              <a:spcBef>
                <a:spcPts val="770"/>
              </a:spcBef>
              <a:buChar char="–"/>
              <a:tabLst>
                <a:tab pos="697230" algn="l"/>
              </a:tabLst>
            </a:pPr>
            <a:r>
              <a:rPr sz="2000" dirty="0">
                <a:cs typeface="Arial"/>
              </a:rPr>
              <a:t>Периферическая невропатия</a:t>
            </a:r>
          </a:p>
          <a:p>
            <a:pPr marL="696595" lvl="1" indent="-230504">
              <a:lnSpc>
                <a:spcPct val="100000"/>
              </a:lnSpc>
              <a:spcBef>
                <a:spcPts val="765"/>
              </a:spcBef>
              <a:buChar char="–"/>
              <a:tabLst>
                <a:tab pos="697230" algn="l"/>
              </a:tabLst>
            </a:pPr>
            <a:r>
              <a:rPr sz="2000" dirty="0">
                <a:cs typeface="Arial"/>
              </a:rPr>
              <a:t>Гипотиреоз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478916"/>
            <a:ext cx="85318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0"/>
              </a:spcBef>
              <a:tabLst>
                <a:tab pos="549275" algn="l"/>
              </a:tabLst>
            </a:pPr>
            <a:r>
              <a:rPr lang="ru-RU" sz="5400" baseline="23148" dirty="0"/>
              <a:t> </a:t>
            </a:r>
            <a:r>
              <a:rPr sz="5400" baseline="23148" dirty="0"/>
              <a:t>С	</a:t>
            </a:r>
            <a:r>
              <a:rPr lang="ru-RU" sz="5400" baseline="23148" dirty="0"/>
              <a:t> </a:t>
            </a:r>
            <a:r>
              <a:rPr sz="3200" i="0" dirty="0">
                <a:solidFill>
                  <a:srgbClr val="C00000"/>
                </a:solidFill>
                <a:latin typeface="+mn-lt"/>
                <a:cs typeface="Arial"/>
              </a:rPr>
              <a:t>ЭТИОНАМИД </a:t>
            </a:r>
            <a:r>
              <a:rPr sz="3200" i="0" dirty="0">
                <a:solidFill>
                  <a:srgbClr val="C00000"/>
                </a:solidFill>
                <a:latin typeface="+mn-lt"/>
                <a:cs typeface="Trebuchet MS"/>
              </a:rPr>
              <a:t>(ETO) / </a:t>
            </a:r>
            <a:r>
              <a:rPr sz="3200" i="0" dirty="0">
                <a:solidFill>
                  <a:srgbClr val="C00000"/>
                </a:solidFill>
                <a:latin typeface="+mn-lt"/>
                <a:cs typeface="Arial"/>
              </a:rPr>
              <a:t>ПРОТИОНАМИД </a:t>
            </a:r>
            <a:r>
              <a:rPr sz="3200" i="0" dirty="0">
                <a:solidFill>
                  <a:srgbClr val="C00000"/>
                </a:solidFill>
                <a:latin typeface="+mn-lt"/>
                <a:cs typeface="Trebuchet MS"/>
              </a:rPr>
              <a:t>(PTO)</a:t>
            </a:r>
            <a:endParaRPr sz="3200" dirty="0">
              <a:solidFill>
                <a:srgbClr val="C00000"/>
              </a:solidFill>
              <a:latin typeface="+mn-lt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511617"/>
            <a:ext cx="67818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200" i="0" dirty="0">
                <a:solidFill>
                  <a:srgbClr val="C00000"/>
                </a:solidFill>
                <a:latin typeface="+mn-lt"/>
                <a:cs typeface="Arial"/>
              </a:rPr>
              <a:t>ПАРА</a:t>
            </a:r>
            <a:r>
              <a:rPr sz="3200" i="0" dirty="0">
                <a:solidFill>
                  <a:srgbClr val="C00000"/>
                </a:solidFill>
                <a:latin typeface="+mn-lt"/>
                <a:cs typeface="Trebuchet MS"/>
              </a:rPr>
              <a:t>-</a:t>
            </a:r>
            <a:r>
              <a:rPr sz="3200" i="0" dirty="0">
                <a:solidFill>
                  <a:srgbClr val="C00000"/>
                </a:solidFill>
                <a:latin typeface="+mn-lt"/>
                <a:cs typeface="Arial"/>
              </a:rPr>
              <a:t>АМИНОСАЛИЦИЛ</a:t>
            </a:r>
            <a:r>
              <a:rPr lang="ru-RU" sz="3200" i="0" dirty="0">
                <a:solidFill>
                  <a:srgbClr val="C00000"/>
                </a:solidFill>
                <a:latin typeface="+mn-lt"/>
                <a:cs typeface="Arial"/>
              </a:rPr>
              <a:t>ОВАЯ КИСЛОТА</a:t>
            </a:r>
            <a:r>
              <a:rPr sz="3200" i="0" dirty="0">
                <a:solidFill>
                  <a:srgbClr val="C00000"/>
                </a:solidFill>
                <a:latin typeface="+mn-lt"/>
                <a:cs typeface="Arial"/>
              </a:rPr>
              <a:t>  ПАСК</a:t>
            </a:r>
            <a:endParaRPr sz="3200" dirty="0">
              <a:solidFill>
                <a:srgbClr val="C00000"/>
              </a:solidFill>
              <a:latin typeface="+mn-lt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456" y="2255265"/>
            <a:ext cx="7673544" cy="3303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spc="-95" dirty="0">
                <a:cs typeface="Arial"/>
              </a:rPr>
              <a:t>Бактериостатическое</a:t>
            </a:r>
            <a:r>
              <a:rPr sz="2000" spc="15" dirty="0">
                <a:cs typeface="Arial"/>
              </a:rPr>
              <a:t> </a:t>
            </a:r>
            <a:r>
              <a:rPr sz="2000" spc="-90" dirty="0">
                <a:cs typeface="Arial"/>
              </a:rPr>
              <a:t>действие</a:t>
            </a:r>
            <a:endParaRPr sz="2000" dirty="0">
              <a:cs typeface="Arial"/>
            </a:endParaRPr>
          </a:p>
          <a:p>
            <a:pPr marL="242570" marR="82550" indent="-230504">
              <a:lnSpc>
                <a:spcPct val="70000"/>
              </a:lnSpc>
              <a:spcBef>
                <a:spcPts val="1495"/>
              </a:spcBef>
              <a:buChar char="•"/>
              <a:tabLst>
                <a:tab pos="242570" algn="l"/>
                <a:tab pos="243204" algn="l"/>
                <a:tab pos="3222625" algn="l"/>
              </a:tabLst>
            </a:pPr>
            <a:r>
              <a:rPr sz="2000" spc="-85" dirty="0">
                <a:cs typeface="Arial"/>
              </a:rPr>
              <a:t>Действенен</a:t>
            </a:r>
            <a:r>
              <a:rPr sz="2000" spc="20" dirty="0">
                <a:cs typeface="Arial"/>
              </a:rPr>
              <a:t> </a:t>
            </a:r>
            <a:r>
              <a:rPr sz="2000" spc="-100" dirty="0">
                <a:cs typeface="Arial"/>
              </a:rPr>
              <a:t>для</a:t>
            </a:r>
            <a:r>
              <a:rPr sz="2000" spc="-15" dirty="0">
                <a:cs typeface="Arial"/>
              </a:rPr>
              <a:t> </a:t>
            </a:r>
            <a:r>
              <a:rPr sz="2000" spc="-60" dirty="0">
                <a:cs typeface="Arial"/>
              </a:rPr>
              <a:t>применения	</a:t>
            </a:r>
            <a:r>
              <a:rPr sz="2000" spc="-95" dirty="0">
                <a:cs typeface="Arial"/>
              </a:rPr>
              <a:t>в </a:t>
            </a:r>
            <a:r>
              <a:rPr sz="2000" spc="-125" dirty="0">
                <a:cs typeface="Arial"/>
              </a:rPr>
              <a:t>случаях </a:t>
            </a:r>
            <a:r>
              <a:rPr sz="2000" spc="-50" dirty="0">
                <a:cs typeface="Arial"/>
              </a:rPr>
              <a:t>широкой </a:t>
            </a:r>
            <a:r>
              <a:rPr sz="2000" spc="-80" dirty="0">
                <a:cs typeface="Arial"/>
              </a:rPr>
              <a:t>лекарственной  </a:t>
            </a:r>
            <a:r>
              <a:rPr sz="2000" spc="-95" dirty="0">
                <a:cs typeface="Arial"/>
              </a:rPr>
              <a:t>устойчивости</a:t>
            </a:r>
            <a:endParaRPr sz="2000" dirty="0">
              <a:cs typeface="Arial"/>
            </a:endParaRPr>
          </a:p>
          <a:p>
            <a:pPr marL="2425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spc="-145" dirty="0">
                <a:cs typeface="Arial"/>
              </a:rPr>
              <a:t>Главные </a:t>
            </a:r>
            <a:r>
              <a:rPr sz="2000" spc="-70" dirty="0">
                <a:cs typeface="Arial"/>
              </a:rPr>
              <a:t>побочные</a:t>
            </a:r>
            <a:r>
              <a:rPr sz="2000" spc="-190" dirty="0">
                <a:cs typeface="Arial"/>
              </a:rPr>
              <a:t> </a:t>
            </a:r>
            <a:r>
              <a:rPr sz="2000" spc="-55" dirty="0">
                <a:cs typeface="Arial"/>
              </a:rPr>
              <a:t>реакции</a:t>
            </a:r>
            <a:endParaRPr sz="2000" dirty="0">
              <a:cs typeface="Arial"/>
            </a:endParaRPr>
          </a:p>
          <a:p>
            <a:pPr marL="696595" lvl="1" indent="-230504">
              <a:lnSpc>
                <a:spcPct val="100000"/>
              </a:lnSpc>
              <a:spcBef>
                <a:spcPts val="660"/>
              </a:spcBef>
              <a:buChar char="–"/>
              <a:tabLst>
                <a:tab pos="697230" algn="l"/>
              </a:tabLst>
            </a:pPr>
            <a:r>
              <a:rPr sz="2000" spc="-90" dirty="0">
                <a:cs typeface="Arial"/>
              </a:rPr>
              <a:t>Гастроинтестинальные</a:t>
            </a:r>
            <a:r>
              <a:rPr sz="2000" spc="-40" dirty="0">
                <a:cs typeface="Arial"/>
              </a:rPr>
              <a:t> </a:t>
            </a:r>
            <a:r>
              <a:rPr sz="2000" spc="-70" dirty="0">
                <a:cs typeface="Arial"/>
              </a:rPr>
              <a:t>нарушения</a:t>
            </a:r>
            <a:endParaRPr sz="2000" dirty="0">
              <a:cs typeface="Arial"/>
            </a:endParaRPr>
          </a:p>
          <a:p>
            <a:pPr marL="696595" lvl="1" indent="-230504">
              <a:lnSpc>
                <a:spcPct val="100000"/>
              </a:lnSpc>
              <a:spcBef>
                <a:spcPts val="660"/>
              </a:spcBef>
              <a:buChar char="–"/>
              <a:tabLst>
                <a:tab pos="697230" algn="l"/>
              </a:tabLst>
            </a:pPr>
            <a:r>
              <a:rPr sz="2000" spc="-90" dirty="0">
                <a:cs typeface="Arial"/>
              </a:rPr>
              <a:t>Гепатотоксичность</a:t>
            </a:r>
            <a:endParaRPr sz="2000" dirty="0">
              <a:cs typeface="Arial"/>
            </a:endParaRPr>
          </a:p>
          <a:p>
            <a:pPr marL="696595" lvl="1" indent="-230504">
              <a:lnSpc>
                <a:spcPct val="100000"/>
              </a:lnSpc>
              <a:spcBef>
                <a:spcPts val="660"/>
              </a:spcBef>
              <a:buChar char="–"/>
              <a:tabLst>
                <a:tab pos="697230" algn="l"/>
              </a:tabLst>
            </a:pPr>
            <a:r>
              <a:rPr sz="2000" spc="-75" dirty="0">
                <a:cs typeface="Arial"/>
              </a:rPr>
              <a:t>Гипотиреоз</a:t>
            </a:r>
            <a:endParaRPr sz="2000" dirty="0">
              <a:cs typeface="Arial"/>
            </a:endParaRPr>
          </a:p>
          <a:p>
            <a:pPr marL="696595" lvl="1" indent="-230504">
              <a:lnSpc>
                <a:spcPct val="100000"/>
              </a:lnSpc>
              <a:spcBef>
                <a:spcPts val="660"/>
              </a:spcBef>
              <a:buChar char="–"/>
              <a:tabLst>
                <a:tab pos="697230" algn="l"/>
              </a:tabLst>
            </a:pPr>
            <a:r>
              <a:rPr sz="2000" spc="-100" dirty="0">
                <a:cs typeface="Arial"/>
              </a:rPr>
              <a:t>Гемолиз </a:t>
            </a:r>
            <a:r>
              <a:rPr sz="2000" spc="-75" dirty="0">
                <a:cs typeface="Arial"/>
              </a:rPr>
              <a:t>у </a:t>
            </a:r>
            <a:r>
              <a:rPr sz="2000" spc="-65" dirty="0">
                <a:cs typeface="Arial"/>
              </a:rPr>
              <a:t>пациентов </a:t>
            </a:r>
            <a:r>
              <a:rPr sz="2000" spc="-120" dirty="0">
                <a:cs typeface="Arial"/>
              </a:rPr>
              <a:t>с </a:t>
            </a:r>
            <a:r>
              <a:rPr sz="2000" spc="-85" dirty="0">
                <a:cs typeface="Arial"/>
              </a:rPr>
              <a:t>дефицитом </a:t>
            </a:r>
            <a:r>
              <a:rPr sz="2000" spc="-65" dirty="0">
                <a:cs typeface="Arial"/>
              </a:rPr>
              <a:t>глюкозы </a:t>
            </a:r>
            <a:r>
              <a:rPr sz="2000" spc="195" dirty="0">
                <a:cs typeface="Trebuchet MS"/>
              </a:rPr>
              <a:t>– </a:t>
            </a:r>
            <a:r>
              <a:rPr sz="2000" spc="-40" dirty="0">
                <a:cs typeface="Trebuchet MS"/>
              </a:rPr>
              <a:t>6 </a:t>
            </a:r>
            <a:r>
              <a:rPr sz="2000" spc="-70" dirty="0">
                <a:cs typeface="Trebuchet MS"/>
              </a:rPr>
              <a:t>- </a:t>
            </a:r>
            <a:r>
              <a:rPr sz="2000" spc="-160" dirty="0">
                <a:cs typeface="Arial"/>
              </a:rPr>
              <a:t>фосфата</a:t>
            </a:r>
            <a:r>
              <a:rPr sz="2000" spc="-45" dirty="0">
                <a:cs typeface="Arial"/>
              </a:rPr>
              <a:t> </a:t>
            </a:r>
            <a:r>
              <a:rPr sz="2000" spc="-60" dirty="0">
                <a:cs typeface="Arial"/>
              </a:rPr>
              <a:t>дегидрогеназы</a:t>
            </a:r>
            <a:endParaRPr sz="20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038" y="661259"/>
            <a:ext cx="330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latin typeface="Times New Roman"/>
                <a:cs typeface="Times New Roman"/>
              </a:rPr>
              <a:t>С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754" y="2388870"/>
            <a:ext cx="73434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300" marR="5080" indent="-2134235" algn="l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C00000"/>
                </a:solidFill>
                <a:latin typeface="+mn-lt"/>
                <a:cs typeface="Arial"/>
              </a:rPr>
              <a:t>НОВЫЕ </a:t>
            </a:r>
            <a:r>
              <a:rPr lang="ru-RU" sz="3600" i="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3600" i="0" dirty="0">
                <a:solidFill>
                  <a:srgbClr val="C00000"/>
                </a:solidFill>
                <a:latin typeface="+mn-lt"/>
                <a:cs typeface="Arial"/>
              </a:rPr>
              <a:t>ПРЕПАРАТЫ </a:t>
            </a:r>
            <a:r>
              <a:rPr lang="ru-RU" sz="3600" i="0" dirty="0">
                <a:solidFill>
                  <a:srgbClr val="C00000"/>
                </a:solidFill>
                <a:latin typeface="+mn-lt"/>
                <a:cs typeface="Arial"/>
              </a:rPr>
              <a:t>  </a:t>
            </a:r>
            <a:r>
              <a:rPr sz="3600" i="0" dirty="0">
                <a:solidFill>
                  <a:srgbClr val="C00000"/>
                </a:solidFill>
                <a:latin typeface="+mn-lt"/>
                <a:cs typeface="Arial"/>
              </a:rPr>
              <a:t>ДЛЯ</a:t>
            </a:r>
            <a:r>
              <a:rPr lang="ru-RU" sz="3600" i="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3600" i="0" dirty="0">
                <a:solidFill>
                  <a:srgbClr val="C00000"/>
                </a:solidFill>
                <a:latin typeface="+mn-lt"/>
                <a:cs typeface="Arial"/>
              </a:rPr>
              <a:t>ЛЕЧЕНИЯ  МЛУ/ШЛУ ТБ</a:t>
            </a:r>
            <a:endParaRPr sz="3600" dirty="0">
              <a:solidFill>
                <a:srgbClr val="C00000"/>
              </a:solidFill>
              <a:latin typeface="+mn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456" y="1792579"/>
            <a:ext cx="7393940" cy="321754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i="1" dirty="0">
                <a:cs typeface="Trebuchet MS"/>
              </a:rPr>
              <a:t>Pretonamid (PA-824)</a:t>
            </a:r>
            <a:endParaRPr sz="2000" dirty="0">
              <a:cs typeface="Trebuchet MS"/>
            </a:endParaRPr>
          </a:p>
          <a:p>
            <a:pPr marL="242570" marR="623570" indent="-230504">
              <a:lnSpc>
                <a:spcPct val="100000"/>
              </a:lnSpc>
              <a:spcBef>
                <a:spcPts val="1165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Значительная </a:t>
            </a:r>
            <a:r>
              <a:rPr sz="2000" dirty="0">
                <a:cs typeface="Trebuchet MS"/>
              </a:rPr>
              <a:t>in vitro </a:t>
            </a:r>
            <a:r>
              <a:rPr sz="2000" dirty="0">
                <a:cs typeface="Arial"/>
              </a:rPr>
              <a:t>активность к </a:t>
            </a:r>
            <a:r>
              <a:rPr sz="2000" i="1" dirty="0">
                <a:cs typeface="Trebuchet MS"/>
              </a:rPr>
              <a:t>M. tuberculosis </a:t>
            </a:r>
            <a:r>
              <a:rPr sz="2000" dirty="0">
                <a:cs typeface="Arial"/>
              </a:rPr>
              <a:t>сравнима с  активностью Изониазида</a:t>
            </a:r>
          </a:p>
          <a:p>
            <a:pPr marL="242570" marR="147955" indent="-230504">
              <a:lnSpc>
                <a:spcPct val="100000"/>
              </a:lnSpc>
              <a:spcBef>
                <a:spcPts val="1205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Ингибирует синтез жирных и миколовых кислот в стенке МБТ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а  также ингибирует синтез протеинов</a:t>
            </a:r>
          </a:p>
          <a:p>
            <a:pPr marL="2425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Действует на размножающиеся МБТ и оказывает бактерицидное</a:t>
            </a:r>
          </a:p>
          <a:p>
            <a:pPr marL="242570">
              <a:lnSpc>
                <a:spcPct val="100000"/>
              </a:lnSpc>
            </a:pPr>
            <a:r>
              <a:rPr sz="2000" dirty="0">
                <a:cs typeface="Arial"/>
              </a:rPr>
              <a:t>воздействие на МБТ в гипоксических условиях</a:t>
            </a:r>
          </a:p>
          <a:p>
            <a:pPr marL="242570" indent="-230504">
              <a:lnSpc>
                <a:spcPct val="100000"/>
              </a:lnSpc>
              <a:spcBef>
                <a:spcPts val="12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Оказывает воздействие на лекарственно устойчивые МБТ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457200"/>
            <a:ext cx="6131306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rgbClr val="C00000"/>
                </a:solidFill>
                <a:latin typeface="+mn-lt"/>
                <a:cs typeface="Arial"/>
              </a:rPr>
              <a:t>НИТРОИМИДАЗОЛ</a:t>
            </a:r>
            <a:endParaRPr sz="3200" dirty="0">
              <a:solidFill>
                <a:srgbClr val="C00000"/>
              </a:solidFill>
              <a:latin typeface="+mn-lt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60"/>
              </a:spcBef>
            </a:pPr>
            <a:r>
              <a:rPr sz="3200" i="0" dirty="0">
                <a:solidFill>
                  <a:srgbClr val="C00000"/>
                </a:solidFill>
                <a:latin typeface="+mn-lt"/>
                <a:cs typeface="Trebuchet MS"/>
              </a:rPr>
              <a:t>NITROIMIDAZOLE</a:t>
            </a:r>
            <a:endParaRPr sz="3200" dirty="0">
              <a:solidFill>
                <a:srgbClr val="C00000"/>
              </a:solidFill>
              <a:latin typeface="+mn-lt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762000"/>
            <a:ext cx="7571232" cy="493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914400"/>
            <a:ext cx="77724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762000"/>
            <a:ext cx="7848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341625"/>
            <a:ext cx="75438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4000" i="0" dirty="0">
                <a:solidFill>
                  <a:srgbClr val="B90C2E"/>
                </a:solidFill>
                <a:latin typeface="+mn-lt"/>
                <a:cs typeface="Arial"/>
              </a:rPr>
              <a:t>ЛАТЕНТНАЯ ТУБЕРКУЛЁЗНАЯ ИНФЕКЦИЯ (ЛТБИ)</a:t>
            </a:r>
            <a:endParaRPr lang="ru-RU" sz="4000" dirty="0">
              <a:latin typeface="+mn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844" y="533400"/>
            <a:ext cx="693135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i="0" dirty="0">
                <a:solidFill>
                  <a:srgbClr val="B90C2E"/>
                </a:solidFill>
                <a:latin typeface="+mn-lt"/>
                <a:cs typeface="Arial"/>
              </a:rPr>
              <a:t>ИЗОНИАЗИД</a:t>
            </a:r>
            <a:endParaRPr sz="3200" dirty="0">
              <a:latin typeface="+mn-lt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44" y="1752600"/>
            <a:ext cx="7366634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marR="163830" indent="-230504">
              <a:lnSpc>
                <a:spcPct val="100000"/>
              </a:lnSpc>
              <a:spcBef>
                <a:spcPts val="105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Хорошо проникает в ткани </a:t>
            </a:r>
            <a:r>
              <a:rPr sz="2000" dirty="0">
                <a:cs typeface="Trebuchet MS"/>
              </a:rPr>
              <a:t>(</a:t>
            </a:r>
            <a:r>
              <a:rPr sz="2000" dirty="0">
                <a:cs typeface="Arial"/>
              </a:rPr>
              <a:t>включая СМЖ</a:t>
            </a:r>
            <a:r>
              <a:rPr sz="2000" dirty="0">
                <a:cs typeface="Trebuchet MS"/>
              </a:rPr>
              <a:t>) </a:t>
            </a:r>
            <a:r>
              <a:rPr sz="2000" dirty="0">
                <a:cs typeface="Arial"/>
              </a:rPr>
              <a:t>и является сильным  бактерицидным препаратом</a:t>
            </a:r>
          </a:p>
          <a:p>
            <a:pPr>
              <a:lnSpc>
                <a:spcPct val="100000"/>
              </a:lnSpc>
              <a:buClr>
                <a:srgbClr val="625C5B"/>
              </a:buClr>
              <a:buFont typeface="Arial"/>
              <a:buChar char="•"/>
            </a:pPr>
            <a:endParaRPr sz="2000" dirty="0">
              <a:cs typeface="Arial"/>
            </a:endParaRPr>
          </a:p>
          <a:p>
            <a:pPr marL="242570" indent="-230504">
              <a:lnSpc>
                <a:spcPct val="100000"/>
              </a:lnSpc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Побочные реакции изониазида</a:t>
            </a:r>
          </a:p>
          <a:p>
            <a:pPr marL="696595" marR="5080" lvl="1" indent="-230504">
              <a:lnSpc>
                <a:spcPct val="100000"/>
              </a:lnSpc>
              <a:spcBef>
                <a:spcPts val="1200"/>
              </a:spcBef>
              <a:buChar char="–"/>
              <a:tabLst>
                <a:tab pos="697230" algn="l"/>
              </a:tabLst>
            </a:pPr>
            <a:r>
              <a:rPr sz="2000" dirty="0">
                <a:cs typeface="Arial"/>
              </a:rPr>
              <a:t>вызывает бессимптомные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транзиторные повышения уровня  аминотрансферазы у примерно </a:t>
            </a:r>
            <a:r>
              <a:rPr sz="2000" dirty="0">
                <a:cs typeface="Trebuchet MS"/>
              </a:rPr>
              <a:t>10–20% </a:t>
            </a:r>
            <a:r>
              <a:rPr sz="2000" dirty="0">
                <a:cs typeface="Arial"/>
              </a:rPr>
              <a:t>пациентов</a:t>
            </a:r>
          </a:p>
          <a:p>
            <a:pPr marL="697230" lvl="1" indent="-230504">
              <a:lnSpc>
                <a:spcPct val="100000"/>
              </a:lnSpc>
              <a:spcBef>
                <a:spcPts val="1205"/>
              </a:spcBef>
              <a:buChar char="–"/>
              <a:tabLst>
                <a:tab pos="697230" algn="l"/>
              </a:tabLst>
            </a:pPr>
            <a:r>
              <a:rPr sz="2000" dirty="0">
                <a:cs typeface="Arial"/>
              </a:rPr>
              <a:t>клинический </a:t>
            </a:r>
            <a:r>
              <a:rPr sz="2000" dirty="0">
                <a:cs typeface="Trebuchet MS"/>
              </a:rPr>
              <a:t>(</a:t>
            </a:r>
            <a:r>
              <a:rPr sz="2000" dirty="0">
                <a:cs typeface="Arial"/>
              </a:rPr>
              <a:t>обычно обратимый</a:t>
            </a:r>
            <a:r>
              <a:rPr sz="2000" dirty="0">
                <a:cs typeface="Trebuchet MS"/>
              </a:rPr>
              <a:t>) </a:t>
            </a:r>
            <a:r>
              <a:rPr sz="2000" dirty="0">
                <a:cs typeface="Arial"/>
              </a:rPr>
              <a:t>гепатит </a:t>
            </a:r>
            <a:r>
              <a:rPr sz="2000" dirty="0">
                <a:cs typeface="Trebuchet MS"/>
              </a:rPr>
              <a:t>0,1%</a:t>
            </a:r>
          </a:p>
          <a:p>
            <a:pPr marL="697230" lvl="1" indent="-230504">
              <a:lnSpc>
                <a:spcPct val="100000"/>
              </a:lnSpc>
              <a:spcBef>
                <a:spcPts val="1200"/>
              </a:spcBef>
              <a:buChar char="–"/>
              <a:tabLst>
                <a:tab pos="697230" algn="l"/>
              </a:tabLst>
            </a:pPr>
            <a:r>
              <a:rPr sz="2000" dirty="0">
                <a:cs typeface="Arial"/>
              </a:rPr>
              <a:t>периферическую невропатию</a:t>
            </a:r>
          </a:p>
          <a:p>
            <a:pPr marL="697230" lvl="1" indent="-230504">
              <a:lnSpc>
                <a:spcPct val="100000"/>
              </a:lnSpc>
              <a:spcBef>
                <a:spcPts val="1200"/>
              </a:spcBef>
              <a:buChar char="–"/>
              <a:tabLst>
                <a:tab pos="697230" algn="l"/>
              </a:tabLst>
            </a:pPr>
            <a:r>
              <a:rPr sz="2000" dirty="0">
                <a:cs typeface="Arial"/>
              </a:rPr>
              <a:t>сыпь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лихорадку и изредка </a:t>
            </a:r>
            <a:r>
              <a:rPr sz="2000" dirty="0">
                <a:cs typeface="Trebuchet MS"/>
              </a:rPr>
              <a:t>- </a:t>
            </a:r>
            <a:r>
              <a:rPr sz="2000" dirty="0">
                <a:cs typeface="Arial"/>
              </a:rPr>
              <a:t>анемию и агранулоцитоз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52400"/>
            <a:ext cx="86842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B90C2E"/>
                </a:solidFill>
                <a:cs typeface="Arial"/>
              </a:rPr>
              <a:t>КЛАССИФИКАЦИЯ ПО ГРУППАМ</a:t>
            </a:r>
            <a:r>
              <a:rPr lang="ru-RU" sz="2400" b="1" dirty="0">
                <a:solidFill>
                  <a:srgbClr val="B90C2E"/>
                </a:solidFill>
                <a:cs typeface="Trebuchet MS"/>
              </a:rPr>
              <a:t>,</a:t>
            </a:r>
            <a:r>
              <a:rPr lang="ru-RU" sz="2400" b="1" dirty="0">
                <a:solidFill>
                  <a:srgbClr val="B90C2E"/>
                </a:solidFill>
                <a:cs typeface="Arial"/>
              </a:rPr>
              <a:t> ПРЕПАРАТОВ РЕКОМЕНДОВАННЫХ </a:t>
            </a:r>
            <a:r>
              <a:rPr sz="2400" b="1" dirty="0">
                <a:solidFill>
                  <a:srgbClr val="B90C2E"/>
                </a:solidFill>
                <a:cs typeface="Arial"/>
              </a:rPr>
              <a:t>ДЛЯ ИСПОЛЬЗОВАНИЯ В </a:t>
            </a:r>
            <a:r>
              <a:rPr lang="en-US" sz="2400" b="1" dirty="0">
                <a:solidFill>
                  <a:srgbClr val="B90C2E"/>
                </a:solidFill>
                <a:cs typeface="Arial"/>
              </a:rPr>
              <a:t> </a:t>
            </a:r>
            <a:r>
              <a:rPr sz="2400" b="1" dirty="0">
                <a:solidFill>
                  <a:srgbClr val="B90C2E"/>
                </a:solidFill>
                <a:cs typeface="Arial"/>
              </a:rPr>
              <a:t>С</a:t>
            </a:r>
            <a:r>
              <a:rPr lang="en-US" sz="2400" b="1" dirty="0">
                <a:solidFill>
                  <a:srgbClr val="B90C2E"/>
                </a:solidFill>
                <a:cs typeface="Arial"/>
              </a:rPr>
              <a:t> </a:t>
            </a:r>
            <a:r>
              <a:rPr sz="2400" b="1" dirty="0">
                <a:solidFill>
                  <a:srgbClr val="B90C2E"/>
                </a:solidFill>
                <a:cs typeface="Arial"/>
              </a:rPr>
              <a:t>ОСТАВЕ</a:t>
            </a:r>
            <a:r>
              <a:rPr lang="en-US" sz="2400" b="1" dirty="0">
                <a:solidFill>
                  <a:srgbClr val="B90C2E"/>
                </a:solidFill>
                <a:cs typeface="Arial"/>
              </a:rPr>
              <a:t>  </a:t>
            </a:r>
            <a:r>
              <a:rPr sz="2400" b="1" dirty="0">
                <a:solidFill>
                  <a:srgbClr val="B90C2E"/>
                </a:solidFill>
                <a:cs typeface="Arial"/>
              </a:rPr>
              <a:t>БОЛЕЕ </a:t>
            </a:r>
            <a:r>
              <a:rPr lang="en-US" sz="2400" b="1" dirty="0">
                <a:solidFill>
                  <a:srgbClr val="B90C2E"/>
                </a:solidFill>
                <a:cs typeface="Arial"/>
              </a:rPr>
              <a:t> </a:t>
            </a:r>
            <a:r>
              <a:rPr sz="2400" b="1" dirty="0">
                <a:solidFill>
                  <a:srgbClr val="B90C2E"/>
                </a:solidFill>
                <a:cs typeface="Arial"/>
              </a:rPr>
              <a:t>ДЛИТЕЛЬНЫХ </a:t>
            </a:r>
            <a:r>
              <a:rPr lang="en-US" sz="2400" b="1" dirty="0">
                <a:solidFill>
                  <a:srgbClr val="B90C2E"/>
                </a:solidFill>
                <a:cs typeface="Arial"/>
              </a:rPr>
              <a:t> </a:t>
            </a:r>
            <a:r>
              <a:rPr sz="2400" b="1" dirty="0">
                <a:solidFill>
                  <a:srgbClr val="B90C2E"/>
                </a:solidFill>
                <a:cs typeface="Arial"/>
              </a:rPr>
              <a:t>РЕЖИМОВ </a:t>
            </a:r>
            <a:r>
              <a:rPr lang="en-US" sz="2400" b="1" dirty="0">
                <a:solidFill>
                  <a:srgbClr val="B90C2E"/>
                </a:solidFill>
                <a:cs typeface="Arial"/>
              </a:rPr>
              <a:t> </a:t>
            </a:r>
            <a:r>
              <a:rPr sz="2400" b="1" dirty="0">
                <a:solidFill>
                  <a:srgbClr val="B90C2E"/>
                </a:solidFill>
                <a:cs typeface="Arial"/>
              </a:rPr>
              <a:t>ХИМИОТЕРАПИИ </a:t>
            </a:r>
            <a:r>
              <a:rPr lang="en-US" sz="2400" b="1" dirty="0">
                <a:solidFill>
                  <a:srgbClr val="B90C2E"/>
                </a:solidFill>
                <a:cs typeface="Arial"/>
              </a:rPr>
              <a:t> </a:t>
            </a:r>
            <a:r>
              <a:rPr sz="2400" b="1" dirty="0">
                <a:solidFill>
                  <a:srgbClr val="B90C2E"/>
                </a:solidFill>
                <a:cs typeface="Arial"/>
              </a:rPr>
              <a:t>МЛУ</a:t>
            </a:r>
            <a:r>
              <a:rPr sz="2400" b="1" dirty="0">
                <a:solidFill>
                  <a:srgbClr val="B90C2E"/>
                </a:solidFill>
                <a:cs typeface="Trebuchet MS"/>
              </a:rPr>
              <a:t>-</a:t>
            </a:r>
            <a:r>
              <a:rPr sz="2400" b="1" dirty="0">
                <a:solidFill>
                  <a:srgbClr val="B90C2E"/>
                </a:solidFill>
                <a:cs typeface="Arial"/>
              </a:rPr>
              <a:t>ТБ</a:t>
            </a:r>
            <a:endParaRPr sz="2400" b="1" dirty="0"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97711"/>
              </p:ext>
            </p:extLst>
          </p:nvPr>
        </p:nvGraphicFramePr>
        <p:xfrm>
          <a:off x="304801" y="1524001"/>
          <a:ext cx="8534400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1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8580" marR="165735">
                        <a:lnSpc>
                          <a:spcPct val="100000"/>
                        </a:lnSpc>
                      </a:pPr>
                      <a:r>
                        <a:rPr sz="1500" spc="-60" dirty="0">
                          <a:latin typeface="Trebuchet MS"/>
                          <a:cs typeface="Trebuchet MS"/>
                        </a:rPr>
                        <a:t>A.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препараты, 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используемые</a:t>
                      </a:r>
                      <a:r>
                        <a:rPr sz="15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первоочередном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порядке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spc="-80" dirty="0">
                          <a:latin typeface="Trebuchet MS"/>
                          <a:cs typeface="Trebuchet MS"/>
                        </a:rPr>
                        <a:t>Levofloxacin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5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Moxifloxacin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500" spc="-90" dirty="0">
                          <a:latin typeface="Trebuchet MS"/>
                          <a:cs typeface="Trebuchet MS"/>
                        </a:rPr>
                        <a:t>Bedaquiline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spc="-75" dirty="0">
                          <a:latin typeface="Trebuchet MS"/>
                          <a:cs typeface="Trebuchet MS"/>
                        </a:rPr>
                        <a:t>Linezolid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spc="-20" dirty="0">
                          <a:latin typeface="Arial"/>
                          <a:cs typeface="Arial"/>
                        </a:rPr>
                        <a:t>Lfx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" dirty="0">
                          <a:latin typeface="Arial"/>
                          <a:cs typeface="Arial"/>
                        </a:rPr>
                        <a:t>Mfx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Bdq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Lzd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8580" marR="323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17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spc="-170" dirty="0">
                          <a:latin typeface="Trebuchet MS"/>
                          <a:cs typeface="Trebuchet MS"/>
                        </a:rPr>
                        <a:t>.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препараты, 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включаемые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режим во 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вторую</a:t>
                      </a:r>
                      <a:r>
                        <a:rPr sz="15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очередь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713740">
                        <a:lnSpc>
                          <a:spcPct val="101499"/>
                        </a:lnSpc>
                        <a:spcBef>
                          <a:spcPts val="160"/>
                        </a:spcBef>
                      </a:pPr>
                      <a:r>
                        <a:rPr sz="1500" spc="-50" dirty="0">
                          <a:latin typeface="Trebuchet MS"/>
                          <a:cs typeface="Trebuchet MS"/>
                        </a:rPr>
                        <a:t>Cycloserine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5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5" dirty="0">
                          <a:latin typeface="Trebuchet MS"/>
                          <a:cs typeface="Trebuchet MS"/>
                        </a:rPr>
                        <a:t>Terizidone  </a:t>
                      </a:r>
                      <a:r>
                        <a:rPr sz="1500" spc="-80" dirty="0">
                          <a:latin typeface="Trebuchet MS"/>
                          <a:cs typeface="Trebuchet MS"/>
                        </a:rPr>
                        <a:t>Clofazimine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2565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spc="-65" dirty="0">
                          <a:latin typeface="Arial"/>
                          <a:cs typeface="Arial"/>
                        </a:rPr>
                        <a:t>Cs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500" b="1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Trd  </a:t>
                      </a:r>
                      <a:r>
                        <a:rPr sz="150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Cfz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8580" marR="241935">
                        <a:lnSpc>
                          <a:spcPts val="1789"/>
                        </a:lnSpc>
                        <a:spcBef>
                          <a:spcPts val="1240"/>
                        </a:spcBef>
                      </a:pPr>
                      <a:r>
                        <a:rPr sz="1500" spc="-2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spc="-215" dirty="0">
                          <a:latin typeface="Trebuchet MS"/>
                          <a:cs typeface="Trebuchet MS"/>
                        </a:rPr>
                        <a:t>.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препараты, 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добавляемые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режимы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химиотерапии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в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68580" marR="191135">
                        <a:lnSpc>
                          <a:spcPts val="1800"/>
                        </a:lnSpc>
                      </a:pPr>
                      <a:r>
                        <a:rPr sz="1500" spc="-80" dirty="0">
                          <a:latin typeface="Arial"/>
                          <a:cs typeface="Arial"/>
                        </a:rPr>
                        <a:t>случае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невозможности  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использования 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препаратов</a:t>
                      </a:r>
                      <a:r>
                        <a:rPr sz="1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из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1750"/>
                        </a:lnSpc>
                      </a:pPr>
                      <a:r>
                        <a:rPr sz="1500" spc="-15" dirty="0">
                          <a:latin typeface="Arial"/>
                          <a:cs typeface="Arial"/>
                        </a:rPr>
                        <a:t>групп</a:t>
                      </a:r>
                      <a:r>
                        <a:rPr sz="1500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B: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18141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spc="-85" dirty="0">
                          <a:latin typeface="Trebuchet MS"/>
                          <a:cs typeface="Trebuchet MS"/>
                        </a:rPr>
                        <a:t>Ethambutol  </a:t>
                      </a:r>
                      <a:r>
                        <a:rPr sz="1500" spc="-75" dirty="0">
                          <a:latin typeface="Trebuchet MS"/>
                          <a:cs typeface="Trebuchet MS"/>
                        </a:rPr>
                        <a:t>Delamanid 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Py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amide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69215">
                        <a:lnSpc>
                          <a:spcPts val="1780"/>
                        </a:lnSpc>
                      </a:pPr>
                      <a:r>
                        <a:rPr sz="1500" spc="-95" dirty="0">
                          <a:latin typeface="Trebuchet MS"/>
                          <a:cs typeface="Trebuchet MS"/>
                        </a:rPr>
                        <a:t>Imipenem-cilastatin</a:t>
                      </a:r>
                      <a:r>
                        <a:rPr sz="15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или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ts val="1789"/>
                        </a:lnSpc>
                        <a:spcBef>
                          <a:spcPts val="25"/>
                        </a:spcBef>
                      </a:pPr>
                      <a:r>
                        <a:rPr sz="1500" spc="-50" dirty="0">
                          <a:latin typeface="Trebuchet MS"/>
                          <a:cs typeface="Trebuchet MS"/>
                        </a:rPr>
                        <a:t>Meropenem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69215">
                        <a:lnSpc>
                          <a:spcPts val="1789"/>
                        </a:lnSpc>
                      </a:pPr>
                      <a:r>
                        <a:rPr sz="1500" spc="-70" dirty="0">
                          <a:latin typeface="Trebuchet MS"/>
                          <a:cs typeface="Trebuchet MS"/>
                        </a:rPr>
                        <a:t>Amikacin 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5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 dirty="0">
                          <a:latin typeface="Trebuchet MS"/>
                          <a:cs typeface="Trebuchet MS"/>
                        </a:rPr>
                        <a:t>Streptomycin)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spc="-80" dirty="0">
                          <a:latin typeface="Trebuchet MS"/>
                          <a:cs typeface="Trebuchet MS"/>
                        </a:rPr>
                        <a:t>Ethionamide </a:t>
                      </a:r>
                      <a:r>
                        <a:rPr sz="1500" spc="-45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0" dirty="0">
                          <a:latin typeface="Trebuchet MS"/>
                          <a:cs typeface="Trebuchet MS"/>
                        </a:rPr>
                        <a:t>Prothionamide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500" spc="-95" dirty="0">
                          <a:latin typeface="Trebuchet MS"/>
                          <a:cs typeface="Trebuchet MS"/>
                        </a:rPr>
                        <a:t>P-aminosalicylic</a:t>
                      </a:r>
                      <a:r>
                        <a:rPr sz="15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5" dirty="0">
                          <a:latin typeface="Trebuchet MS"/>
                          <a:cs typeface="Trebuchet MS"/>
                        </a:rPr>
                        <a:t>acid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E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69215" marR="5340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Dlm  </a:t>
                      </a:r>
                      <a:r>
                        <a:rPr sz="1500" b="1" spc="130" dirty="0">
                          <a:latin typeface="Arial"/>
                          <a:cs typeface="Arial"/>
                        </a:rPr>
                        <a:t>Z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69215" marR="189865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Ipm-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ln  </a:t>
                      </a:r>
                      <a:r>
                        <a:rPr sz="1500" b="1" spc="45" dirty="0">
                          <a:latin typeface="Arial"/>
                          <a:cs typeface="Arial"/>
                        </a:rPr>
                        <a:t>Mpm  </a:t>
                      </a:r>
                      <a:r>
                        <a:rPr sz="1500" b="1" spc="9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20" dirty="0">
                          <a:latin typeface="Arial"/>
                          <a:cs typeface="Arial"/>
                        </a:rPr>
                        <a:t>(S)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b="1" spc="10" dirty="0">
                          <a:latin typeface="Arial"/>
                          <a:cs typeface="Arial"/>
                        </a:rPr>
                        <a:t>Eto/Pto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500" b="1" spc="-65" dirty="0">
                          <a:latin typeface="Arial"/>
                          <a:cs typeface="Arial"/>
                        </a:rPr>
                        <a:t>PAS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3323" y="1212013"/>
            <a:ext cx="4197350" cy="364490"/>
          </a:xfrm>
          <a:custGeom>
            <a:avLst/>
            <a:gdLst/>
            <a:ahLst/>
            <a:cxnLst/>
            <a:rect l="l" t="t" r="r" b="b"/>
            <a:pathLst>
              <a:path w="4197350" h="364489">
                <a:moveTo>
                  <a:pt x="2215896" y="0"/>
                </a:moveTo>
                <a:lnTo>
                  <a:pt x="2215896" y="182245"/>
                </a:lnTo>
                <a:lnTo>
                  <a:pt x="4197222" y="182245"/>
                </a:lnTo>
                <a:lnTo>
                  <a:pt x="4197222" y="364363"/>
                </a:lnTo>
              </a:path>
              <a:path w="4197350" h="364489">
                <a:moveTo>
                  <a:pt x="2216023" y="0"/>
                </a:moveTo>
                <a:lnTo>
                  <a:pt x="2216023" y="182245"/>
                </a:lnTo>
                <a:lnTo>
                  <a:pt x="2098548" y="182245"/>
                </a:lnTo>
                <a:lnTo>
                  <a:pt x="2098548" y="364363"/>
                </a:lnTo>
              </a:path>
              <a:path w="4197350" h="364489">
                <a:moveTo>
                  <a:pt x="2216277" y="0"/>
                </a:moveTo>
                <a:lnTo>
                  <a:pt x="2216277" y="182245"/>
                </a:lnTo>
                <a:lnTo>
                  <a:pt x="0" y="182245"/>
                </a:lnTo>
                <a:lnTo>
                  <a:pt x="0" y="364363"/>
                </a:lnTo>
              </a:path>
            </a:pathLst>
          </a:custGeom>
          <a:ln w="25908">
            <a:solidFill>
              <a:srgbClr val="0022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7781" y="565055"/>
            <a:ext cx="3988435" cy="672620"/>
          </a:xfrm>
          <a:prstGeom prst="rect">
            <a:avLst/>
          </a:prstGeom>
          <a:solidFill>
            <a:srgbClr val="E7E7E4"/>
          </a:solidFill>
          <a:ln w="3175">
            <a:solidFill>
              <a:srgbClr val="0000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835025">
              <a:lnSpc>
                <a:spcPct val="100000"/>
              </a:lnSpc>
              <a:spcBef>
                <a:spcPts val="1405"/>
              </a:spcBef>
            </a:pPr>
            <a:r>
              <a:rPr sz="3200" i="0" dirty="0">
                <a:solidFill>
                  <a:srgbClr val="B90C2E"/>
                </a:solidFill>
                <a:latin typeface="+mn-lt"/>
                <a:cs typeface="Arial"/>
              </a:rPr>
              <a:t>РИФАМИЦИНЫ</a:t>
            </a:r>
            <a:endParaRPr sz="3200" dirty="0">
              <a:latin typeface="+mn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259" y="1679827"/>
            <a:ext cx="1953285" cy="586057"/>
          </a:xfrm>
          <a:prstGeom prst="rect">
            <a:avLst/>
          </a:prstGeom>
          <a:solidFill>
            <a:srgbClr val="E7E7E4"/>
          </a:solidFill>
          <a:ln w="3175">
            <a:solidFill>
              <a:srgbClr val="000000"/>
            </a:solidFill>
          </a:ln>
        </p:spPr>
        <p:txBody>
          <a:bodyPr vert="horz" wrap="square" lIns="0" tIns="214629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689"/>
              </a:spcBef>
            </a:pPr>
            <a:r>
              <a:rPr lang="ru-RU" sz="2400" b="1" spc="-140" dirty="0">
                <a:solidFill>
                  <a:srgbClr val="B90C2E"/>
                </a:solidFill>
                <a:cs typeface="Arial"/>
              </a:rPr>
              <a:t>РИФАМПИЦИН</a:t>
            </a:r>
            <a:endParaRPr lang="ru-RU" sz="2400" b="1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6654" y="1691107"/>
            <a:ext cx="1906079" cy="586057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14629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689"/>
              </a:spcBef>
            </a:pPr>
            <a:r>
              <a:rPr lang="ru-RU" sz="2400" b="1" dirty="0">
                <a:solidFill>
                  <a:srgbClr val="B90C2E"/>
                </a:solidFill>
                <a:cs typeface="Arial"/>
              </a:rPr>
              <a:t>РИФАБУТИН</a:t>
            </a:r>
            <a:endParaRPr lang="ru-RU" sz="2400" b="1" dirty="0"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3815" y="1725627"/>
            <a:ext cx="1734820" cy="586057"/>
          </a:xfrm>
          <a:prstGeom prst="rect">
            <a:avLst/>
          </a:prstGeom>
          <a:solidFill>
            <a:srgbClr val="E7E7E4"/>
          </a:solidFill>
          <a:ln w="3175">
            <a:solidFill>
              <a:srgbClr val="000000"/>
            </a:solidFill>
          </a:ln>
        </p:spPr>
        <p:txBody>
          <a:bodyPr vert="horz" wrap="square" lIns="0" tIns="214629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689"/>
              </a:spcBef>
            </a:pPr>
            <a:r>
              <a:rPr lang="ru-RU" sz="2400" b="1" spc="-160" dirty="0">
                <a:solidFill>
                  <a:srgbClr val="B90C2E"/>
                </a:solidFill>
                <a:cs typeface="Arial"/>
              </a:rPr>
              <a:t>РИФАПЕНТИН</a:t>
            </a:r>
            <a:endParaRPr lang="ru-RU" sz="2400" b="1" dirty="0"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60460" y="1592667"/>
            <a:ext cx="6823075" cy="920347"/>
            <a:chOff x="1248155" y="1888235"/>
            <a:chExt cx="6823075" cy="1263650"/>
          </a:xfrm>
        </p:grpSpPr>
        <p:sp>
          <p:nvSpPr>
            <p:cNvPr id="8" name="object 8"/>
            <p:cNvSpPr/>
            <p:nvPr/>
          </p:nvSpPr>
          <p:spPr>
            <a:xfrm>
              <a:off x="4685284" y="2708147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10" h="8889">
                  <a:moveTo>
                    <a:pt x="3301" y="0"/>
                  </a:moveTo>
                  <a:lnTo>
                    <a:pt x="1777" y="762"/>
                  </a:lnTo>
                  <a:lnTo>
                    <a:pt x="888" y="2031"/>
                  </a:lnTo>
                  <a:lnTo>
                    <a:pt x="0" y="3428"/>
                  </a:lnTo>
                  <a:lnTo>
                    <a:pt x="0" y="5206"/>
                  </a:lnTo>
                  <a:lnTo>
                    <a:pt x="888" y="6476"/>
                  </a:lnTo>
                  <a:lnTo>
                    <a:pt x="1777" y="7874"/>
                  </a:lnTo>
                  <a:lnTo>
                    <a:pt x="3301" y="8509"/>
                  </a:lnTo>
                  <a:lnTo>
                    <a:pt x="4952" y="8254"/>
                  </a:lnTo>
                  <a:lnTo>
                    <a:pt x="9585" y="7464"/>
                  </a:lnTo>
                  <a:lnTo>
                    <a:pt x="9016" y="7365"/>
                  </a:lnTo>
                  <a:lnTo>
                    <a:pt x="15684" y="7365"/>
                  </a:lnTo>
                  <a:lnTo>
                    <a:pt x="15875" y="7238"/>
                  </a:lnTo>
                  <a:lnTo>
                    <a:pt x="16128" y="5587"/>
                  </a:lnTo>
                  <a:lnTo>
                    <a:pt x="16510" y="4063"/>
                  </a:lnTo>
                  <a:lnTo>
                    <a:pt x="15493" y="2412"/>
                  </a:lnTo>
                  <a:lnTo>
                    <a:pt x="13842" y="2031"/>
                  </a:lnTo>
                  <a:lnTo>
                    <a:pt x="10287" y="1269"/>
                  </a:lnTo>
                  <a:lnTo>
                    <a:pt x="4952" y="380"/>
                  </a:lnTo>
                  <a:lnTo>
                    <a:pt x="3301" y="0"/>
                  </a:lnTo>
                  <a:close/>
                </a:path>
                <a:path w="16510" h="8889">
                  <a:moveTo>
                    <a:pt x="15684" y="7365"/>
                  </a:moveTo>
                  <a:lnTo>
                    <a:pt x="10160" y="7365"/>
                  </a:lnTo>
                  <a:lnTo>
                    <a:pt x="9585" y="7464"/>
                  </a:lnTo>
                  <a:lnTo>
                    <a:pt x="12700" y="8000"/>
                  </a:lnTo>
                  <a:lnTo>
                    <a:pt x="14350" y="8254"/>
                  </a:lnTo>
                  <a:lnTo>
                    <a:pt x="15684" y="7365"/>
                  </a:lnTo>
                  <a:close/>
                </a:path>
                <a:path w="16510" h="8889">
                  <a:moveTo>
                    <a:pt x="10160" y="7365"/>
                  </a:moveTo>
                  <a:lnTo>
                    <a:pt x="9016" y="7365"/>
                  </a:lnTo>
                  <a:lnTo>
                    <a:pt x="9585" y="7464"/>
                  </a:lnTo>
                  <a:lnTo>
                    <a:pt x="10160" y="7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7111" y="1917191"/>
              <a:ext cx="4375785" cy="1205865"/>
            </a:xfrm>
            <a:custGeom>
              <a:avLst/>
              <a:gdLst/>
              <a:ahLst/>
              <a:cxnLst/>
              <a:rect l="l" t="t" r="r" b="b"/>
              <a:pathLst>
                <a:path w="4375785" h="1205864">
                  <a:moveTo>
                    <a:pt x="0" y="1205484"/>
                  </a:moveTo>
                  <a:lnTo>
                    <a:pt x="4375404" y="1205484"/>
                  </a:lnTo>
                  <a:lnTo>
                    <a:pt x="4375404" y="0"/>
                  </a:lnTo>
                  <a:lnTo>
                    <a:pt x="0" y="0"/>
                  </a:lnTo>
                  <a:lnTo>
                    <a:pt x="0" y="1205484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9384" y="1917191"/>
              <a:ext cx="2303145" cy="1205865"/>
            </a:xfrm>
            <a:custGeom>
              <a:avLst/>
              <a:gdLst/>
              <a:ahLst/>
              <a:cxnLst/>
              <a:rect l="l" t="t" r="r" b="b"/>
              <a:pathLst>
                <a:path w="2303145" h="1205864">
                  <a:moveTo>
                    <a:pt x="0" y="1205484"/>
                  </a:moveTo>
                  <a:lnTo>
                    <a:pt x="2302764" y="1205484"/>
                  </a:lnTo>
                  <a:lnTo>
                    <a:pt x="2302764" y="0"/>
                  </a:lnTo>
                  <a:lnTo>
                    <a:pt x="0" y="0"/>
                  </a:lnTo>
                  <a:lnTo>
                    <a:pt x="0" y="1205484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4801" y="2603888"/>
            <a:ext cx="8610600" cy="39914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215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cs typeface="Arial"/>
              </a:rPr>
              <a:t>У рифамбутина</a:t>
            </a:r>
            <a:r>
              <a:rPr sz="1600" dirty="0">
                <a:cs typeface="Trebuchet MS"/>
              </a:rPr>
              <a:t>, </a:t>
            </a:r>
            <a:r>
              <a:rPr sz="1600" dirty="0">
                <a:cs typeface="Arial"/>
              </a:rPr>
              <a:t>рифампина и рифапентина схожая фармакокинетика</a:t>
            </a:r>
            <a:r>
              <a:rPr sz="1600" dirty="0">
                <a:cs typeface="Trebuchet MS"/>
              </a:rPr>
              <a:t>, </a:t>
            </a:r>
            <a:r>
              <a:rPr sz="1600" dirty="0">
                <a:cs typeface="Arial"/>
              </a:rPr>
              <a:t>антибактериальные спектры и  побочные эффекты</a:t>
            </a:r>
            <a:r>
              <a:rPr sz="1600" dirty="0">
                <a:cs typeface="Trebuchet MS"/>
              </a:rPr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cs typeface="Arial"/>
              </a:rPr>
              <a:t>Пероральная абсорбция хорошая</a:t>
            </a:r>
            <a:r>
              <a:rPr sz="1600" dirty="0">
                <a:cs typeface="Trebuchet MS"/>
              </a:rPr>
              <a:t>, </a:t>
            </a:r>
            <a:r>
              <a:rPr sz="1600" dirty="0">
                <a:cs typeface="Arial"/>
              </a:rPr>
              <a:t>характерно быстрое насыщение тканей тела и жидкостей</a:t>
            </a:r>
            <a:r>
              <a:rPr sz="1600" dirty="0">
                <a:cs typeface="Trebuchet MS"/>
              </a:rPr>
              <a:t>, </a:t>
            </a:r>
            <a:r>
              <a:rPr sz="1600" dirty="0">
                <a:cs typeface="Arial"/>
              </a:rPr>
              <a:t>включая  ЦСЖ</a:t>
            </a:r>
            <a:r>
              <a:rPr sz="1600" dirty="0">
                <a:cs typeface="Trebuchet MS"/>
              </a:rPr>
              <a:t>.</a:t>
            </a:r>
          </a:p>
          <a:p>
            <a:pPr>
              <a:lnSpc>
                <a:spcPct val="100000"/>
              </a:lnSpc>
            </a:pPr>
            <a:endParaRPr sz="1600" dirty="0">
              <a:cs typeface="Trebuchet MS"/>
            </a:endParaRPr>
          </a:p>
          <a:p>
            <a:pPr marL="12700" marR="24765">
              <a:lnSpc>
                <a:spcPct val="100000"/>
              </a:lnSpc>
            </a:pPr>
            <a:r>
              <a:rPr sz="1600" dirty="0">
                <a:cs typeface="Arial"/>
              </a:rPr>
              <a:t>Рифабутин и рифампицин одинаково эффективны в схемах при туберкулезе у ВИЧ</a:t>
            </a:r>
            <a:r>
              <a:rPr sz="1600" dirty="0">
                <a:cs typeface="Trebuchet MS"/>
              </a:rPr>
              <a:t>-</a:t>
            </a:r>
            <a:r>
              <a:rPr sz="1600" dirty="0">
                <a:cs typeface="Arial"/>
              </a:rPr>
              <a:t>положительных и  ВИЧ</a:t>
            </a:r>
            <a:r>
              <a:rPr sz="1600" dirty="0">
                <a:cs typeface="Trebuchet MS"/>
              </a:rPr>
              <a:t>-</a:t>
            </a:r>
            <a:r>
              <a:rPr sz="1600" dirty="0">
                <a:cs typeface="Arial"/>
              </a:rPr>
              <a:t>отрицательных пациентов</a:t>
            </a:r>
            <a:r>
              <a:rPr sz="1600" dirty="0">
                <a:cs typeface="Trebuchet MS"/>
              </a:rPr>
              <a:t>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cs typeface="Arial"/>
              </a:rPr>
              <a:t>Однако если пациенты проходят антиретровирусную терапию </a:t>
            </a:r>
            <a:r>
              <a:rPr sz="1600" dirty="0">
                <a:cs typeface="Trebuchet MS"/>
              </a:rPr>
              <a:t>(</a:t>
            </a:r>
            <a:r>
              <a:rPr sz="1600" dirty="0">
                <a:cs typeface="Arial"/>
              </a:rPr>
              <a:t>АРТ</a:t>
            </a:r>
            <a:r>
              <a:rPr sz="1600" dirty="0">
                <a:cs typeface="Trebuchet MS"/>
              </a:rPr>
              <a:t>), </a:t>
            </a:r>
            <a:r>
              <a:rPr sz="1600" dirty="0">
                <a:cs typeface="Arial"/>
              </a:rPr>
              <a:t>предпочтительным для</a:t>
            </a:r>
          </a:p>
          <a:p>
            <a:pPr marL="12700" marR="4064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cs typeface="Arial"/>
              </a:rPr>
              <a:t>применения является рифабутин</a:t>
            </a:r>
            <a:r>
              <a:rPr sz="1600" dirty="0">
                <a:cs typeface="Trebuchet MS"/>
              </a:rPr>
              <a:t>, </a:t>
            </a:r>
            <a:r>
              <a:rPr sz="1600" dirty="0">
                <a:cs typeface="Arial"/>
              </a:rPr>
              <a:t>поскольку он с меньшей вероятностью индуцирует выработку  ферментов метаболизма семейства цитохромов </a:t>
            </a:r>
            <a:r>
              <a:rPr sz="1600" dirty="0">
                <a:cs typeface="Trebuchet MS"/>
              </a:rPr>
              <a:t>P-450, </a:t>
            </a:r>
            <a:r>
              <a:rPr sz="1600" dirty="0">
                <a:cs typeface="Arial"/>
              </a:rPr>
              <a:t>которые снижают уровни ингибиторов</a:t>
            </a:r>
          </a:p>
          <a:p>
            <a:pPr marL="12700">
              <a:lnSpc>
                <a:spcPct val="100000"/>
              </a:lnSpc>
            </a:pPr>
            <a:r>
              <a:rPr sz="1600" dirty="0">
                <a:cs typeface="Arial"/>
              </a:rPr>
              <a:t>протеазы и ненуклеозидных ингибиторов обратной транскриптазы в сыворотке крови</a:t>
            </a:r>
            <a:r>
              <a:rPr sz="1600" dirty="0">
                <a:cs typeface="Trebuchet MS"/>
              </a:rPr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cs typeface="Arial"/>
              </a:rPr>
              <a:t>Рифапентин используется для лечения легких и латентных форм туберкулеза</a:t>
            </a:r>
            <a:r>
              <a:rPr sz="1600" dirty="0">
                <a:cs typeface="Trebuchet MS"/>
              </a:rPr>
              <a:t>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1140" y="1047730"/>
            <a:ext cx="230423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Лечения МЛУ</a:t>
            </a:r>
            <a:r>
              <a:rPr sz="1600" b="1" dirty="0">
                <a:latin typeface="Trebuchet MS"/>
                <a:cs typeface="Trebuchet MS"/>
              </a:rPr>
              <a:t>-</a:t>
            </a:r>
            <a:r>
              <a:rPr sz="1600" b="1" dirty="0">
                <a:latin typeface="Arial"/>
                <a:cs typeface="Arial"/>
              </a:rPr>
              <a:t>ТБ и ТБ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24800" y="1047730"/>
            <a:ext cx="68503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ЛТБИ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630" y="762000"/>
            <a:ext cx="801497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7086600" y="6096000"/>
            <a:ext cx="17957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85" dirty="0">
                <a:latin typeface="Trebuchet MS"/>
                <a:cs typeface="Trebuchet MS"/>
              </a:rPr>
              <a:t>https://</a:t>
            </a:r>
            <a:r>
              <a:rPr sz="1050" spc="-85" dirty="0">
                <a:latin typeface="Trebuchet MS"/>
                <a:cs typeface="Trebuchet MS"/>
                <a:hlinkClick r:id="rId3"/>
              </a:rPr>
              <a:t>www.msdmanuals.com/ru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81200"/>
            <a:ext cx="7512050" cy="615553"/>
          </a:xfrm>
        </p:spPr>
        <p:txBody>
          <a:bodyPr/>
          <a:lstStyle/>
          <a:p>
            <a:r>
              <a:rPr lang="ru-RU" sz="4000" b="1" dirty="0">
                <a:latin typeface="+mn-lt"/>
              </a:rPr>
              <a:t>СПАСИБО ЗА ВНИМАНИЕ!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229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688594"/>
            <a:ext cx="5293943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B90C2E"/>
                </a:solidFill>
                <a:cs typeface="Arial"/>
              </a:rPr>
              <a:t>ФТОРХИНОЛОНЫ</a:t>
            </a:r>
            <a:r>
              <a:rPr sz="3200" b="1" baseline="-21164" dirty="0">
                <a:solidFill>
                  <a:srgbClr val="B90C2E"/>
                </a:solidFill>
                <a:cs typeface="Times New Roman"/>
              </a:rPr>
              <a:t>1</a:t>
            </a:r>
            <a:endParaRPr sz="3200" b="1" baseline="-21164" dirty="0"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385" y="1356049"/>
            <a:ext cx="8232546" cy="533800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800" dirty="0">
                <a:cs typeface="Arial"/>
              </a:rPr>
              <a:t>Механизм действия</a:t>
            </a:r>
          </a:p>
          <a:p>
            <a:pPr marL="697230" indent="-231140">
              <a:lnSpc>
                <a:spcPct val="100000"/>
              </a:lnSpc>
              <a:spcBef>
                <a:spcPts val="1045"/>
              </a:spcBef>
              <a:buChar char="–"/>
              <a:tabLst>
                <a:tab pos="697865" algn="l"/>
              </a:tabLst>
            </a:pPr>
            <a:r>
              <a:rPr dirty="0">
                <a:cs typeface="Arial"/>
              </a:rPr>
              <a:t>Бактерицидные антибактериальные средства широкого спектра</a:t>
            </a:r>
            <a:r>
              <a:rPr dirty="0">
                <a:cs typeface="Trebuchet MS"/>
              </a:rPr>
              <a:t>.</a:t>
            </a:r>
          </a:p>
          <a:p>
            <a:pPr marL="697230" indent="-231140">
              <a:lnSpc>
                <a:spcPct val="100000"/>
              </a:lnSpc>
              <a:spcBef>
                <a:spcPts val="1205"/>
              </a:spcBef>
              <a:buChar char="–"/>
              <a:tabLst>
                <a:tab pos="697865" algn="l"/>
              </a:tabLst>
            </a:pPr>
            <a:r>
              <a:rPr dirty="0">
                <a:cs typeface="Arial"/>
              </a:rPr>
              <a:t>Действуют путем подавления А</a:t>
            </a:r>
            <a:r>
              <a:rPr dirty="0">
                <a:cs typeface="Trebuchet MS"/>
              </a:rPr>
              <a:t>-</a:t>
            </a:r>
            <a:r>
              <a:rPr dirty="0">
                <a:cs typeface="Arial"/>
              </a:rPr>
              <a:t>субъединицы ДНК</a:t>
            </a:r>
            <a:r>
              <a:rPr dirty="0">
                <a:cs typeface="Trebuchet MS"/>
              </a:rPr>
              <a:t>-</a:t>
            </a:r>
            <a:r>
              <a:rPr dirty="0">
                <a:cs typeface="Arial"/>
              </a:rPr>
              <a:t>гиразы </a:t>
            </a:r>
            <a:r>
              <a:rPr dirty="0">
                <a:cs typeface="Trebuchet MS"/>
              </a:rPr>
              <a:t>(</a:t>
            </a:r>
            <a:r>
              <a:rPr dirty="0">
                <a:cs typeface="Arial"/>
              </a:rPr>
              <a:t>топоизомеразы</a:t>
            </a:r>
            <a:r>
              <a:rPr dirty="0">
                <a:cs typeface="Trebuchet MS"/>
              </a:rPr>
              <a:t>),</a:t>
            </a:r>
          </a:p>
          <a:p>
            <a:pPr marL="697230">
              <a:lnSpc>
                <a:spcPct val="100000"/>
              </a:lnSpc>
            </a:pPr>
            <a:r>
              <a:rPr dirty="0">
                <a:cs typeface="Arial"/>
              </a:rPr>
              <a:t>необходимой при репродукции бактериальной ДНК</a:t>
            </a:r>
            <a:r>
              <a:rPr dirty="0">
                <a:cs typeface="Trebuchet MS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>
                <a:cs typeface="Arial"/>
              </a:rPr>
              <a:t>Метаболизм</a:t>
            </a:r>
            <a:r>
              <a:rPr lang="ru-RU" dirty="0">
                <a:cs typeface="Arial"/>
              </a:rPr>
              <a:t>:</a:t>
            </a:r>
            <a:endParaRPr dirty="0">
              <a:cs typeface="Arial"/>
            </a:endParaRPr>
          </a:p>
          <a:p>
            <a:pPr marL="697230" indent="-231140">
              <a:lnSpc>
                <a:spcPct val="100000"/>
              </a:lnSpc>
              <a:spcBef>
                <a:spcPts val="1060"/>
              </a:spcBef>
              <a:buChar char="–"/>
              <a:tabLst>
                <a:tab pos="697865" algn="l"/>
              </a:tabLst>
            </a:pPr>
            <a:r>
              <a:rPr dirty="0">
                <a:cs typeface="Arial"/>
              </a:rPr>
              <a:t>Быстро всасываются</a:t>
            </a:r>
            <a:r>
              <a:rPr dirty="0">
                <a:cs typeface="Trebuchet MS"/>
              </a:rPr>
              <a:t>, </a:t>
            </a:r>
            <a:r>
              <a:rPr dirty="0">
                <a:cs typeface="Arial"/>
              </a:rPr>
              <a:t>выделяются почками</a:t>
            </a:r>
            <a:endParaRPr lang="ru-RU" dirty="0">
              <a:cs typeface="Arial"/>
            </a:endParaRPr>
          </a:p>
          <a:p>
            <a:pPr marL="466090">
              <a:lnSpc>
                <a:spcPct val="100000"/>
              </a:lnSpc>
              <a:spcBef>
                <a:spcPts val="1060"/>
              </a:spcBef>
              <a:tabLst>
                <a:tab pos="697865" algn="l"/>
              </a:tabLst>
            </a:pPr>
            <a:r>
              <a:rPr lang="ru-RU" dirty="0">
                <a:cs typeface="Arial"/>
              </a:rPr>
              <a:t>Дозировка:</a:t>
            </a:r>
          </a:p>
          <a:p>
            <a:pPr marL="751840" indent="-285750">
              <a:lnSpc>
                <a:spcPct val="100000"/>
              </a:lnSpc>
              <a:spcBef>
                <a:spcPts val="1060"/>
              </a:spcBef>
              <a:buFontTx/>
              <a:buChar char="-"/>
              <a:tabLst>
                <a:tab pos="697865" algn="l"/>
              </a:tabLst>
            </a:pPr>
            <a:r>
              <a:rPr lang="ru-RU" dirty="0" err="1">
                <a:cs typeface="Arial"/>
              </a:rPr>
              <a:t>Левофлоксацин</a:t>
            </a:r>
            <a:r>
              <a:rPr lang="ru-RU" dirty="0">
                <a:cs typeface="Arial"/>
              </a:rPr>
              <a:t> </a:t>
            </a:r>
            <a:r>
              <a:rPr lang="ru-RU" dirty="0">
                <a:cs typeface="Trebuchet MS"/>
              </a:rPr>
              <a:t>(</a:t>
            </a:r>
            <a:r>
              <a:rPr lang="en-US" dirty="0" err="1">
                <a:cs typeface="Trebuchet MS"/>
              </a:rPr>
              <a:t>Lfx</a:t>
            </a:r>
            <a:r>
              <a:rPr lang="en-US" dirty="0">
                <a:cs typeface="Trebuchet MS"/>
              </a:rPr>
              <a:t>) 1000 </a:t>
            </a:r>
            <a:r>
              <a:rPr lang="ru-RU" dirty="0">
                <a:cs typeface="Arial"/>
              </a:rPr>
              <a:t>мг</a:t>
            </a:r>
          </a:p>
          <a:p>
            <a:pPr marL="751840" indent="-285750">
              <a:lnSpc>
                <a:spcPct val="100000"/>
              </a:lnSpc>
              <a:spcBef>
                <a:spcPts val="1060"/>
              </a:spcBef>
              <a:buFontTx/>
              <a:buChar char="-"/>
              <a:tabLst>
                <a:tab pos="697865" algn="l"/>
              </a:tabLst>
            </a:pPr>
            <a:r>
              <a:rPr lang="ru-RU" dirty="0" err="1">
                <a:cs typeface="Arial"/>
              </a:rPr>
              <a:t>Моксифлоксацин</a:t>
            </a:r>
            <a:r>
              <a:rPr lang="ru-RU" dirty="0">
                <a:cs typeface="Arial"/>
              </a:rPr>
              <a:t> </a:t>
            </a:r>
            <a:r>
              <a:rPr lang="ru-RU" dirty="0">
                <a:cs typeface="Trebuchet MS"/>
              </a:rPr>
              <a:t>(</a:t>
            </a:r>
            <a:r>
              <a:rPr lang="en-US" dirty="0">
                <a:cs typeface="Trebuchet MS"/>
              </a:rPr>
              <a:t>Mfx) 400 – 800 </a:t>
            </a:r>
            <a:r>
              <a:rPr lang="ru-RU" dirty="0">
                <a:cs typeface="Arial"/>
              </a:rPr>
              <a:t>мг</a:t>
            </a:r>
          </a:p>
          <a:p>
            <a:pPr marL="466090">
              <a:lnSpc>
                <a:spcPct val="100000"/>
              </a:lnSpc>
              <a:spcBef>
                <a:spcPts val="1060"/>
              </a:spcBef>
              <a:tabLst>
                <a:tab pos="697865" algn="l"/>
              </a:tabLst>
            </a:pPr>
            <a:r>
              <a:rPr lang="ru-RU" dirty="0">
                <a:cs typeface="Arial"/>
              </a:rPr>
              <a:t>Бактерицидная эффективность схожая с изониазидом</a:t>
            </a:r>
          </a:p>
          <a:p>
            <a:pPr marL="466090">
              <a:lnSpc>
                <a:spcPct val="100000"/>
              </a:lnSpc>
              <a:spcBef>
                <a:spcPts val="1060"/>
              </a:spcBef>
              <a:tabLst>
                <a:tab pos="697865" algn="l"/>
              </a:tabLst>
            </a:pPr>
            <a:r>
              <a:rPr lang="ru-RU" dirty="0">
                <a:cs typeface="Arial"/>
              </a:rPr>
              <a:t>-  </a:t>
            </a:r>
            <a:r>
              <a:rPr lang="ru-RU" dirty="0" err="1">
                <a:cs typeface="Arial"/>
              </a:rPr>
              <a:t>Гатифлоксацин</a:t>
            </a:r>
            <a:r>
              <a:rPr lang="ru-RU" dirty="0">
                <a:cs typeface="Arial"/>
              </a:rPr>
              <a:t> </a:t>
            </a:r>
            <a:r>
              <a:rPr lang="ru-RU" dirty="0">
                <a:cs typeface="Trebuchet MS"/>
              </a:rPr>
              <a:t>(</a:t>
            </a:r>
            <a:r>
              <a:rPr lang="en-US" dirty="0" err="1">
                <a:cs typeface="Trebuchet MS"/>
              </a:rPr>
              <a:t>Gfx</a:t>
            </a:r>
            <a:r>
              <a:rPr lang="en-US" dirty="0">
                <a:cs typeface="Trebuchet MS"/>
              </a:rPr>
              <a:t>) 400</a:t>
            </a:r>
            <a:r>
              <a:rPr lang="ru-RU" dirty="0">
                <a:cs typeface="Arial"/>
              </a:rPr>
              <a:t>мг</a:t>
            </a:r>
          </a:p>
          <a:p>
            <a:pPr marL="697230" indent="-231140">
              <a:lnSpc>
                <a:spcPct val="100000"/>
              </a:lnSpc>
              <a:spcBef>
                <a:spcPts val="1060"/>
              </a:spcBef>
              <a:buChar char="–"/>
              <a:tabLst>
                <a:tab pos="697865" algn="l"/>
              </a:tabLst>
            </a:pPr>
            <a:endParaRPr lang="ru-RU" dirty="0">
              <a:solidFill>
                <a:srgbClr val="625C5B"/>
              </a:solidFill>
              <a:cs typeface="Arial"/>
            </a:endParaRPr>
          </a:p>
          <a:p>
            <a:pPr marL="697230" indent="-231140">
              <a:lnSpc>
                <a:spcPct val="100000"/>
              </a:lnSpc>
              <a:spcBef>
                <a:spcPts val="1060"/>
              </a:spcBef>
              <a:buChar char="–"/>
              <a:tabLst>
                <a:tab pos="697865" algn="l"/>
              </a:tabLst>
            </a:pPr>
            <a:endParaRPr dirty="0"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2061" y="627710"/>
            <a:ext cx="369570" cy="64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А</a:t>
            </a:r>
          </a:p>
        </p:txBody>
      </p:sp>
      <p:sp>
        <p:nvSpPr>
          <p:cNvPr id="6" name="object 6"/>
          <p:cNvSpPr/>
          <p:nvPr/>
        </p:nvSpPr>
        <p:spPr>
          <a:xfrm>
            <a:off x="7603235" y="4337303"/>
            <a:ext cx="1071372" cy="80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4476" y="3797808"/>
            <a:ext cx="1034796" cy="775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913" y="1523746"/>
            <a:ext cx="7718882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Переносимость обычно хорошая</a:t>
            </a:r>
          </a:p>
          <a:p>
            <a:pPr marL="242570" indent="-230504">
              <a:lnSpc>
                <a:spcPct val="100000"/>
              </a:lnSpc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Побочные явления</a:t>
            </a:r>
          </a:p>
          <a:p>
            <a:pPr marL="697230" lvl="1" indent="-231140">
              <a:lnSpc>
                <a:spcPct val="100000"/>
              </a:lnSpc>
              <a:spcBef>
                <a:spcPts val="1045"/>
              </a:spcBef>
              <a:buChar char="–"/>
              <a:tabLst>
                <a:tab pos="697865" algn="l"/>
              </a:tabLst>
            </a:pPr>
            <a:r>
              <a:rPr sz="2000" dirty="0">
                <a:cs typeface="Arial"/>
              </a:rPr>
              <a:t>нарушения сна</a:t>
            </a:r>
            <a:r>
              <a:rPr sz="2000" dirty="0">
                <a:cs typeface="Trebuchet MS"/>
              </a:rPr>
              <a:t>,</a:t>
            </a:r>
          </a:p>
          <a:p>
            <a:pPr marL="697230" lvl="1" indent="-231140">
              <a:lnSpc>
                <a:spcPct val="100000"/>
              </a:lnSpc>
              <a:spcBef>
                <a:spcPts val="1019"/>
              </a:spcBef>
              <a:buChar char="–"/>
              <a:tabLst>
                <a:tab pos="697865" algn="l"/>
              </a:tabLst>
            </a:pPr>
            <a:r>
              <a:rPr sz="2000" dirty="0">
                <a:cs typeface="Arial"/>
              </a:rPr>
              <a:t>раздражение желудка</a:t>
            </a:r>
            <a:r>
              <a:rPr sz="2000" dirty="0">
                <a:cs typeface="Trebuchet MS"/>
              </a:rPr>
              <a:t>,</a:t>
            </a:r>
          </a:p>
          <a:p>
            <a:pPr marL="697230" lvl="1" indent="-231140">
              <a:lnSpc>
                <a:spcPct val="100000"/>
              </a:lnSpc>
              <a:spcBef>
                <a:spcPts val="1019"/>
              </a:spcBef>
              <a:buChar char="–"/>
              <a:tabLst>
                <a:tab pos="697865" algn="l"/>
              </a:tabLst>
            </a:pPr>
            <a:r>
              <a:rPr sz="2000" dirty="0">
                <a:cs typeface="Arial"/>
              </a:rPr>
              <a:t>артралгия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тендинит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разрывы сухожилий</a:t>
            </a:r>
            <a:r>
              <a:rPr lang="ru-RU" sz="2000" dirty="0">
                <a:cs typeface="Arial"/>
              </a:rPr>
              <a:t>,</a:t>
            </a:r>
            <a:endParaRPr sz="2000" dirty="0">
              <a:cs typeface="Arial"/>
            </a:endParaRPr>
          </a:p>
          <a:p>
            <a:pPr marL="697230" lvl="1" indent="-231140">
              <a:lnSpc>
                <a:spcPct val="100000"/>
              </a:lnSpc>
              <a:spcBef>
                <a:spcPts val="1019"/>
              </a:spcBef>
              <a:buChar char="–"/>
              <a:tabLst>
                <a:tab pos="697865" algn="l"/>
              </a:tabLst>
            </a:pPr>
            <a:r>
              <a:rPr sz="2000" dirty="0">
                <a:cs typeface="Arial"/>
              </a:rPr>
              <a:t>удлинение интервала </a:t>
            </a:r>
            <a:r>
              <a:rPr sz="2000" i="1" dirty="0">
                <a:cs typeface="Trebuchet MS"/>
              </a:rPr>
              <a:t>QTc</a:t>
            </a:r>
            <a:endParaRPr sz="2000" dirty="0">
              <a:cs typeface="Trebuchet MS"/>
            </a:endParaRPr>
          </a:p>
          <a:p>
            <a:pPr marL="242570" indent="-230504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Trebuchet MS"/>
              </a:rPr>
              <a:t>Mfx </a:t>
            </a:r>
            <a:r>
              <a:rPr sz="2000" dirty="0">
                <a:cs typeface="Arial"/>
              </a:rPr>
              <a:t>удлиняет интервал </a:t>
            </a:r>
            <a:r>
              <a:rPr sz="2000" dirty="0">
                <a:cs typeface="Trebuchet MS"/>
              </a:rPr>
              <a:t>QTc </a:t>
            </a:r>
            <a:r>
              <a:rPr sz="2000" dirty="0">
                <a:cs typeface="Arial"/>
              </a:rPr>
              <a:t>больше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чем </a:t>
            </a:r>
            <a:r>
              <a:rPr sz="2000" dirty="0">
                <a:cs typeface="Trebuchet MS"/>
              </a:rPr>
              <a:t>Lfx </a:t>
            </a:r>
            <a:r>
              <a:rPr sz="2000" dirty="0">
                <a:cs typeface="Arial"/>
              </a:rPr>
              <a:t>и </a:t>
            </a:r>
            <a:r>
              <a:rPr sz="2000" dirty="0">
                <a:cs typeface="Trebuchet MS"/>
              </a:rPr>
              <a:t>Gfx</a:t>
            </a:r>
          </a:p>
          <a:p>
            <a:pPr marL="697230" lvl="1" indent="-231140">
              <a:lnSpc>
                <a:spcPct val="100000"/>
              </a:lnSpc>
              <a:spcBef>
                <a:spcPts val="1220"/>
              </a:spcBef>
              <a:buChar char="–"/>
              <a:tabLst>
                <a:tab pos="697865" algn="l"/>
              </a:tabLst>
            </a:pPr>
            <a:r>
              <a:rPr sz="2000" dirty="0">
                <a:cs typeface="Arial"/>
              </a:rPr>
              <a:t>Следует осторожно комбинировать с другими препаратами</a:t>
            </a:r>
            <a:r>
              <a:rPr sz="2000" dirty="0">
                <a:cs typeface="Trebuchet MS"/>
              </a:rPr>
              <a:t>, </a:t>
            </a:r>
            <a:r>
              <a:rPr sz="2000" dirty="0">
                <a:cs typeface="Arial"/>
              </a:rPr>
              <a:t>которые имеют</a:t>
            </a:r>
          </a:p>
          <a:p>
            <a:pPr marL="697230">
              <a:lnSpc>
                <a:spcPct val="100000"/>
              </a:lnSpc>
            </a:pPr>
            <a:r>
              <a:rPr sz="2000" dirty="0">
                <a:cs typeface="Arial"/>
              </a:rPr>
              <a:t>аналогичный эффект</a:t>
            </a:r>
            <a:r>
              <a:rPr sz="2000" dirty="0">
                <a:cs typeface="Trebuchet MS"/>
              </a:rPr>
              <a:t>!</a:t>
            </a:r>
          </a:p>
          <a:p>
            <a:pPr marL="242570" indent="-230504">
              <a:lnSpc>
                <a:spcPct val="100000"/>
              </a:lnSpc>
              <a:spcBef>
                <a:spcPts val="1260"/>
              </a:spcBef>
              <a:buChar char="•"/>
              <a:tabLst>
                <a:tab pos="242570" algn="l"/>
                <a:tab pos="243204" algn="l"/>
              </a:tabLst>
            </a:pPr>
            <a:r>
              <a:rPr sz="2000" dirty="0">
                <a:cs typeface="Arial"/>
              </a:rPr>
              <a:t>Исследования на животных показывают стерилизирующий эффект </a:t>
            </a:r>
            <a:r>
              <a:rPr sz="2000" dirty="0">
                <a:cs typeface="Trebuchet MS"/>
              </a:rPr>
              <a:t>Mfx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3744" y="6326530"/>
            <a:ext cx="7432040" cy="29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1070"/>
              </a:lnSpc>
              <a:spcBef>
                <a:spcPts val="100"/>
              </a:spcBef>
            </a:pPr>
            <a:r>
              <a:rPr sz="900" i="1" spc="-110" dirty="0">
                <a:solidFill>
                  <a:srgbClr val="625C5B"/>
                </a:solidFill>
                <a:latin typeface="Trebuchet MS"/>
                <a:cs typeface="Trebuchet MS"/>
              </a:rPr>
              <a:t>Jose </a:t>
            </a:r>
            <a:r>
              <a:rPr sz="900" i="1" spc="-80" dirty="0">
                <a:solidFill>
                  <a:srgbClr val="625C5B"/>
                </a:solidFill>
                <a:latin typeface="Trebuchet MS"/>
                <a:cs typeface="Trebuchet MS"/>
              </a:rPr>
              <a:t>A </a:t>
            </a:r>
            <a:r>
              <a:rPr sz="900" i="1" spc="-90" dirty="0">
                <a:solidFill>
                  <a:srgbClr val="625C5B"/>
                </a:solidFill>
                <a:latin typeface="Trebuchet MS"/>
                <a:cs typeface="Trebuchet MS"/>
              </a:rPr>
              <a:t>Caminero, </a:t>
            </a:r>
            <a:r>
              <a:rPr sz="900" i="1" spc="-85" dirty="0">
                <a:solidFill>
                  <a:srgbClr val="625C5B"/>
                </a:solidFill>
                <a:latin typeface="Trebuchet MS"/>
                <a:cs typeface="Trebuchet MS"/>
              </a:rPr>
              <a:t>Giovanni </a:t>
            </a:r>
            <a:r>
              <a:rPr sz="900" i="1" spc="-95" dirty="0">
                <a:solidFill>
                  <a:srgbClr val="625C5B"/>
                </a:solidFill>
                <a:latin typeface="Trebuchet MS"/>
                <a:cs typeface="Trebuchet MS"/>
              </a:rPr>
              <a:t>Sotgiu,  </a:t>
            </a:r>
            <a:r>
              <a:rPr sz="900" i="1" spc="-90" dirty="0">
                <a:solidFill>
                  <a:srgbClr val="625C5B"/>
                </a:solidFill>
                <a:latin typeface="Trebuchet MS"/>
                <a:cs typeface="Trebuchet MS"/>
              </a:rPr>
              <a:t>Alimuddin  </a:t>
            </a:r>
            <a:r>
              <a:rPr sz="900" i="1" spc="-80" dirty="0">
                <a:solidFill>
                  <a:srgbClr val="625C5B"/>
                </a:solidFill>
                <a:latin typeface="Trebuchet MS"/>
                <a:cs typeface="Trebuchet MS"/>
              </a:rPr>
              <a:t>Zumla, </a:t>
            </a:r>
            <a:r>
              <a:rPr sz="900" i="1" spc="-85" dirty="0">
                <a:solidFill>
                  <a:srgbClr val="625C5B"/>
                </a:solidFill>
                <a:latin typeface="Trebuchet MS"/>
                <a:cs typeface="Trebuchet MS"/>
              </a:rPr>
              <a:t>Giovanni </a:t>
            </a:r>
            <a:r>
              <a:rPr sz="900" i="1" spc="-90" dirty="0">
                <a:solidFill>
                  <a:srgbClr val="625C5B"/>
                </a:solidFill>
                <a:latin typeface="Trebuchet MS"/>
                <a:cs typeface="Trebuchet MS"/>
              </a:rPr>
              <a:t>Battista Migliori.  </a:t>
            </a:r>
            <a:r>
              <a:rPr sz="900" i="1" spc="-80" dirty="0">
                <a:solidFill>
                  <a:srgbClr val="625C5B"/>
                </a:solidFill>
                <a:latin typeface="Trebuchet MS"/>
                <a:cs typeface="Trebuchet MS"/>
              </a:rPr>
              <a:t>Best </a:t>
            </a:r>
            <a:r>
              <a:rPr sz="900" i="1" spc="-85" dirty="0">
                <a:solidFill>
                  <a:srgbClr val="625C5B"/>
                </a:solidFill>
                <a:latin typeface="Trebuchet MS"/>
                <a:cs typeface="Trebuchet MS"/>
              </a:rPr>
              <a:t>drug  </a:t>
            </a:r>
            <a:r>
              <a:rPr sz="900" i="1" spc="-95" dirty="0">
                <a:solidFill>
                  <a:srgbClr val="625C5B"/>
                </a:solidFill>
                <a:latin typeface="Trebuchet MS"/>
                <a:cs typeface="Trebuchet MS"/>
              </a:rPr>
              <a:t>treatment  </a:t>
            </a:r>
            <a:r>
              <a:rPr sz="900" i="1" spc="-100" dirty="0">
                <a:solidFill>
                  <a:srgbClr val="625C5B"/>
                </a:solidFill>
                <a:latin typeface="Trebuchet MS"/>
                <a:cs typeface="Trebuchet MS"/>
              </a:rPr>
              <a:t>for  </a:t>
            </a:r>
            <a:r>
              <a:rPr sz="900" i="1" spc="-95" dirty="0">
                <a:solidFill>
                  <a:srgbClr val="625C5B"/>
                </a:solidFill>
                <a:latin typeface="Trebuchet MS"/>
                <a:cs typeface="Trebuchet MS"/>
              </a:rPr>
              <a:t>multidrug-resistant  </a:t>
            </a:r>
            <a:r>
              <a:rPr sz="900" i="1" spc="-70" dirty="0">
                <a:solidFill>
                  <a:srgbClr val="625C5B"/>
                </a:solidFill>
                <a:latin typeface="Trebuchet MS"/>
                <a:cs typeface="Trebuchet MS"/>
              </a:rPr>
              <a:t>and </a:t>
            </a:r>
            <a:r>
              <a:rPr sz="900" i="1" spc="-95" dirty="0">
                <a:solidFill>
                  <a:srgbClr val="625C5B"/>
                </a:solidFill>
                <a:latin typeface="Trebuchet MS"/>
                <a:cs typeface="Trebuchet MS"/>
              </a:rPr>
              <a:t>extensively  </a:t>
            </a:r>
            <a:r>
              <a:rPr sz="900" i="1" spc="-90" dirty="0">
                <a:solidFill>
                  <a:srgbClr val="625C5B"/>
                </a:solidFill>
                <a:latin typeface="Trebuchet MS"/>
                <a:cs typeface="Trebuchet MS"/>
              </a:rPr>
              <a:t>drug-resistant  </a:t>
            </a:r>
            <a:r>
              <a:rPr sz="900" i="1" spc="-95" dirty="0">
                <a:solidFill>
                  <a:srgbClr val="625C5B"/>
                </a:solidFill>
                <a:latin typeface="Trebuchet MS"/>
                <a:cs typeface="Trebuchet MS"/>
              </a:rPr>
              <a:t>tuberculosis. </a:t>
            </a:r>
            <a:r>
              <a:rPr sz="900" i="1" spc="-25" dirty="0">
                <a:solidFill>
                  <a:srgbClr val="625C5B"/>
                </a:solidFill>
                <a:latin typeface="Trebuchet MS"/>
                <a:cs typeface="Trebuchet MS"/>
              </a:rPr>
              <a:t> </a:t>
            </a:r>
            <a:r>
              <a:rPr sz="900" i="1" spc="-85" dirty="0">
                <a:solidFill>
                  <a:srgbClr val="625C5B"/>
                </a:solidFill>
                <a:latin typeface="Trebuchet MS"/>
                <a:cs typeface="Trebuchet MS"/>
              </a:rPr>
              <a:t>Lancet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ts val="1070"/>
              </a:lnSpc>
            </a:pPr>
            <a:r>
              <a:rPr sz="900" i="1" spc="-90" dirty="0">
                <a:solidFill>
                  <a:srgbClr val="625C5B"/>
                </a:solidFill>
                <a:latin typeface="Trebuchet MS"/>
                <a:cs typeface="Trebuchet MS"/>
              </a:rPr>
              <a:t>infectious  </a:t>
            </a:r>
            <a:r>
              <a:rPr sz="900" i="1" spc="-45" dirty="0">
                <a:solidFill>
                  <a:srgbClr val="625C5B"/>
                </a:solidFill>
                <a:latin typeface="Trebuchet MS"/>
                <a:cs typeface="Trebuchet MS"/>
              </a:rPr>
              <a:t>Dis </a:t>
            </a:r>
            <a:r>
              <a:rPr sz="900" i="1" spc="-35" dirty="0">
                <a:solidFill>
                  <a:srgbClr val="625C5B"/>
                </a:solidFill>
                <a:latin typeface="Trebuchet MS"/>
                <a:cs typeface="Trebuchet MS"/>
              </a:rPr>
              <a:t>2010; </a:t>
            </a:r>
            <a:r>
              <a:rPr sz="900" i="1" spc="-55" dirty="0">
                <a:solidFill>
                  <a:srgbClr val="625C5B"/>
                </a:solidFill>
                <a:latin typeface="Trebuchet MS"/>
                <a:cs typeface="Trebuchet MS"/>
              </a:rPr>
              <a:t>10;</a:t>
            </a:r>
            <a:r>
              <a:rPr sz="900" i="1" spc="-125" dirty="0">
                <a:solidFill>
                  <a:srgbClr val="625C5B"/>
                </a:solidFill>
                <a:latin typeface="Trebuchet MS"/>
                <a:cs typeface="Trebuchet MS"/>
              </a:rPr>
              <a:t> </a:t>
            </a:r>
            <a:r>
              <a:rPr sz="900" i="1" spc="-20" dirty="0">
                <a:solidFill>
                  <a:srgbClr val="625C5B"/>
                </a:solidFill>
                <a:latin typeface="Trebuchet MS"/>
                <a:cs typeface="Trebuchet MS"/>
              </a:rPr>
              <a:t>621-629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8912" y="468325"/>
            <a:ext cx="5809488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278890" algn="l"/>
              </a:tabLst>
            </a:pPr>
            <a:r>
              <a:rPr spc="5" dirty="0"/>
              <a:t>А	</a:t>
            </a:r>
            <a:r>
              <a:rPr sz="3200" i="0" dirty="0">
                <a:solidFill>
                  <a:srgbClr val="B90C2E"/>
                </a:solidFill>
                <a:latin typeface="+mn-lt"/>
                <a:cs typeface="Arial"/>
              </a:rPr>
              <a:t>ФТОРХИНОЛОНЫ</a:t>
            </a:r>
            <a:r>
              <a:rPr sz="3150" i="0" baseline="-19841" dirty="0">
                <a:solidFill>
                  <a:srgbClr val="B90C2E"/>
                </a:solidFill>
                <a:latin typeface="+mn-lt"/>
                <a:cs typeface="Trebuchet MS"/>
              </a:rPr>
              <a:t>2</a:t>
            </a:r>
            <a:endParaRPr sz="3150" baseline="-19841" dirty="0">
              <a:latin typeface="+mn-lt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0783" y="1043939"/>
            <a:ext cx="3412490" cy="4695825"/>
            <a:chOff x="1700783" y="1043939"/>
            <a:chExt cx="3412490" cy="4695825"/>
          </a:xfrm>
        </p:grpSpPr>
        <p:sp>
          <p:nvSpPr>
            <p:cNvPr id="3" name="object 3"/>
            <p:cNvSpPr/>
            <p:nvPr/>
          </p:nvSpPr>
          <p:spPr>
            <a:xfrm>
              <a:off x="1709927" y="1053083"/>
              <a:ext cx="3393948" cy="46771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5355" y="1048511"/>
              <a:ext cx="3403600" cy="4686300"/>
            </a:xfrm>
            <a:custGeom>
              <a:avLst/>
              <a:gdLst/>
              <a:ahLst/>
              <a:cxnLst/>
              <a:rect l="l" t="t" r="r" b="b"/>
              <a:pathLst>
                <a:path w="3403600" h="4686300">
                  <a:moveTo>
                    <a:pt x="0" y="4686300"/>
                  </a:moveTo>
                  <a:lnTo>
                    <a:pt x="3403092" y="4686300"/>
                  </a:lnTo>
                  <a:lnTo>
                    <a:pt x="3403092" y="0"/>
                  </a:lnTo>
                  <a:lnTo>
                    <a:pt x="0" y="0"/>
                  </a:lnTo>
                  <a:lnTo>
                    <a:pt x="0" y="46863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42482" y="2315921"/>
            <a:ext cx="6959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latin typeface="+mn-lt"/>
                <a:cs typeface="Arial"/>
              </a:rPr>
              <a:t>2013</a:t>
            </a:r>
            <a:endParaRPr sz="2400" dirty="0">
              <a:latin typeface="+mn-lt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630" y="685800"/>
            <a:ext cx="7938770" cy="4872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064" y="5543499"/>
            <a:ext cx="18183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cs typeface="Arial"/>
              </a:rPr>
              <a:t>Bedaquiline</a:t>
            </a:r>
            <a:endParaRPr sz="2400" dirty="0"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2436" y="5075935"/>
            <a:ext cx="82359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FF0000"/>
                </a:solidFill>
                <a:latin typeface="Arial"/>
                <a:cs typeface="Arial"/>
              </a:rPr>
              <a:t>sutezolid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0892" y="1222057"/>
            <a:ext cx="1076960" cy="5765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470"/>
              </a:spcBef>
            </a:pPr>
            <a:r>
              <a:rPr sz="1500" b="1" spc="3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500" b="1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500" b="1" spc="30" dirty="0">
                <a:solidFill>
                  <a:srgbClr val="FF0000"/>
                </a:solidFill>
                <a:latin typeface="Arial"/>
                <a:cs typeface="Arial"/>
              </a:rPr>
              <a:t>etom</a:t>
            </a:r>
            <a:r>
              <a:rPr sz="1500" b="1" spc="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500" b="1" spc="-35" dirty="0">
                <a:solidFill>
                  <a:srgbClr val="FF0000"/>
                </a:solidFill>
                <a:latin typeface="Arial"/>
                <a:cs typeface="Arial"/>
              </a:rPr>
              <a:t>nid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500" b="1" spc="-15" dirty="0">
                <a:solidFill>
                  <a:srgbClr val="FF0000"/>
                </a:solidFill>
                <a:latin typeface="Arial"/>
                <a:cs typeface="Arial"/>
              </a:rPr>
              <a:t>delamanid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4200" y="5767832"/>
            <a:ext cx="1668906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100" dirty="0">
                <a:cs typeface="Trebuchet MS"/>
              </a:rPr>
              <a:t>Adopted</a:t>
            </a:r>
            <a:r>
              <a:rPr sz="1000" i="1" spc="-100" dirty="0">
                <a:latin typeface="Trebuchet MS"/>
                <a:cs typeface="Trebuchet MS"/>
              </a:rPr>
              <a:t> </a:t>
            </a:r>
            <a:r>
              <a:rPr sz="1050" i="1" spc="-110" dirty="0">
                <a:latin typeface="Trebuchet MS"/>
                <a:cs typeface="Trebuchet MS"/>
              </a:rPr>
              <a:t>from </a:t>
            </a:r>
            <a:r>
              <a:rPr sz="1050" i="1" spc="-90" dirty="0">
                <a:latin typeface="Trebuchet MS"/>
                <a:cs typeface="Trebuchet MS"/>
              </a:rPr>
              <a:t>Heysell</a:t>
            </a:r>
            <a:r>
              <a:rPr sz="1050" i="1" spc="45" dirty="0">
                <a:latin typeface="Trebuchet MS"/>
                <a:cs typeface="Trebuchet MS"/>
              </a:rPr>
              <a:t> </a:t>
            </a:r>
            <a:r>
              <a:rPr sz="1050" i="1" spc="-90" dirty="0">
                <a:latin typeface="Trebuchet MS"/>
                <a:cs typeface="Trebuchet MS"/>
              </a:rPr>
              <a:t>K.</a:t>
            </a:r>
            <a:endParaRPr sz="10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811530"/>
            <a:ext cx="5334000" cy="994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3810"/>
              </a:lnSpc>
              <a:spcBef>
                <a:spcPts val="105"/>
              </a:spcBef>
            </a:pPr>
            <a:r>
              <a:rPr sz="3200" b="1" i="1" dirty="0">
                <a:solidFill>
                  <a:srgbClr val="B90C2E"/>
                </a:solidFill>
                <a:cs typeface="Trebuchet MS"/>
              </a:rPr>
              <a:t>BEDAQUILINE</a:t>
            </a:r>
            <a:r>
              <a:rPr sz="3150" b="1" i="1" baseline="-21164" dirty="0">
                <a:solidFill>
                  <a:srgbClr val="B90C2E"/>
                </a:solidFill>
                <a:cs typeface="Trebuchet MS"/>
              </a:rPr>
              <a:t>1 </a:t>
            </a:r>
            <a:r>
              <a:rPr sz="3200" b="1" dirty="0">
                <a:solidFill>
                  <a:srgbClr val="B90C2E"/>
                </a:solidFill>
                <a:cs typeface="Trebuchet MS"/>
              </a:rPr>
              <a:t>(BDQ)</a:t>
            </a:r>
            <a:endParaRPr sz="3200" b="1" dirty="0">
              <a:cs typeface="Trebuchet MS"/>
            </a:endParaRPr>
          </a:p>
          <a:p>
            <a:pPr marL="38100">
              <a:lnSpc>
                <a:spcPts val="3810"/>
              </a:lnSpc>
            </a:pPr>
            <a:r>
              <a:rPr sz="3200" b="1" dirty="0">
                <a:solidFill>
                  <a:srgbClr val="B90C2E"/>
                </a:solidFill>
                <a:cs typeface="Arial"/>
              </a:rPr>
              <a:t>БЕДАКВИЛИН</a:t>
            </a:r>
            <a:endParaRPr sz="3200" b="1" dirty="0"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804" y="2362200"/>
            <a:ext cx="746887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dirty="0">
                <a:cs typeface="Arial"/>
              </a:rPr>
              <a:t>Антимикобактериальное лекарство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25C5B"/>
              </a:buClr>
              <a:buFont typeface="Arial"/>
              <a:buChar char="•"/>
            </a:pPr>
            <a:endParaRPr sz="2400" dirty="0">
              <a:cs typeface="Arial"/>
            </a:endParaRPr>
          </a:p>
          <a:p>
            <a:pPr marL="242570" indent="-230504">
              <a:lnSpc>
                <a:spcPct val="100000"/>
              </a:lnSpc>
              <a:buChar char="•"/>
              <a:tabLst>
                <a:tab pos="242570" algn="l"/>
                <a:tab pos="243204" algn="l"/>
              </a:tabLst>
            </a:pPr>
            <a:r>
              <a:rPr sz="2400" dirty="0">
                <a:cs typeface="Arial"/>
              </a:rPr>
              <a:t>Полностью новый класс </a:t>
            </a:r>
            <a:r>
              <a:rPr sz="2400" dirty="0">
                <a:cs typeface="Trebuchet MS"/>
              </a:rPr>
              <a:t>- diarylquinolines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25C5B"/>
              </a:buClr>
              <a:buFont typeface="Arial"/>
              <a:buChar char="•"/>
            </a:pPr>
            <a:endParaRPr sz="2400" dirty="0">
              <a:cs typeface="Trebuchet MS"/>
            </a:endParaRPr>
          </a:p>
          <a:p>
            <a:pPr marL="242570" indent="-230504">
              <a:lnSpc>
                <a:spcPct val="100000"/>
              </a:lnSpc>
              <a:spcBef>
                <a:spcPts val="5"/>
              </a:spcBef>
              <a:buChar char="•"/>
              <a:tabLst>
                <a:tab pos="242570" algn="l"/>
                <a:tab pos="243204" algn="l"/>
              </a:tabLst>
            </a:pPr>
            <a:r>
              <a:rPr sz="2400" dirty="0">
                <a:cs typeface="Arial"/>
              </a:rPr>
              <a:t>Новый механизм действия</a:t>
            </a:r>
            <a:r>
              <a:rPr sz="2400" dirty="0">
                <a:cs typeface="Trebuchet MS"/>
              </a:rPr>
              <a:t>, </a:t>
            </a:r>
            <a:r>
              <a:rPr sz="2400" dirty="0">
                <a:cs typeface="Arial"/>
              </a:rPr>
              <a:t>подавляющий АТФ</a:t>
            </a:r>
            <a:r>
              <a:rPr sz="2400" dirty="0">
                <a:cs typeface="Trebuchet MS"/>
              </a:rPr>
              <a:t>-</a:t>
            </a:r>
            <a:r>
              <a:rPr sz="2400" dirty="0">
                <a:cs typeface="Arial"/>
              </a:rPr>
              <a:t>синтазу микобактерий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25C5B"/>
              </a:buClr>
              <a:buFont typeface="Arial"/>
              <a:buChar char="•"/>
            </a:pPr>
            <a:endParaRPr sz="2400" dirty="0">
              <a:cs typeface="Arial"/>
            </a:endParaRPr>
          </a:p>
          <a:p>
            <a:pPr marL="242570" indent="-230504">
              <a:lnSpc>
                <a:spcPct val="100000"/>
              </a:lnSpc>
              <a:buChar char="•"/>
              <a:tabLst>
                <a:tab pos="242570" algn="l"/>
                <a:tab pos="243204" algn="l"/>
              </a:tabLst>
            </a:pPr>
            <a:r>
              <a:rPr sz="2400" dirty="0">
                <a:cs typeface="Arial"/>
              </a:rPr>
              <a:t>Утверждено </a:t>
            </a:r>
            <a:r>
              <a:rPr sz="2400" dirty="0">
                <a:cs typeface="Trebuchet MS"/>
              </a:rPr>
              <a:t>FDA </a:t>
            </a:r>
            <a:r>
              <a:rPr sz="2400" dirty="0">
                <a:cs typeface="Arial"/>
              </a:rPr>
              <a:t>США в </a:t>
            </a:r>
            <a:r>
              <a:rPr sz="2400" dirty="0">
                <a:cs typeface="Trebuchet MS"/>
              </a:rPr>
              <a:t>2012 </a:t>
            </a:r>
            <a:r>
              <a:rPr sz="2400" dirty="0">
                <a:cs typeface="Arial"/>
              </a:rPr>
              <a:t>году и </a:t>
            </a:r>
            <a:r>
              <a:rPr sz="2400" dirty="0">
                <a:cs typeface="Trebuchet MS"/>
              </a:rPr>
              <a:t>EMA </a:t>
            </a:r>
            <a:r>
              <a:rPr sz="2400" dirty="0">
                <a:cs typeface="Arial"/>
              </a:rPr>
              <a:t>в Европе </a:t>
            </a:r>
            <a:r>
              <a:rPr sz="2400" dirty="0">
                <a:cs typeface="Trebuchet MS"/>
              </a:rPr>
              <a:t>2013</a:t>
            </a:r>
          </a:p>
        </p:txBody>
      </p:sp>
      <p:sp>
        <p:nvSpPr>
          <p:cNvPr id="4" name="object 4"/>
          <p:cNvSpPr/>
          <p:nvPr/>
        </p:nvSpPr>
        <p:spPr>
          <a:xfrm>
            <a:off x="6566916" y="1063752"/>
            <a:ext cx="2043683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804" y="747141"/>
            <a:ext cx="3695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А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28.09.2020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13568</TotalTime>
  <Words>2316</Words>
  <Application>Microsoft Office PowerPoint</Application>
  <PresentationFormat>On-screen Show (4:3)</PresentationFormat>
  <Paragraphs>400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Trebuchet MS</vt:lpstr>
      <vt:lpstr>Office Theme</vt:lpstr>
      <vt:lpstr>ЛЕКАРСТВА   ДЛЯ  ЛЕЧЕНИЯ   ЛУ-ТБ                И  ЛТБИ</vt:lpstr>
      <vt:lpstr>PowerPoint Presentation</vt:lpstr>
      <vt:lpstr>PowerPoint Presentation</vt:lpstr>
      <vt:lpstr>PowerPoint Presentation</vt:lpstr>
      <vt:lpstr>А</vt:lpstr>
      <vt:lpstr>А ФТОРХИНОЛОНЫ2</vt:lpstr>
      <vt:lpstr>2013</vt:lpstr>
      <vt:lpstr>PowerPoint Presentation</vt:lpstr>
      <vt:lpstr>А</vt:lpstr>
      <vt:lpstr>ХАРАКТЕРИСТИКА</vt:lpstr>
      <vt:lpstr>БЫСТРАЯ  КОНВЕРСИЯ  ПОСЕВА И БОЛЕЕ ВЫСОКИЙ  ПОКАЗАТЕЛЬ  ИЗЛЕЧЕНИЯ  НА 120-Й НЕДЕЛЕ</vt:lpstr>
      <vt:lpstr>А</vt:lpstr>
      <vt:lpstr>PowerPoint Presentation</vt:lpstr>
      <vt:lpstr>А</vt:lpstr>
      <vt:lpstr>С О В М Е С Т Н О Е    ПРИМЕНЕНИЕ  С                   ИНДУКТОРАМИ / ИНГИБИТОРАМИ CYP3A4</vt:lpstr>
      <vt:lpstr>А</vt:lpstr>
      <vt:lpstr>А                       ЛИНЕЗОЛИД                              БЕЗОПАСНОСТЬ И  ЭФФЕКТИВНОСТЬ</vt:lpstr>
      <vt:lpstr>В</vt:lpstr>
      <vt:lpstr>В</vt:lpstr>
      <vt:lpstr>В</vt:lpstr>
      <vt:lpstr>В</vt:lpstr>
      <vt:lpstr>С</vt:lpstr>
      <vt:lpstr>С</vt:lpstr>
      <vt:lpstr>ДЕЛАМАНИД DELAMANID3</vt:lpstr>
      <vt:lpstr>ДЕЛАМАНИД DELAMANID4</vt:lpstr>
      <vt:lpstr>С</vt:lpstr>
      <vt:lpstr>С</vt:lpstr>
      <vt:lpstr>КАРБАПЕНЕМЫ</vt:lpstr>
      <vt:lpstr>ИСПОЛЬЗОВАНИЕ ИМИПЕНЕМА</vt:lpstr>
      <vt:lpstr>ИНЪЕЦИРУЕМЫЕ ПРЕПАРАТЫ</vt:lpstr>
      <vt:lpstr> С  ЭТИОНАМИД (ETO) / ПРОТИОНАМИД (PTO)</vt:lpstr>
      <vt:lpstr>ПАРА-АМИНОСАЛИЦИЛОВАЯ КИСЛОТА  ПАСК</vt:lpstr>
      <vt:lpstr>НОВЫЕ  ПРЕПАРАТЫ   ДЛЯ ЛЕЧЕНИЯ  МЛУ/ШЛУ ТБ</vt:lpstr>
      <vt:lpstr>НИТРОИМИДАЗОЛ NITROIMIDAZOLE</vt:lpstr>
      <vt:lpstr>PowerPoint Presentation</vt:lpstr>
      <vt:lpstr>PowerPoint Presentation</vt:lpstr>
      <vt:lpstr>PowerPoint Presentation</vt:lpstr>
      <vt:lpstr>ЛАТЕНТНАЯ ТУБЕРКУЛЁЗНАЯ ИНФЕКЦИЯ (ЛТБИ)</vt:lpstr>
      <vt:lpstr>ИЗОНИАЗИД</vt:lpstr>
      <vt:lpstr>РИФАМИЦИНЫ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Saodat Qosimova</cp:lastModifiedBy>
  <cp:revision>49</cp:revision>
  <dcterms:created xsi:type="dcterms:W3CDTF">2020-10-05T09:42:51Z</dcterms:created>
  <dcterms:modified xsi:type="dcterms:W3CDTF">2023-01-12T12:53:17Z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2020-10-05T00:00:00Z</vt:filetime>
  </property>
</Properties>
</file>