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sldIdLst>
    <p:sldId id="311" r:id="rId2"/>
    <p:sldId id="386" r:id="rId3"/>
    <p:sldId id="396" r:id="rId4"/>
    <p:sldId id="389" r:id="rId5"/>
    <p:sldId id="391" r:id="rId6"/>
    <p:sldId id="397" r:id="rId7"/>
    <p:sldId id="390" r:id="rId8"/>
    <p:sldId id="392" r:id="rId9"/>
    <p:sldId id="393" r:id="rId10"/>
    <p:sldId id="395" r:id="rId11"/>
    <p:sldId id="388" r:id="rId12"/>
    <p:sldId id="380" r:id="rId13"/>
    <p:sldId id="381" r:id="rId14"/>
    <p:sldId id="3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269" autoAdjust="0"/>
  </p:normalViewPr>
  <p:slideViewPr>
    <p:cSldViewPr snapToGrid="0" showGuides="1">
      <p:cViewPr varScale="1">
        <p:scale>
          <a:sx n="60" d="100"/>
          <a:sy n="60" d="100"/>
        </p:scale>
        <p:origin x="9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3CAC8-964F-4696-BA61-54A6EE8201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70D0-B149-4C02-8C52-0BECDEF98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7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effectLst/>
                <a:latin typeface="Noto Sans"/>
              </a:rPr>
              <a:t>Synthetic antibiotic of the class of oxazolidinone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70D0-B149-4C02-8C52-0BECDEF980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&lt;1%,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/>
              </a:rPr>
              <a:t>postmarketing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, and/or case reports: Anaphylaxis, angioedema, blurred vision, bone marrow depression, bullous skin disease, </a:t>
            </a:r>
            <a:r>
              <a:rPr lang="en-US" b="0" i="1" dirty="0" err="1">
                <a:solidFill>
                  <a:srgbClr val="232323"/>
                </a:solidFill>
                <a:effectLst/>
                <a:latin typeface="Noto Sans"/>
              </a:rPr>
              <a:t>Clostridioides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 (formerly </a:t>
            </a:r>
            <a:r>
              <a:rPr lang="en-US" b="0" i="1" dirty="0">
                <a:solidFill>
                  <a:srgbClr val="232323"/>
                </a:solidFill>
                <a:effectLst/>
                <a:latin typeface="Noto Sans"/>
              </a:rPr>
              <a:t>Clostridium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) </a:t>
            </a:r>
            <a:r>
              <a:rPr lang="en-US" b="0" i="1" dirty="0">
                <a:solidFill>
                  <a:srgbClr val="232323"/>
                </a:solidFill>
                <a:effectLst/>
                <a:latin typeface="Noto Sans"/>
              </a:rPr>
              <a:t>difficile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-associated diarrhea, dental discoloration, hypoglycemia, lactic acidosis, optic neuropathy, pancytopenia, peripheral neuropathy, seizure, serotonin syndrome (with concurrent use of other serotonergic agents), severe dermatological reaction, sideroblastic anemia, Stevens-Johnson syndrome, toxic epidermal necrolysis, vision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70D0-B149-4C02-8C52-0BECDEF980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2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• Myelosuppression: Has been reported and may be dependent on duration of therapy (generally &gt;2 weeks of treatment); </a:t>
            </a:r>
          </a:p>
          <a:p>
            <a:endParaRPr lang="en-US" b="0" i="0" dirty="0">
              <a:solidFill>
                <a:srgbClr val="232323"/>
              </a:solidFill>
              <a:effectLst/>
              <a:latin typeface="Noto Sans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(out of 107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effectLst/>
                <a:latin typeface="Helvetica Neue"/>
              </a:rPr>
              <a:t>A statistically significant higher risk of adverse events attributed to linezolid treatment was detected in the cohort treated with a linezolid daily dosage &gt;600 mg (74.5%</a:t>
            </a:r>
            <a:r>
              <a:rPr lang="en-US" sz="1200" b="0" i="1" dirty="0">
                <a:effectLst/>
                <a:latin typeface="Helvetica Neue"/>
              </a:rPr>
              <a:t> versus</a:t>
            </a:r>
            <a:r>
              <a:rPr lang="en-US" sz="1200" b="0" i="0" dirty="0">
                <a:effectLst/>
                <a:latin typeface="Helvetica Neue"/>
              </a:rPr>
              <a:t> 46.7%). In particular, a statistically significant higher probability of:</a:t>
            </a:r>
          </a:p>
          <a:p>
            <a:pPr>
              <a:lnSpc>
                <a:spcPct val="90000"/>
              </a:lnSpc>
            </a:pPr>
            <a:r>
              <a:rPr lang="en-US" sz="1200" b="0" i="0" dirty="0" err="1">
                <a:effectLst/>
                <a:latin typeface="Helvetica Neue"/>
              </a:rPr>
              <a:t>Anaemia</a:t>
            </a:r>
            <a:r>
              <a:rPr lang="en-US" sz="1200" b="0" i="0" dirty="0">
                <a:effectLst/>
                <a:latin typeface="Helvetica Neue"/>
              </a:rPr>
              <a:t> (60% </a:t>
            </a:r>
            <a:r>
              <a:rPr lang="en-US" sz="1200" b="0" i="1" dirty="0">
                <a:effectLst/>
                <a:latin typeface="Helvetica Neue"/>
              </a:rPr>
              <a:t>versus</a:t>
            </a:r>
            <a:r>
              <a:rPr lang="en-US" sz="1200" b="0" i="0" dirty="0">
                <a:effectLst/>
                <a:latin typeface="Helvetica Neue"/>
              </a:rPr>
              <a:t> 2.5%; p=0.0005)</a:t>
            </a:r>
          </a:p>
          <a:p>
            <a:pPr>
              <a:lnSpc>
                <a:spcPct val="90000"/>
              </a:lnSpc>
            </a:pPr>
            <a:r>
              <a:rPr lang="en-US" sz="1200" b="0" i="0" dirty="0" err="1">
                <a:effectLst/>
                <a:latin typeface="Helvetica Neue"/>
              </a:rPr>
              <a:t>Leukopoenia</a:t>
            </a:r>
            <a:r>
              <a:rPr lang="en-US" sz="1200" b="0" i="0" dirty="0">
                <a:effectLst/>
                <a:latin typeface="Helvetica Neue"/>
              </a:rPr>
              <a:t> (17.1% </a:t>
            </a:r>
            <a:r>
              <a:rPr lang="en-US" sz="1200" b="0" i="1" dirty="0">
                <a:effectLst/>
                <a:latin typeface="Helvetica Neue"/>
              </a:rPr>
              <a:t>versus</a:t>
            </a:r>
            <a:r>
              <a:rPr lang="en-US" sz="1200" b="0" i="0" dirty="0">
                <a:effectLst/>
                <a:latin typeface="Helvetica Neue"/>
              </a:rPr>
              <a:t> 2.0%; p=0.012) and </a:t>
            </a:r>
          </a:p>
          <a:p>
            <a:pPr>
              <a:lnSpc>
                <a:spcPct val="90000"/>
              </a:lnSpc>
            </a:pPr>
            <a:r>
              <a:rPr lang="en-US" sz="1200" b="0" i="0" dirty="0">
                <a:effectLst/>
                <a:latin typeface="Helvetica Neue"/>
              </a:rPr>
              <a:t>Gastrointestinal symptoms (29.4% </a:t>
            </a:r>
            <a:r>
              <a:rPr lang="en-US" sz="1200" b="0" i="1" dirty="0">
                <a:effectLst/>
                <a:latin typeface="Helvetica Neue"/>
              </a:rPr>
              <a:t>versus</a:t>
            </a:r>
            <a:r>
              <a:rPr lang="en-US" sz="1200" b="0" i="0" dirty="0">
                <a:effectLst/>
                <a:latin typeface="Helvetica Neue"/>
              </a:rPr>
              <a:t> 8.0%; p=0.01)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70D0-B149-4C02-8C52-0BECDEF980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9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8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3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0227-0270-4EF1-920A-0484DB619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507006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val="218575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5831937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19EE-E5DE-4728-BDA0-C560E0EA4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8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8" r:id="rId12"/>
    <p:sldLayoutId id="214748368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ference.medscape.com/drug-interactioncheck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1A582AD1-8C08-43AA-8230-3DF8709A3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7871D-8504-40D7-B0BC-8EF5ECB687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Elmira Gurbanova, MD, PhD, </a:t>
            </a:r>
            <a:r>
              <a:rPr lang="ru-RU" b="0" dirty="0"/>
              <a:t>координатор</a:t>
            </a:r>
            <a:r>
              <a:rPr lang="ru-RU" dirty="0"/>
              <a:t> </a:t>
            </a:r>
            <a:r>
              <a:rPr lang="ru-RU" b="0" dirty="0"/>
              <a:t>ВМК </a:t>
            </a:r>
            <a:r>
              <a:rPr lang="ru-RU" b="0" dirty="0" err="1"/>
              <a:t>мКСЛ</a:t>
            </a:r>
            <a:endParaRPr lang="ru-RU" sz="2400" b="0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19424"/>
            <a:ext cx="8869680" cy="2943816"/>
          </a:xfrm>
        </p:spPr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</a:rPr>
              <a:t> </a:t>
            </a:r>
            <a:r>
              <a:rPr lang="ru-RU" sz="4000" b="1" dirty="0" err="1">
                <a:solidFill>
                  <a:schemeClr val="tx1"/>
                </a:solidFill>
              </a:rPr>
              <a:t>Линезолид</a:t>
            </a:r>
            <a:r>
              <a:rPr lang="en-GB" sz="4000" b="1" dirty="0">
                <a:solidFill>
                  <a:schemeClr val="tx1"/>
                </a:solidFill>
              </a:rPr>
              <a:t>: </a:t>
            </a:r>
            <a:r>
              <a:rPr lang="ru-RU" sz="4000" dirty="0">
                <a:solidFill>
                  <a:schemeClr val="tx1"/>
                </a:solidFill>
              </a:rPr>
              <a:t>общая информация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5E20D2-3FB6-4C1D-B834-4DB701A02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95913" y="5789532"/>
            <a:ext cx="2195259" cy="2476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F135F-EFA8-4DE4-B15E-5BEF2CCFF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 </a:t>
            </a:r>
            <a:r>
              <a:rPr lang="ru-RU" dirty="0"/>
              <a:t>ноября</a:t>
            </a:r>
            <a:r>
              <a:rPr lang="en-US" dirty="0"/>
              <a:t> 2020</a:t>
            </a:r>
            <a:r>
              <a:rPr lang="ru-RU" dirty="0"/>
              <a:t> г.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655F25-4D9A-48E1-84E7-7189E406B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88" y="485184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0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DABF-54FC-4236-8990-29ADB108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7D8F-F486-400A-A20E-3177F4F2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DF179-298D-4F0F-8000-C08B406F7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1" t="19675" r="37530" b="11708"/>
          <a:stretch/>
        </p:blipFill>
        <p:spPr>
          <a:xfrm>
            <a:off x="1148576" y="769436"/>
            <a:ext cx="6467707" cy="4705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5C1EE-5487-4F38-8A78-895234025850}"/>
              </a:ext>
            </a:extLst>
          </p:cNvPr>
          <p:cNvSpPr txBox="1"/>
          <p:nvPr/>
        </p:nvSpPr>
        <p:spPr>
          <a:xfrm>
            <a:off x="3657600" y="5809112"/>
            <a:ext cx="7368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hlinkClick r:id="rId3"/>
              </a:rPr>
              <a:t>https://reference.medscape.com/drug-interactionchecker</a:t>
            </a:r>
            <a:r>
              <a:rPr lang="en-US" sz="2400" i="1" dirty="0"/>
              <a:t>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15355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FBA8C-B11A-49B4-9311-256BEB16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Фармакокинетика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FA4D6-DB01-45C6-B68C-7F1058F29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Noto Sans"/>
              </a:rPr>
              <a:t>При пероральном приеме линезолид очень хорошо всасывается с биодоступностью 100%.</a:t>
            </a:r>
          </a:p>
          <a:p>
            <a:r>
              <a:rPr lang="ru-RU" dirty="0">
                <a:latin typeface="Noto Sans"/>
              </a:rPr>
              <a:t>Наличие пищи не влияет на его абсорбцию.</a:t>
            </a:r>
          </a:p>
          <a:p>
            <a:r>
              <a:rPr lang="ru-RU" dirty="0">
                <a:latin typeface="Noto Sans"/>
              </a:rPr>
              <a:t>Совместное применение с антацидами, такими как гидроксид магния и гидроксид алюминия, не оказывало влияния на пероральную абсорбцию.</a:t>
            </a:r>
          </a:p>
          <a:p>
            <a:r>
              <a:rPr lang="ru-RU" dirty="0">
                <a:latin typeface="Noto Sans"/>
              </a:rPr>
              <a:t>Концентрация </a:t>
            </a:r>
            <a:r>
              <a:rPr lang="ru-RU" dirty="0" err="1">
                <a:latin typeface="Noto Sans"/>
              </a:rPr>
              <a:t>линезолида</a:t>
            </a:r>
            <a:r>
              <a:rPr lang="ru-RU" dirty="0">
                <a:latin typeface="Noto Sans"/>
              </a:rPr>
              <a:t> в плазме крови у пожилых пациентов и пациентов с легким или умеренным поражением печени или легкой или хронической почечной недостаточностью была аналогична таковой у здоровых или молодых добровольцев.</a:t>
            </a:r>
          </a:p>
          <a:p>
            <a:r>
              <a:rPr lang="ru-RU" dirty="0">
                <a:latin typeface="Noto Sans"/>
              </a:rPr>
              <a:t>Период полувыведения в плазме составляет от 3,4 до 7,4 ч.</a:t>
            </a:r>
          </a:p>
        </p:txBody>
      </p:sp>
    </p:spTree>
    <p:extLst>
      <p:ext uri="{BB962C8B-B14F-4D97-AF65-F5344CB8AC3E}">
        <p14:creationId xmlns:p14="http://schemas.microsoft.com/office/powerpoint/2010/main" val="294387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6DFDA-E6F6-4B79-9E3B-ABB44351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Прием препарата и снижение дозы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D89C-C50E-4E04-939D-6FF7E028F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latin typeface="Noto Sans"/>
              </a:rPr>
              <a:t>Перорально 600 мг один раз в день в составе соответствующей комбинированной схемы, включающей пиридоксин.</a:t>
            </a:r>
            <a:r>
              <a:rPr lang="en-US" sz="2000" b="0" i="0" dirty="0">
                <a:effectLst/>
                <a:latin typeface="Noto Sans"/>
              </a:rPr>
              <a:t> </a:t>
            </a:r>
            <a:r>
              <a:rPr lang="en-US" sz="2000" b="0" i="1" dirty="0">
                <a:effectLst/>
                <a:latin typeface="Noto Sans"/>
              </a:rPr>
              <a:t>(WHO 2019; ATS/CDC/ERS/IDSA [Nahid 2019]; Ahmad 2018)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Noto Sans"/>
              </a:rPr>
              <a:t>Пока мы располагаем недостаточными данными об эффективности начала лечения с доз &lt;600 мг в сутки для того, чтобы рекомендовать более низкие дозы,.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Noto Sans"/>
              </a:rPr>
              <a:t>Снижение дозы с ежедневных 600 мг до 300 мг после негативации посева снижало токсичность препарата. </a:t>
            </a:r>
            <a:r>
              <a:rPr lang="en-US" sz="2000" b="0" i="0" dirty="0">
                <a:effectLst/>
                <a:latin typeface="Noto Sans"/>
              </a:rPr>
              <a:t>(</a:t>
            </a:r>
            <a:r>
              <a:rPr lang="en-US" sz="2000" b="0" i="1" dirty="0">
                <a:effectLst/>
                <a:latin typeface="Noto Sans"/>
              </a:rPr>
              <a:t>Lee M, et al. 2012</a:t>
            </a:r>
            <a:r>
              <a:rPr lang="en-US" sz="2000" b="0" i="0" dirty="0">
                <a:effectLst/>
                <a:latin typeface="Noto Sans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Noto Sans"/>
              </a:rPr>
              <a:t>Витамин В6, назначаемый в дозе 50 мг/</a:t>
            </a:r>
            <a:r>
              <a:rPr lang="ru-RU" sz="2000" dirty="0" err="1">
                <a:latin typeface="Noto Sans"/>
              </a:rPr>
              <a:t>сут</a:t>
            </a:r>
            <a:r>
              <a:rPr lang="ru-RU" sz="2000" dirty="0">
                <a:latin typeface="Noto Sans"/>
              </a:rPr>
              <a:t>., может повлиять на анемию, но не предотвращает индуцированную линезолидом тромбоцитопению или лейкопению</a:t>
            </a:r>
            <a:r>
              <a:rPr lang="en-US" sz="2000" b="0" i="0" dirty="0">
                <a:effectLst/>
                <a:latin typeface="Noto Sans"/>
              </a:rPr>
              <a:t> (Y</a:t>
            </a:r>
            <a:r>
              <a:rPr lang="en-US" sz="2000" i="1" dirty="0">
                <a:latin typeface="Noto Sans"/>
              </a:rPr>
              <a:t>oussef S, et al. 2008)</a:t>
            </a:r>
            <a:r>
              <a:rPr lang="en-US" sz="2000" b="0" i="0" dirty="0">
                <a:effectLst/>
                <a:latin typeface="Noto San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Noto Sans"/>
              </a:rPr>
              <a:t>Есть сообщения о том, что витамин В6 сокращает периферическую невропатию.</a:t>
            </a:r>
            <a:endParaRPr lang="en-US" sz="2000" b="0" i="0" dirty="0"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6301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9B580-599C-4E30-ABF5-F749FC66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Применение препарата при почечной и печеночной недостаточности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9621-DF73-4556-BDF3-8BE0B7A10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0" i="0" dirty="0">
              <a:effectLst/>
              <a:latin typeface="Noto Sans"/>
            </a:endParaRPr>
          </a:p>
          <a:p>
            <a:r>
              <a:rPr lang="ru-RU" dirty="0">
                <a:latin typeface="Noto Sans"/>
              </a:rPr>
              <a:t>При нарушениях от слабой до </a:t>
            </a:r>
            <a:r>
              <a:rPr lang="ru-RU">
                <a:latin typeface="Noto Sans"/>
              </a:rPr>
              <a:t>тяжелой степени: </a:t>
            </a:r>
            <a:r>
              <a:rPr lang="ru-RU" dirty="0">
                <a:latin typeface="Noto Sans"/>
              </a:rPr>
              <a:t>корректировка дозы не требуется. Два основных метаболита накапливаются у пациентов с нарушением функции почек, но клиническое значение неизвестно; применять с осторожностью </a:t>
            </a:r>
            <a:r>
              <a:rPr lang="en-US" b="0" i="0" dirty="0">
                <a:effectLst/>
                <a:latin typeface="Noto Sans"/>
              </a:rPr>
              <a:t>(</a:t>
            </a:r>
            <a:r>
              <a:rPr lang="en-US" b="0" i="0" dirty="0" err="1">
                <a:effectLst/>
                <a:latin typeface="Noto Sans"/>
              </a:rPr>
              <a:t>Cattaneo</a:t>
            </a:r>
            <a:r>
              <a:rPr lang="en-US" b="0" i="0" dirty="0">
                <a:effectLst/>
                <a:latin typeface="Noto Sans"/>
              </a:rPr>
              <a:t> 2016; Gervasoni 2015; Pea 2017).</a:t>
            </a:r>
          </a:p>
          <a:p>
            <a:r>
              <a:rPr lang="ru-RU" dirty="0">
                <a:latin typeface="Noto Sans"/>
              </a:rPr>
              <a:t>На диализе </a:t>
            </a:r>
            <a:r>
              <a:rPr lang="en-US" b="0" i="0" dirty="0">
                <a:effectLst/>
                <a:latin typeface="Noto Sans"/>
              </a:rPr>
              <a:t>(~</a:t>
            </a:r>
            <a:r>
              <a:rPr lang="ru-RU" dirty="0">
                <a:latin typeface="Noto Sans"/>
              </a:rPr>
              <a:t> 30% выводится во время 3-часового сеанса диализа</a:t>
            </a:r>
            <a:r>
              <a:rPr lang="en-US" b="0" i="0" dirty="0">
                <a:effectLst/>
                <a:latin typeface="Noto Sans"/>
              </a:rPr>
              <a:t>): </a:t>
            </a:r>
            <a:r>
              <a:rPr lang="ru-RU" dirty="0">
                <a:latin typeface="Noto Sans"/>
              </a:rPr>
              <a:t>корректировка дозы не требуется; назначают после гемодиализа в дни диализа.</a:t>
            </a:r>
            <a:endParaRPr lang="en-US" b="0" i="0" dirty="0">
              <a:effectLst/>
              <a:latin typeface="Noto Sans"/>
            </a:endParaRPr>
          </a:p>
          <a:p>
            <a:r>
              <a:rPr lang="ru-RU" dirty="0">
                <a:latin typeface="Noto Sans"/>
              </a:rPr>
              <a:t>Легкая и умеренная печеночная недостаточность (класс А или В по классификации Чайлд-Пью): корректировка дозы не требуется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26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D91AF92-265F-414C-BE7E-47E7F2305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1F74A-D3DD-42CA-9BD2-EB4A9ED5B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862D5-4E14-4843-AABD-90CBF2AB55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le 8">
            <a:extLst>
              <a:ext uri="{FF2B5EF4-FFF2-40B4-BE49-F238E27FC236}">
                <a16:creationId xmlns:a16="http://schemas.microsoft.com/office/drawing/2014/main" id="{DAEBCEEC-4CD6-403D-AA2B-D6F6A975C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Благодарю за внимание</a:t>
            </a:r>
            <a:r>
              <a:rPr lang="en-US" dirty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Subtitle 15">
            <a:extLst>
              <a:ext uri="{FF2B5EF4-FFF2-40B4-BE49-F238E27FC236}">
                <a16:creationId xmlns:a16="http://schemas.microsoft.com/office/drawing/2014/main" id="{D23CD159-9449-47E5-B88A-F06BA35F8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WHO Regional Office for Europe</a:t>
            </a:r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 err="1"/>
              <a:t>Marmorvej</a:t>
            </a:r>
            <a:r>
              <a:rPr lang="en-GB" dirty="0"/>
              <a:t>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B2A89A-C4A2-4CD6-8299-902779F39B1A}"/>
              </a:ext>
            </a:extLst>
          </p:cNvPr>
          <p:cNvGrpSpPr/>
          <p:nvPr/>
        </p:nvGrpSpPr>
        <p:grpSpPr>
          <a:xfrm>
            <a:off x="7850227" y="4624710"/>
            <a:ext cx="4265652" cy="1392274"/>
            <a:chOff x="7850227" y="4624710"/>
            <a:chExt cx="4265652" cy="139227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2B91B80-01E7-4931-AACB-7F4C8327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7C8E75F-9A76-40D7-960F-5B118E0D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97" name="Picture 9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64449EE4-2390-4146-8F22-C2DF6565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01" name="Picture 10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0821436-2E92-4DD2-8FA0-154BC1A87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0130B-6F44-4D8A-BCD0-0084AE445001}"/>
              </a:ext>
            </a:extLst>
          </p:cNvPr>
          <p:cNvGrpSpPr/>
          <p:nvPr/>
        </p:nvGrpSpPr>
        <p:grpSpPr>
          <a:xfrm>
            <a:off x="4285445" y="4710612"/>
            <a:ext cx="3175466" cy="1446550"/>
            <a:chOff x="4199720" y="4701087"/>
            <a:chExt cx="3175466" cy="14465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19DB82-D386-4582-A3F8-99F5113D4482}"/>
                </a:ext>
              </a:extLst>
            </p:cNvPr>
            <p:cNvGrpSpPr/>
            <p:nvPr/>
          </p:nvGrpSpPr>
          <p:grpSpPr>
            <a:xfrm>
              <a:off x="4199720" y="4739205"/>
              <a:ext cx="293087" cy="1226359"/>
              <a:chOff x="3866503" y="4624710"/>
              <a:chExt cx="345743" cy="144669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17ECB82-B1FC-4579-8D9A-0E86615FD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007592"/>
                <a:ext cx="274060" cy="27406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89CCDD6-0C21-488D-9C66-8EE115444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032" y="4624710"/>
                <a:ext cx="260953" cy="27406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A636D2-FF63-48CA-9F2B-98B299F3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424362"/>
                <a:ext cx="246888" cy="246888"/>
              </a:xfrm>
              <a:prstGeom prst="rect">
                <a:avLst/>
              </a:prstGeom>
            </p:spPr>
          </p:pic>
          <p:pic>
            <p:nvPicPr>
              <p:cNvPr id="19" name="Picture 18" descr="A close up of a sign&#10;&#10;Description generated with very high confidence">
                <a:extLst>
                  <a:ext uri="{FF2B5EF4-FFF2-40B4-BE49-F238E27FC236}">
                    <a16:creationId xmlns:a16="http://schemas.microsoft.com/office/drawing/2014/main" id="{F15DA5D7-227B-4397-9733-6BEE20F6E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503" y="5828400"/>
                <a:ext cx="345743" cy="2430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7C5C0-B924-4D0D-8998-FDEE7ED5A1EF}"/>
                </a:ext>
              </a:extLst>
            </p:cNvPr>
            <p:cNvSpPr txBox="1"/>
            <p:nvPr/>
          </p:nvSpPr>
          <p:spPr>
            <a:xfrm>
              <a:off x="4527211" y="4701087"/>
              <a:ext cx="2847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WHO_Europe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facebook.com/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instagram.com/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youtube.com/user/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</a:t>
              </a:r>
              <a:endParaRPr lang="en-GB" sz="1100" dirty="0">
                <a:solidFill>
                  <a:schemeClr val="bg1"/>
                </a:solidFill>
                <a:latin typeface="+mj-lt"/>
              </a:endParaRPr>
            </a:p>
            <a:p>
              <a:endParaRPr 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E0CE1-C156-4838-97BE-9FAEA2B5E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543C-AEBE-4B8F-B7F1-7D87AA55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ЛИНЕЗОЛИД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C44F20F-4D54-42FA-93F8-4649F68BB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6" t="12742" r="19789" b="6490"/>
          <a:stretch/>
        </p:blipFill>
        <p:spPr>
          <a:xfrm>
            <a:off x="412595" y="377288"/>
            <a:ext cx="6646127" cy="65819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C2A4-5AB2-40F2-8605-CE3BAD574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390899" cy="45016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dirty="0">
                <a:latin typeface="Noto Sans"/>
              </a:rPr>
              <a:t>Бактерицидная активность в отношении МБТ</a:t>
            </a:r>
          </a:p>
          <a:p>
            <a:pPr algn="just"/>
            <a:r>
              <a:rPr lang="ru-RU" sz="2000" dirty="0">
                <a:latin typeface="Noto Sans"/>
              </a:rPr>
              <a:t>Ингибирует синтез белков бактерий путем связывания с </a:t>
            </a:r>
            <a:r>
              <a:rPr lang="ru-RU" sz="2000" dirty="0" err="1">
                <a:latin typeface="Noto Sans"/>
              </a:rPr>
              <a:t>рРНК</a:t>
            </a:r>
            <a:r>
              <a:rPr lang="ru-RU" sz="2000" dirty="0">
                <a:latin typeface="Noto Sans"/>
              </a:rPr>
              <a:t>.</a:t>
            </a:r>
          </a:p>
          <a:p>
            <a:pPr algn="just"/>
            <a:r>
              <a:rPr lang="ru-RU" sz="2000" dirty="0">
                <a:latin typeface="Noto Sans"/>
              </a:rPr>
              <a:t>Он также связывается с митохондриями человека и ингибирует синтез белка, что является механизмом развития токсичности при клиническом применении.</a:t>
            </a:r>
          </a:p>
          <a:p>
            <a:pPr algn="just"/>
            <a:r>
              <a:rPr lang="ru-RU" sz="2000" dirty="0">
                <a:latin typeface="Noto Sans"/>
              </a:rPr>
              <a:t>Внедрен в 1996 году.</a:t>
            </a:r>
          </a:p>
          <a:p>
            <a:pPr algn="just"/>
            <a:r>
              <a:rPr lang="ru-RU" sz="2000" dirty="0">
                <a:latin typeface="Noto Sans"/>
              </a:rPr>
              <a:t>Одобрен Управлением по контролю за продуктами и лекарствами США в 2000 г.</a:t>
            </a:r>
          </a:p>
          <a:p>
            <a:pPr algn="just"/>
            <a:r>
              <a:rPr lang="ru-RU" sz="2000" dirty="0">
                <a:latin typeface="Noto Sans"/>
              </a:rPr>
              <a:t>Рекомендован ВОЗ для лечения туберкулеза в 2006 г.</a:t>
            </a:r>
            <a:endParaRPr lang="en-US" sz="2000" b="0" i="0" dirty="0">
              <a:effectLst/>
              <a:latin typeface="Noto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4BD21-5CC1-4A56-8B98-596F0E5F0F32}"/>
              </a:ext>
            </a:extLst>
          </p:cNvPr>
          <p:cNvSpPr txBox="1"/>
          <p:nvPr/>
        </p:nvSpPr>
        <p:spPr>
          <a:xfrm>
            <a:off x="9969186" y="6434251"/>
            <a:ext cx="1977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Noto Sans"/>
              </a:rPr>
              <a:t>Hashemian</a:t>
            </a:r>
            <a:r>
              <a:rPr lang="en-US" sz="1200" i="1" dirty="0">
                <a:latin typeface="Noto Sans"/>
              </a:rPr>
              <a:t> SMR, et al. 2018.</a:t>
            </a:r>
            <a:endParaRPr lang="ru-RU" sz="1200" i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87682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C985-40B0-4913-9262-D75E0201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ЭФФЕКТИВНОСТЬ В ЛЕЧЕНИИ М/ШЛУ-ТБ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CC5B-0DC1-4E45-B2C5-72D55D72B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ru-RU" dirty="0">
                <a:latin typeface="Noto Sans"/>
              </a:rPr>
              <a:t>У пациентов, получавших линезолидсодержащие схемы лечения, была выше вероятность  успешного исхода лечения (</a:t>
            </a:r>
            <a:r>
              <a:rPr lang="ru-RU" dirty="0" err="1">
                <a:latin typeface="Noto Sans"/>
              </a:rPr>
              <a:t>сОШ</a:t>
            </a:r>
            <a:r>
              <a:rPr lang="ru-RU" dirty="0">
                <a:latin typeface="Noto Sans"/>
              </a:rPr>
              <a:t> 3,4; 95% ДИ 2,6-4,5) и более низкий показатель смертности (</a:t>
            </a:r>
            <a:r>
              <a:rPr lang="ru-RU" dirty="0" err="1">
                <a:latin typeface="Noto Sans"/>
              </a:rPr>
              <a:t>сОШ</a:t>
            </a:r>
            <a:r>
              <a:rPr lang="ru-RU" dirty="0">
                <a:latin typeface="Noto Sans"/>
              </a:rPr>
              <a:t> 0,3; 95% ДИ 0,2–0,3), чем у тех, кто не получал </a:t>
            </a:r>
            <a:r>
              <a:rPr lang="ru-RU" dirty="0" err="1">
                <a:latin typeface="Noto Sans"/>
              </a:rPr>
              <a:t>линезолид</a:t>
            </a:r>
            <a:r>
              <a:rPr lang="ru-RU" dirty="0">
                <a:latin typeface="Noto Sans"/>
              </a:rPr>
              <a:t>. </a:t>
            </a:r>
          </a:p>
          <a:p>
            <a:r>
              <a:rPr lang="ru-RU" dirty="0">
                <a:latin typeface="Noto Sans"/>
              </a:rPr>
              <a:t>Прием комбинации </a:t>
            </a:r>
            <a:r>
              <a:rPr lang="ru-RU" dirty="0" err="1">
                <a:latin typeface="Noto Sans"/>
              </a:rPr>
              <a:t>бедаквилина</a:t>
            </a:r>
            <a:r>
              <a:rPr lang="ru-RU" dirty="0">
                <a:latin typeface="Noto Sans"/>
              </a:rPr>
              <a:t> и </a:t>
            </a:r>
            <a:r>
              <a:rPr lang="ru-RU" dirty="0" err="1">
                <a:latin typeface="Noto Sans"/>
              </a:rPr>
              <a:t>линезолида</a:t>
            </a:r>
            <a:r>
              <a:rPr lang="ru-RU" dirty="0">
                <a:latin typeface="Noto Sans"/>
              </a:rPr>
              <a:t> ассоциировался с </a:t>
            </a:r>
            <a:r>
              <a:rPr lang="ru-RU" dirty="0" err="1">
                <a:latin typeface="Noto Sans"/>
              </a:rPr>
              <a:t>сОШ</a:t>
            </a:r>
            <a:r>
              <a:rPr lang="ru-RU" dirty="0">
                <a:latin typeface="Noto Sans"/>
              </a:rPr>
              <a:t> 2,7 (95% ДИ 1,5–4,9) для успешного исхода лечения по сравнению с неудачей/рецидивом и 0,3 (95% ДИ 0,2–0,4) для летального исхода по сравнению с успешным исходом/неудачей/рецидивом.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A3F0F-CBFF-4BCD-81F3-42D7DDD96043}"/>
              </a:ext>
            </a:extLst>
          </p:cNvPr>
          <p:cNvSpPr txBox="1"/>
          <p:nvPr/>
        </p:nvSpPr>
        <p:spPr>
          <a:xfrm>
            <a:off x="8778790" y="5797960"/>
            <a:ext cx="34206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effectLst/>
                <a:latin typeface="Noto Sans"/>
              </a:rPr>
              <a:t>ATS/CDC/ERS/IDSA [Nahid 2019]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2043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4772-6804-4BA7-9258-47FC98AB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Autofit/>
          </a:bodyPr>
          <a:lstStyle/>
          <a:p>
            <a:pPr algn="ctr"/>
            <a:r>
              <a:rPr lang="ru-RU" sz="2400" dirty="0"/>
              <a:t>НЕБЛАГОПРИЯТНЫЕ ЯВЛЕНИЯ ПРИ ПРИЕМЕ по показаниям, Отличным ОТ М/ШЛУ-ТБ</a:t>
            </a:r>
            <a:br>
              <a:rPr lang="en-US" sz="2400" dirty="0"/>
            </a:br>
            <a:r>
              <a:rPr lang="en-US" sz="2400" dirty="0"/>
              <a:t>(FDA</a:t>
            </a:r>
            <a:r>
              <a:rPr lang="ru-RU" sz="2400" dirty="0"/>
              <a:t> ОДОБРЕН ПРИЕМ ДЛИТЕЛЬНОСТЬЮ</a:t>
            </a:r>
            <a:r>
              <a:rPr lang="en-US" sz="2400" dirty="0"/>
              <a:t> &lt;=28 </a:t>
            </a:r>
            <a:r>
              <a:rPr lang="ru-RU" sz="2400" dirty="0"/>
              <a:t>ДНЕЙ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04120-F9FC-4167-9216-70E3753B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9712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600" b="0" i="0" dirty="0">
                <a:effectLst/>
                <a:latin typeface="Noto Sans"/>
              </a:rPr>
              <a:t>&gt;10%: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Диарея</a:t>
            </a:r>
            <a:r>
              <a:rPr lang="en-US" sz="1600" b="0" i="0" dirty="0">
                <a:effectLst/>
                <a:latin typeface="Noto Sans"/>
              </a:rPr>
              <a:t> (8% </a:t>
            </a:r>
            <a:r>
              <a:rPr lang="ru-RU" sz="1600" dirty="0">
                <a:latin typeface="Noto Sans"/>
              </a:rPr>
              <a:t>до</a:t>
            </a:r>
            <a:r>
              <a:rPr lang="en-US" sz="1600" b="0" i="0" dirty="0">
                <a:effectLst/>
                <a:latin typeface="Noto Sans"/>
              </a:rPr>
              <a:t> 11%)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Снижение числа белых клеток крови </a:t>
            </a:r>
            <a:r>
              <a:rPr lang="en-US" sz="1600" b="0" i="0" dirty="0">
                <a:effectLst/>
                <a:latin typeface="Noto Sans"/>
              </a:rPr>
              <a:t>(≤2%), </a:t>
            </a:r>
            <a:r>
              <a:rPr lang="ru-RU" sz="1600" b="0" i="0" dirty="0">
                <a:effectLst/>
                <a:latin typeface="Noto Sans"/>
              </a:rPr>
              <a:t>снижение числа тромбоцитов </a:t>
            </a:r>
            <a:r>
              <a:rPr lang="en-US" sz="1600" b="0" i="0" dirty="0">
                <a:effectLst/>
                <a:latin typeface="Noto Sans"/>
              </a:rPr>
              <a:t>(≤10%)</a:t>
            </a:r>
          </a:p>
          <a:p>
            <a:pPr>
              <a:lnSpc>
                <a:spcPct val="90000"/>
              </a:lnSpc>
            </a:pPr>
            <a:r>
              <a:rPr lang="en-US" sz="1600" b="0" i="0" dirty="0">
                <a:effectLst/>
                <a:latin typeface="Noto Sans"/>
              </a:rPr>
              <a:t>1% </a:t>
            </a:r>
            <a:r>
              <a:rPr lang="ru-RU" sz="1600" b="0" i="0" dirty="0">
                <a:effectLst/>
                <a:latin typeface="Noto Sans"/>
              </a:rPr>
              <a:t>до</a:t>
            </a:r>
            <a:r>
              <a:rPr lang="en-US" sz="1600" b="0" i="0" dirty="0">
                <a:effectLst/>
                <a:latin typeface="Noto Sans"/>
              </a:rPr>
              <a:t> 10%: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Головная боль</a:t>
            </a:r>
            <a:r>
              <a:rPr lang="en-US" sz="1600" b="0" i="0" dirty="0">
                <a:effectLst/>
                <a:latin typeface="Noto Sans"/>
              </a:rPr>
              <a:t> (6% to 9%;), </a:t>
            </a:r>
            <a:r>
              <a:rPr lang="ru-RU" sz="1600" b="0" i="0" dirty="0">
                <a:effectLst/>
                <a:latin typeface="Noto Sans"/>
              </a:rPr>
              <a:t>головокружение</a:t>
            </a:r>
            <a:r>
              <a:rPr lang="en-US" sz="1600" b="0" i="0" dirty="0">
                <a:effectLst/>
                <a:latin typeface="Noto Sans"/>
              </a:rPr>
              <a:t> (:2% to 3%), </a:t>
            </a:r>
            <a:r>
              <a:rPr lang="ru-RU" sz="1600" b="0" i="0" dirty="0" err="1">
                <a:effectLst/>
                <a:latin typeface="Noto Sans"/>
              </a:rPr>
              <a:t>вертиго</a:t>
            </a:r>
            <a:r>
              <a:rPr lang="en-US" sz="1600" b="0" i="0" dirty="0">
                <a:effectLst/>
                <a:latin typeface="Noto Sans"/>
              </a:rPr>
              <a:t> (1%)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Сыпь</a:t>
            </a:r>
            <a:r>
              <a:rPr lang="en-US" sz="1600" b="0" i="0" dirty="0">
                <a:effectLst/>
                <a:latin typeface="Noto Sans"/>
              </a:rPr>
              <a:t>(1%</a:t>
            </a:r>
            <a:r>
              <a:rPr lang="ru-RU" sz="1600" b="0" i="0" dirty="0">
                <a:effectLst/>
                <a:latin typeface="Noto Sans"/>
              </a:rPr>
              <a:t>-</a:t>
            </a:r>
            <a:r>
              <a:rPr lang="en-US" sz="1600" b="0" i="0" dirty="0">
                <a:effectLst/>
                <a:latin typeface="Noto Sans"/>
              </a:rPr>
              <a:t>2%), </a:t>
            </a:r>
            <a:r>
              <a:rPr lang="ru-RU" sz="1600" dirty="0">
                <a:latin typeface="Noto Sans"/>
              </a:rPr>
              <a:t>зуд</a:t>
            </a:r>
            <a:r>
              <a:rPr lang="en-US" sz="1600" b="0" i="0" dirty="0">
                <a:effectLst/>
                <a:latin typeface="Noto Sans"/>
              </a:rPr>
              <a:t> (≤1%)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Повышение уровня амилазы </a:t>
            </a:r>
            <a:r>
              <a:rPr lang="en-US" sz="1600" b="0" i="0" dirty="0">
                <a:effectLst/>
                <a:latin typeface="Noto Sans"/>
              </a:rPr>
              <a:t>(≤2%), </a:t>
            </a:r>
            <a:r>
              <a:rPr lang="ru-RU" sz="1600" dirty="0">
                <a:latin typeface="Noto Sans"/>
              </a:rPr>
              <a:t>повышение уровня </a:t>
            </a:r>
            <a:r>
              <a:rPr lang="ru-RU" sz="1600" dirty="0" err="1">
                <a:latin typeface="Noto Sans"/>
              </a:rPr>
              <a:t>лактатдегидрогеназы</a:t>
            </a:r>
            <a:r>
              <a:rPr lang="ru-RU" sz="1600" dirty="0">
                <a:latin typeface="Noto Sans"/>
              </a:rPr>
              <a:t> </a:t>
            </a:r>
            <a:r>
              <a:rPr lang="en-US" sz="1600" b="0" i="0" dirty="0">
                <a:effectLst/>
                <a:latin typeface="Noto Sans"/>
              </a:rPr>
              <a:t>(≤2%)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Noto Sans"/>
              </a:rPr>
              <a:t>Рвота</a:t>
            </a:r>
            <a:r>
              <a:rPr lang="en-US" sz="1600" b="0" i="0" dirty="0">
                <a:effectLst/>
                <a:latin typeface="Noto Sans"/>
              </a:rPr>
              <a:t> (3% </a:t>
            </a:r>
            <a:r>
              <a:rPr lang="ru-RU" sz="1600" b="0" i="0" dirty="0">
                <a:effectLst/>
                <a:latin typeface="Noto Sans"/>
              </a:rPr>
              <a:t>-</a:t>
            </a:r>
            <a:r>
              <a:rPr lang="en-US" sz="1600" b="0" i="0" dirty="0">
                <a:effectLst/>
                <a:latin typeface="Noto Sans"/>
              </a:rPr>
              <a:t> 9%), </a:t>
            </a:r>
            <a:r>
              <a:rPr lang="ru-RU" sz="1600" b="0" i="0" dirty="0">
                <a:effectLst/>
                <a:latin typeface="Noto Sans"/>
              </a:rPr>
              <a:t>тошнота</a:t>
            </a:r>
            <a:r>
              <a:rPr lang="en-US" sz="1600" b="0" i="0" dirty="0">
                <a:effectLst/>
                <a:latin typeface="Noto Sans"/>
              </a:rPr>
              <a:t> (2% </a:t>
            </a:r>
            <a:r>
              <a:rPr lang="ru-RU" sz="1600" dirty="0">
                <a:latin typeface="Noto Sans"/>
              </a:rPr>
              <a:t>-</a:t>
            </a:r>
            <a:r>
              <a:rPr lang="en-US" sz="1600" b="0" i="0" dirty="0">
                <a:effectLst/>
                <a:latin typeface="Noto Sans"/>
              </a:rPr>
              <a:t> 7%), increased serum lipase (&lt;1%), </a:t>
            </a:r>
            <a:r>
              <a:rPr lang="ru-RU" sz="1600" b="0" i="0" dirty="0">
                <a:effectLst/>
                <a:latin typeface="Noto Sans"/>
              </a:rPr>
              <a:t>боль в животе </a:t>
            </a:r>
            <a:r>
              <a:rPr lang="en-US" sz="1600" b="0" i="0" dirty="0">
                <a:effectLst/>
                <a:latin typeface="Noto Sans"/>
              </a:rPr>
              <a:t>(≤2%), </a:t>
            </a:r>
            <a:r>
              <a:rPr lang="ru-RU" sz="1600" b="0" i="0" dirty="0">
                <a:effectLst/>
                <a:latin typeface="Noto Sans"/>
              </a:rPr>
              <a:t>кандидоз полости рта</a:t>
            </a:r>
            <a:r>
              <a:rPr lang="en-US" sz="1600" b="0" i="0" dirty="0">
                <a:effectLst/>
                <a:latin typeface="Noto Sans"/>
              </a:rPr>
              <a:t> (≤2%)</a:t>
            </a:r>
          </a:p>
          <a:p>
            <a:pPr lvl="1">
              <a:lnSpc>
                <a:spcPct val="90000"/>
              </a:lnSpc>
            </a:pPr>
            <a:r>
              <a:rPr lang="ru-RU" sz="1600" dirty="0" err="1">
                <a:latin typeface="Noto Sans"/>
              </a:rPr>
              <a:t>Вульвовагинальный</a:t>
            </a:r>
            <a:r>
              <a:rPr lang="ru-RU" sz="1600" dirty="0">
                <a:latin typeface="Noto Sans"/>
              </a:rPr>
              <a:t> кандидоз </a:t>
            </a:r>
            <a:r>
              <a:rPr lang="en-US" sz="1600" b="0" i="0" dirty="0">
                <a:effectLst/>
                <a:latin typeface="Noto Sans"/>
              </a:rPr>
              <a:t>(</a:t>
            </a:r>
            <a:r>
              <a:rPr lang="ru-RU" sz="1600" b="0" i="0" dirty="0">
                <a:effectLst/>
                <a:latin typeface="Noto Sans"/>
              </a:rPr>
              <a:t>взрослые</a:t>
            </a:r>
            <a:r>
              <a:rPr lang="en-US" sz="1600" b="0" i="0" dirty="0">
                <a:effectLst/>
                <a:latin typeface="Noto Sans"/>
              </a:rPr>
              <a:t>: 1% </a:t>
            </a:r>
            <a:r>
              <a:rPr lang="ru-RU" sz="1600" dirty="0">
                <a:latin typeface="Noto Sans"/>
              </a:rPr>
              <a:t>до</a:t>
            </a:r>
            <a:r>
              <a:rPr lang="en-US" sz="1600" b="0" i="0" dirty="0">
                <a:effectLst/>
                <a:latin typeface="Noto Sans"/>
              </a:rPr>
              <a:t> 2%)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Анемия</a:t>
            </a:r>
            <a:r>
              <a:rPr lang="en-US" sz="1600" b="0" i="0" dirty="0">
                <a:effectLst/>
                <a:latin typeface="Noto Sans"/>
              </a:rPr>
              <a:t> (≤2%), </a:t>
            </a:r>
            <a:r>
              <a:rPr lang="ru-RU" sz="1600" dirty="0">
                <a:latin typeface="Noto Sans"/>
              </a:rPr>
              <a:t>снижение количества нейтрофилов </a:t>
            </a:r>
            <a:r>
              <a:rPr lang="en-US" sz="1600" b="0" i="0" dirty="0">
                <a:effectLst/>
                <a:latin typeface="Noto Sans"/>
              </a:rPr>
              <a:t>( ≤1%), </a:t>
            </a:r>
            <a:r>
              <a:rPr lang="ru-RU" sz="1600" b="0" i="0" dirty="0" err="1">
                <a:effectLst/>
                <a:latin typeface="Noto Sans"/>
              </a:rPr>
              <a:t>эозинофилия</a:t>
            </a:r>
            <a:r>
              <a:rPr lang="en-US" sz="1600" b="0" i="0" dirty="0">
                <a:effectLst/>
                <a:latin typeface="Noto Sans"/>
              </a:rPr>
              <a:t> (≤2%)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Noto Sans"/>
              </a:rPr>
              <a:t>Повышение уровня АЛТ в сыворотке крови (2% -10%), повышение уровня билирубина в сыворотке крови (&lt;1%), повышение уровня АСТ в сыворотке крови (2% -5%), повышение щелочной фосфатазы в сыворотке крови (≤4%)</a:t>
            </a:r>
            <a:endParaRPr lang="ru-RU" sz="1600" b="0" i="0" dirty="0">
              <a:effectLst/>
              <a:latin typeface="Noto Sans"/>
            </a:endParaRP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Грибковая инфекция </a:t>
            </a:r>
            <a:r>
              <a:rPr lang="en-US" sz="1600" b="0" i="0" dirty="0">
                <a:effectLst/>
                <a:latin typeface="Noto Sans"/>
              </a:rPr>
              <a:t>( ≤2%)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Noto Sans"/>
              </a:rPr>
              <a:t>Повышение уровня азота мочевины крови ( ≤2%), повышение уровня </a:t>
            </a:r>
            <a:r>
              <a:rPr lang="ru-RU" sz="1600" dirty="0" err="1">
                <a:latin typeface="Noto Sans"/>
              </a:rPr>
              <a:t>креатинина</a:t>
            </a:r>
            <a:r>
              <a:rPr lang="ru-RU" sz="1600" dirty="0">
                <a:latin typeface="Noto Sans"/>
              </a:rPr>
              <a:t> в сыворотке крови (≤2%)</a:t>
            </a:r>
            <a:endParaRPr lang="en-US" sz="1600" b="0" i="0" dirty="0">
              <a:effectLst/>
              <a:latin typeface="Noto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34323-BA62-4663-B80B-43FB13BB3BED}"/>
              </a:ext>
            </a:extLst>
          </p:cNvPr>
          <p:cNvSpPr txBox="1"/>
          <p:nvPr/>
        </p:nvSpPr>
        <p:spPr>
          <a:xfrm>
            <a:off x="8106931" y="6434251"/>
            <a:ext cx="2913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Noto Sans"/>
              </a:rPr>
              <a:t>UpToDate.2020.</a:t>
            </a:r>
            <a:r>
              <a:rPr lang="en-US" sz="1200" i="1" dirty="0">
                <a:solidFill>
                  <a:srgbClr val="232323"/>
                </a:solidFill>
                <a:effectLst/>
                <a:latin typeface="Noto Sans"/>
              </a:rPr>
              <a:t> Linezolid: Drug information</a:t>
            </a:r>
            <a:endParaRPr lang="ru-RU" sz="1200" i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6485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7FC8-1183-4307-9057-3777AC22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/>
              <a:t>Неблагоприятные явления при использовании для лечения м/</a:t>
            </a:r>
            <a:r>
              <a:rPr lang="ru-RU" dirty="0" err="1"/>
              <a:t>шлу-тб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5A33-4421-4D85-96C7-0A2582D3A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6"/>
            <a:ext cx="9486901" cy="388230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Частота развития НЯ значительно выше чем у пациентов, получающих </a:t>
            </a: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линезолид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 по другим показаниям! 58,9% пациентов испытывали побочные явления, связанные с приемом </a:t>
            </a: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линезолида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Из них 68,4% нуждались в прерывании лечения </a:t>
            </a: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линезолидом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 или снижении его дозы.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Основными побочными явлениями были:</a:t>
            </a:r>
          </a:p>
          <a:p>
            <a:pPr lvl="1" fontAlgn="base"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Анемия (38,1%)</a:t>
            </a:r>
          </a:p>
          <a:p>
            <a:pPr lvl="1" fontAlgn="base">
              <a:lnSpc>
                <a:spcPct val="90000"/>
              </a:lnSpc>
            </a:pPr>
            <a:endParaRPr lang="en-US" sz="1800" b="0" i="0" dirty="0">
              <a:effectLst/>
              <a:latin typeface="Noto Sans"/>
            </a:endParaRPr>
          </a:p>
          <a:p>
            <a:pPr lvl="1" fontAlgn="base"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Периферическая </a:t>
            </a: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нейропатия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 (47,1%) </a:t>
            </a:r>
          </a:p>
          <a:p>
            <a:pPr lvl="1" fontAlgn="base">
              <a:lnSpc>
                <a:spcPct val="90000"/>
              </a:lnSpc>
            </a:pPr>
            <a:endParaRPr lang="en-US" sz="1800" b="0" i="0" dirty="0">
              <a:effectLst/>
              <a:latin typeface="Noto Sans"/>
            </a:endParaRPr>
          </a:p>
          <a:p>
            <a:pPr lvl="1" fontAlgn="base"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Желудочно-кишечные расстройства (16,7%)</a:t>
            </a:r>
          </a:p>
          <a:p>
            <a:pPr lvl="1" fontAlgn="base">
              <a:lnSpc>
                <a:spcPct val="90000"/>
              </a:lnSpc>
            </a:pPr>
            <a:endParaRPr lang="en-US" sz="1800" b="0" i="0" dirty="0">
              <a:effectLst/>
              <a:latin typeface="Noto Sans"/>
            </a:endParaRPr>
          </a:p>
          <a:p>
            <a:pPr lvl="1" fontAlgn="base"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Неврит зрительного нерва (13,2%)</a:t>
            </a:r>
          </a:p>
          <a:p>
            <a:pPr lvl="1" fontAlgn="base">
              <a:lnSpc>
                <a:spcPct val="90000"/>
              </a:lnSpc>
            </a:pPr>
            <a:endParaRPr lang="en-US" sz="1800" b="0" i="0" dirty="0">
              <a:effectLst/>
              <a:latin typeface="Noto Sans"/>
            </a:endParaRPr>
          </a:p>
          <a:p>
            <a:pPr lvl="1" fontAlgn="base"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Тромбоцитопения (11,8%).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b="0" i="0" dirty="0">
              <a:solidFill>
                <a:srgbClr val="000000"/>
              </a:solidFill>
              <a:effectLst/>
              <a:latin typeface="Noto Sans"/>
            </a:endParaRP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Гематологическая токсичность может возникнуть вскоре после начала лечения и может затронуть любую клеточную линию. </a:t>
            </a:r>
          </a:p>
          <a:p>
            <a:pPr>
              <a:lnSpc>
                <a:spcPct val="90000"/>
              </a:lnSpc>
            </a:pP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Нейротоксичность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, включая неврит зрительного нерва и периферическую </a:t>
            </a: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нейропатию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, возникает позже, обычно через 12-20 недель лечения.</a:t>
            </a:r>
            <a:endParaRPr lang="en-US" sz="1800" dirty="0">
              <a:solidFill>
                <a:srgbClr val="232323"/>
              </a:solidFill>
              <a:latin typeface="Noto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1B37F-4DBF-4B1E-B347-32AF6B0E1E18}"/>
              </a:ext>
            </a:extLst>
          </p:cNvPr>
          <p:cNvSpPr txBox="1"/>
          <p:nvPr/>
        </p:nvSpPr>
        <p:spPr>
          <a:xfrm>
            <a:off x="10002641" y="4928834"/>
            <a:ext cx="1441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Noto Sans"/>
              </a:rPr>
              <a:t>Sotgiu</a:t>
            </a:r>
            <a:r>
              <a:rPr lang="en-US" sz="1200" i="1" dirty="0">
                <a:latin typeface="Noto Sans"/>
              </a:rPr>
              <a:t> G. et al, 2012</a:t>
            </a:r>
            <a:endParaRPr lang="ru-RU" sz="1200" i="1" dirty="0">
              <a:latin typeface="Noto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C5848-3094-40AE-B89F-7828F4ACBBD5}"/>
              </a:ext>
            </a:extLst>
          </p:cNvPr>
          <p:cNvSpPr txBox="1"/>
          <p:nvPr/>
        </p:nvSpPr>
        <p:spPr>
          <a:xfrm>
            <a:off x="9333557" y="5921296"/>
            <a:ext cx="2203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effectLst/>
                <a:latin typeface="Noto Sans"/>
              </a:rPr>
              <a:t>ATS/CDC/ERS/IDSA [Nahid 2019]</a:t>
            </a:r>
            <a:endParaRPr lang="ru-RU" sz="1050" i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9053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46FA-FEEA-4533-8114-F397C8D7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1013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ОПЫТ ГРУЗИИ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2F97-5D80-4902-8B48-0C8333A56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0784"/>
            <a:ext cx="9486901" cy="404611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1800" dirty="0"/>
              <a:t>Критерии исключения: исходный уровень </a:t>
            </a:r>
            <a:r>
              <a:rPr lang="en-US" sz="1800" dirty="0"/>
              <a:t>Hb 9,0 </a:t>
            </a:r>
            <a:r>
              <a:rPr lang="ru-RU" sz="1800" dirty="0"/>
              <a:t>г/</a:t>
            </a:r>
            <a:r>
              <a:rPr lang="ru-RU" sz="1800" dirty="0" err="1"/>
              <a:t>дл</a:t>
            </a:r>
            <a:r>
              <a:rPr lang="ru-RU" sz="1800" dirty="0"/>
              <a:t>, тромбоциты 100х109/л, </a:t>
            </a:r>
            <a:r>
              <a:rPr lang="en-US" sz="1800" dirty="0"/>
              <a:t>WBC 4,0 </a:t>
            </a:r>
            <a:r>
              <a:rPr lang="ru-RU" sz="1800" dirty="0"/>
              <a:t>х109/л, абсолютное число нейтрофилов 1,5х109/л, исходная периферическая/оптическая </a:t>
            </a:r>
            <a:r>
              <a:rPr lang="ru-RU" sz="1800" dirty="0" err="1"/>
              <a:t>нейропатия</a:t>
            </a:r>
            <a:r>
              <a:rPr lang="ru-RU" sz="1800" dirty="0"/>
              <a:t> средней и тяжелой степени, прием сопутствующих препаратов с </a:t>
            </a:r>
            <a:r>
              <a:rPr lang="ru-RU" sz="1800" dirty="0" err="1"/>
              <a:t>миелосупрессивным</a:t>
            </a:r>
            <a:r>
              <a:rPr lang="ru-RU" sz="1800" dirty="0"/>
              <a:t> эффектом, ингибиторы МАО (</a:t>
            </a:r>
            <a:r>
              <a:rPr lang="ru-RU" sz="1800" dirty="0" err="1"/>
              <a:t>моноаминоксидазы</a:t>
            </a:r>
            <a:r>
              <a:rPr lang="ru-RU" sz="1800" dirty="0"/>
              <a:t>) и </a:t>
            </a:r>
            <a:r>
              <a:rPr lang="ru-RU" sz="1800" dirty="0" err="1"/>
              <a:t>серотонинергические</a:t>
            </a:r>
            <a:r>
              <a:rPr lang="ru-RU" sz="1800" dirty="0"/>
              <a:t> антидепрессанты.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ru-RU" sz="1800" dirty="0"/>
              <a:t>Внедрен рекомендованный ВОЗ активный мониторинг безопасности (</a:t>
            </a:r>
            <a:r>
              <a:rPr lang="en-US" sz="1800" dirty="0" err="1"/>
              <a:t>aDSM</a:t>
            </a:r>
            <a:r>
              <a:rPr lang="ru-RU" sz="1800" dirty="0"/>
              <a:t>)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1800" dirty="0"/>
              <a:t>Пиридоксин 50 мг/</a:t>
            </a:r>
            <a:r>
              <a:rPr lang="ru-RU" sz="1800" dirty="0" err="1"/>
              <a:t>сут</a:t>
            </a:r>
            <a:r>
              <a:rPr lang="ru-RU" sz="1800" dirty="0"/>
              <a:t>, более высокая дозировка определяется по дозе </a:t>
            </a:r>
            <a:r>
              <a:rPr lang="en-US" sz="1800" dirty="0"/>
              <a:t>CS</a:t>
            </a:r>
            <a:r>
              <a:rPr lang="ru-RU" sz="1800" dirty="0"/>
              <a:t> (50 мг пиридоксина на каждые 250 мг </a:t>
            </a:r>
            <a:r>
              <a:rPr lang="en-US" sz="1800" dirty="0"/>
              <a:t>CS</a:t>
            </a:r>
            <a:r>
              <a:rPr lang="ru-RU" sz="1800" dirty="0"/>
              <a:t>).</a:t>
            </a:r>
          </a:p>
          <a:p>
            <a:pPr>
              <a:lnSpc>
                <a:spcPct val="90000"/>
              </a:lnSpc>
            </a:pPr>
            <a:r>
              <a:rPr lang="ru-RU" sz="1800" dirty="0"/>
              <a:t>Всего -100 пациентов, медиана продолжительности применения </a:t>
            </a:r>
            <a:r>
              <a:rPr lang="en-US" sz="1800" dirty="0"/>
              <a:t>LZD</a:t>
            </a:r>
            <a:r>
              <a:rPr lang="ru-RU" sz="1800" dirty="0"/>
              <a:t> - 503 дня.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95% </a:t>
            </a:r>
            <a:r>
              <a:rPr lang="ru-RU" sz="1800" dirty="0"/>
              <a:t>достигли негативации культуры, и </a:t>
            </a:r>
            <a:r>
              <a:rPr lang="en-US" sz="1800" dirty="0"/>
              <a:t>79% </a:t>
            </a:r>
            <a:r>
              <a:rPr lang="ru-RU" sz="1800" dirty="0"/>
              <a:t>пациентов имели успешные исходы лечения</a:t>
            </a:r>
            <a:r>
              <a:rPr lang="en-US" sz="1800" dirty="0"/>
              <a:t>.</a:t>
            </a:r>
            <a:endParaRPr lang="ru-RU" sz="1800" dirty="0"/>
          </a:p>
          <a:p>
            <a:pPr>
              <a:lnSpc>
                <a:spcPct val="90000"/>
              </a:lnSpc>
            </a:pPr>
            <a:r>
              <a:rPr lang="ru-RU" sz="1800" dirty="0"/>
              <a:t>Связанные с приемом </a:t>
            </a:r>
            <a:r>
              <a:rPr lang="en-US" sz="1800" dirty="0"/>
              <a:t>LZD</a:t>
            </a:r>
            <a:r>
              <a:rPr lang="ru-RU" sz="1800" dirty="0"/>
              <a:t> неблагоприятные явления возникли у </a:t>
            </a:r>
            <a:r>
              <a:rPr lang="en-US" sz="1800" dirty="0"/>
              <a:t>12 (12%) </a:t>
            </a:r>
            <a:r>
              <a:rPr lang="ru-RU" sz="1800" dirty="0"/>
              <a:t>пациентов</a:t>
            </a:r>
            <a:r>
              <a:rPr lang="en-US" sz="1800" dirty="0"/>
              <a:t> (</a:t>
            </a:r>
            <a:r>
              <a:rPr lang="ru-RU" sz="1800" dirty="0"/>
              <a:t>цитопения</a:t>
            </a:r>
            <a:r>
              <a:rPr lang="en-US" sz="1800" dirty="0"/>
              <a:t> – 4%, </a:t>
            </a:r>
            <a:r>
              <a:rPr lang="ru-RU" sz="1800" dirty="0"/>
              <a:t>периферическая нейропатия</a:t>
            </a:r>
            <a:r>
              <a:rPr lang="en-US" sz="1800" dirty="0"/>
              <a:t>- 8%), </a:t>
            </a:r>
            <a:r>
              <a:rPr lang="ru-RU" sz="1800" dirty="0"/>
              <a:t>повлекшие за собой</a:t>
            </a:r>
            <a:r>
              <a:rPr lang="en-US" sz="1800" dirty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1400" dirty="0"/>
              <a:t>отмену  в </a:t>
            </a:r>
            <a:r>
              <a:rPr lang="en-US" sz="1400" dirty="0"/>
              <a:t>4 </a:t>
            </a:r>
            <a:r>
              <a:rPr lang="ru-RU" sz="1400" dirty="0"/>
              <a:t>случаях </a:t>
            </a:r>
            <a:r>
              <a:rPr lang="en-US" sz="1400" dirty="0"/>
              <a:t>(</a:t>
            </a:r>
            <a:r>
              <a:rPr lang="ru-RU" sz="1400" dirty="0"/>
              <a:t>по </a:t>
            </a:r>
            <a:r>
              <a:rPr lang="en-US" sz="1400" dirty="0"/>
              <a:t>2 </a:t>
            </a:r>
            <a:r>
              <a:rPr lang="ru-RU" sz="1400" dirty="0"/>
              <a:t>случая из-за периферической нейропатии и цитопении</a:t>
            </a:r>
            <a:r>
              <a:rPr lang="en-US" sz="1400" dirty="0"/>
              <a:t>), </a:t>
            </a:r>
            <a:r>
              <a:rPr lang="ru-RU" sz="1400" dirty="0"/>
              <a:t>и</a:t>
            </a:r>
            <a:r>
              <a:rPr lang="en-US" sz="1400" dirty="0"/>
              <a:t> </a:t>
            </a:r>
          </a:p>
          <a:p>
            <a:pPr lvl="1">
              <a:lnSpc>
                <a:spcPct val="90000"/>
              </a:lnSpc>
            </a:pPr>
            <a:r>
              <a:rPr lang="ru-RU" sz="1400" dirty="0"/>
              <a:t>снижение дозы до</a:t>
            </a:r>
            <a:r>
              <a:rPr lang="en-US" sz="1400" dirty="0"/>
              <a:t> 300 </a:t>
            </a:r>
            <a:r>
              <a:rPr lang="ru-RU" sz="1400" dirty="0"/>
              <a:t>мг</a:t>
            </a:r>
            <a:r>
              <a:rPr lang="en-US" sz="1400" dirty="0"/>
              <a:t>/</a:t>
            </a:r>
            <a:r>
              <a:rPr lang="ru-RU" sz="1400" dirty="0"/>
              <a:t>день</a:t>
            </a:r>
            <a:r>
              <a:rPr lang="en-US" sz="1400" dirty="0"/>
              <a:t> </a:t>
            </a:r>
            <a:r>
              <a:rPr lang="ru-RU" sz="1400" dirty="0"/>
              <a:t>в</a:t>
            </a:r>
            <a:r>
              <a:rPr lang="en-US" sz="1400" dirty="0"/>
              <a:t> 6 </a:t>
            </a:r>
            <a:r>
              <a:rPr lang="ru-RU" sz="1400" dirty="0"/>
              <a:t>случаях</a:t>
            </a:r>
            <a:r>
              <a:rPr lang="en-US" sz="1400" dirty="0"/>
              <a:t> (4 </a:t>
            </a:r>
            <a:r>
              <a:rPr lang="ru-RU" sz="1400" dirty="0"/>
              <a:t>из-за периферической нейропатии и </a:t>
            </a:r>
            <a:r>
              <a:rPr lang="en-US" sz="1400" dirty="0"/>
              <a:t>2 </a:t>
            </a:r>
            <a:r>
              <a:rPr lang="ru-RU" sz="1400" dirty="0"/>
              <a:t>из-за цитопении</a:t>
            </a:r>
            <a:r>
              <a:rPr lang="en-US" sz="1400" dirty="0"/>
              <a:t>). </a:t>
            </a:r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79A40-EDBF-49AF-B996-6670813C63FC}"/>
              </a:ext>
            </a:extLst>
          </p:cNvPr>
          <p:cNvSpPr txBox="1"/>
          <p:nvPr/>
        </p:nvSpPr>
        <p:spPr>
          <a:xfrm>
            <a:off x="9511985" y="5854389"/>
            <a:ext cx="1727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Noto Sans"/>
              </a:rPr>
              <a:t>Mikiashvili L, et al. 2020</a:t>
            </a:r>
            <a:endParaRPr lang="ru-RU" sz="1200" i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647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E385-FF9D-4DCF-9520-C13B1AD7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64696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СЕРОТОНИНОВЫЙ СИНДРОМ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34BB-CDCD-41E6-8BB8-611C8303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ru-RU" sz="2000" b="0" i="0" dirty="0">
              <a:solidFill>
                <a:srgbClr val="232323"/>
              </a:solidFill>
              <a:effectLst/>
              <a:latin typeface="Noto Sans"/>
            </a:endParaRP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32323"/>
                </a:solidFill>
                <a:latin typeface="Noto Sans"/>
              </a:rPr>
              <a:t>Потенциально угрожающее жизни состояние, связанное с повышенной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серотонинергической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 активностью в ЦНС.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32323"/>
                </a:solidFill>
                <a:latin typeface="Noto Sans"/>
              </a:rPr>
              <a:t>Частота возникновения: 1,1% при приеме комбинированной терапии (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линезолид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 + СИОЗС), 0,4% при приеме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монотерапии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. </a:t>
            </a:r>
            <a:r>
              <a:rPr lang="ru-RU" sz="1400" i="1" dirty="0">
                <a:solidFill>
                  <a:srgbClr val="232323"/>
                </a:solidFill>
                <a:latin typeface="Noto Sans"/>
              </a:rPr>
              <a:t>(</a:t>
            </a:r>
            <a:r>
              <a:rPr lang="en-US" sz="1400" i="1" dirty="0" err="1">
                <a:solidFill>
                  <a:srgbClr val="232323"/>
                </a:solidFill>
                <a:latin typeface="Noto Sans"/>
              </a:rPr>
              <a:t>Karkow</a:t>
            </a:r>
            <a:r>
              <a:rPr lang="en-US" sz="1400" i="1" dirty="0">
                <a:solidFill>
                  <a:srgbClr val="232323"/>
                </a:solidFill>
                <a:latin typeface="Noto Sans"/>
              </a:rPr>
              <a:t> D, et al.2017)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32323"/>
                </a:solidFill>
                <a:latin typeface="Noto Sans"/>
              </a:rPr>
              <a:t>Симптомы: возбуждение, спутанность сознания, галлюцинации,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гиперрефлексия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,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миоклонус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, дрожь и тахикардия.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32323"/>
                </a:solidFill>
                <a:latin typeface="Noto Sans"/>
              </a:rPr>
              <a:t>Серотониновый синдром может возникать при терапевтическом применении лекарств, передозировке или в результате аддитивных или синергических эффектов, вызванных лекарственным взаимодействием или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карциноидным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 синдромом. 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32323"/>
                </a:solidFill>
                <a:latin typeface="Noto Sans"/>
              </a:rPr>
              <a:t>Диета с высоким содержанием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тираминсодержащих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 продуктов (таких как сыр, красное вино, вяленое мясо, соевый соус и ферментированные продукты).</a:t>
            </a:r>
            <a:endParaRPr lang="en-US" sz="2000" b="0" i="0" dirty="0">
              <a:solidFill>
                <a:srgbClr val="232323"/>
              </a:solidFill>
              <a:effectLst/>
              <a:latin typeface="Noto Sans"/>
            </a:endParaRPr>
          </a:p>
          <a:p>
            <a:pPr>
              <a:lnSpc>
                <a:spcPct val="90000"/>
              </a:lnSpc>
            </a:pPr>
            <a:endParaRPr lang="en-US" sz="2000" b="0" i="0" dirty="0">
              <a:effectLst/>
              <a:latin typeface="Noto Sans"/>
            </a:endParaRPr>
          </a:p>
          <a:p>
            <a:pPr>
              <a:lnSpc>
                <a:spcPct val="90000"/>
              </a:lnSpc>
            </a:pPr>
            <a:endParaRPr lang="en-US" sz="2000" b="0" i="0" dirty="0">
              <a:effectLst/>
              <a:latin typeface="Noto Sans"/>
            </a:endParaRPr>
          </a:p>
          <a:p>
            <a:pPr>
              <a:lnSpc>
                <a:spcPct val="90000"/>
              </a:lnSpc>
            </a:pPr>
            <a:endParaRPr lang="ru-RU" sz="2000" dirty="0">
              <a:latin typeface="Noto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6CEE8-C844-4C99-9A0C-0D563AB6B7A8}"/>
              </a:ext>
            </a:extLst>
          </p:cNvPr>
          <p:cNvSpPr txBox="1"/>
          <p:nvPr/>
        </p:nvSpPr>
        <p:spPr>
          <a:xfrm>
            <a:off x="8106931" y="6434251"/>
            <a:ext cx="3670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Noto Sans"/>
              </a:rPr>
              <a:t>UpToDate.2020.</a:t>
            </a:r>
            <a:r>
              <a:rPr lang="en-US" sz="1200" i="1" dirty="0">
                <a:solidFill>
                  <a:srgbClr val="232323"/>
                </a:solidFill>
                <a:effectLst/>
                <a:latin typeface="Noto Sans"/>
              </a:rPr>
              <a:t> Serotonin syndrome (Serotonin toxicity)</a:t>
            </a:r>
            <a:endParaRPr lang="ru-RU" sz="1200" i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72219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4D3E-0169-44D0-A2A4-93B59D68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B3E3-5479-438D-894D-9C73F1112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9BD31-F55F-4A3A-BD39-1D6CF58BC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709"/>
          <a:stretch/>
        </p:blipFill>
        <p:spPr>
          <a:xfrm>
            <a:off x="1126272" y="190499"/>
            <a:ext cx="10493297" cy="6477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D6463-F47B-4501-A5B6-4B2935B0C679}"/>
              </a:ext>
            </a:extLst>
          </p:cNvPr>
          <p:cNvSpPr txBox="1"/>
          <p:nvPr/>
        </p:nvSpPr>
        <p:spPr>
          <a:xfrm>
            <a:off x="236968" y="3832089"/>
            <a:ext cx="4089706" cy="13388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Noto Sans"/>
              </a:rPr>
              <a:t>Селективные ингибиторы обратного захвата серотонина и трициклические антидепрессанты должны быть отменены по крайней мере за две недели</a:t>
            </a:r>
            <a:r>
              <a:rPr lang="en-US" sz="1800" b="0" i="0" dirty="0">
                <a:effectLst/>
                <a:latin typeface="Noto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03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4D3E-0169-44D0-A2A4-93B59D68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B3E3-5479-438D-894D-9C73F1112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9BD31-F55F-4A3A-BD39-1D6CF58BC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72" b="23161"/>
          <a:stretch/>
        </p:blipFill>
        <p:spPr>
          <a:xfrm>
            <a:off x="747131" y="1037063"/>
            <a:ext cx="10493297" cy="4761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A581B-86F8-40F6-B304-2C727E74FF78}"/>
              </a:ext>
            </a:extLst>
          </p:cNvPr>
          <p:cNvSpPr txBox="1"/>
          <p:nvPr/>
        </p:nvSpPr>
        <p:spPr>
          <a:xfrm>
            <a:off x="1137422" y="6381381"/>
            <a:ext cx="110211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rgbClr val="232323"/>
                </a:solidFill>
                <a:effectLst/>
                <a:latin typeface="Noto Sans"/>
              </a:rPr>
              <a:t>Data courtesy of authors with additional data from: Boyer EW, Shannon M. The serotonin syndrome. NEJM 2005; 352:1112; Finberg JPM and </a:t>
            </a:r>
            <a:r>
              <a:rPr lang="en-US" sz="1100" b="0" i="1" dirty="0" err="1">
                <a:solidFill>
                  <a:srgbClr val="232323"/>
                </a:solidFill>
                <a:effectLst/>
                <a:latin typeface="Noto Sans"/>
              </a:rPr>
              <a:t>Rabey</a:t>
            </a:r>
            <a:r>
              <a:rPr lang="en-US" sz="1100" b="0" i="1" dirty="0">
                <a:solidFill>
                  <a:srgbClr val="232323"/>
                </a:solidFill>
                <a:effectLst/>
                <a:latin typeface="Noto Sans"/>
              </a:rPr>
              <a:t> JM. Inhibitors of MAO-A and MAO-B in psychiatry and neurology. Front. </a:t>
            </a:r>
            <a:r>
              <a:rPr lang="en-US" sz="1100" b="0" i="1" dirty="0" err="1">
                <a:solidFill>
                  <a:srgbClr val="232323"/>
                </a:solidFill>
                <a:effectLst/>
                <a:latin typeface="Noto Sans"/>
              </a:rPr>
              <a:t>Pharmacol</a:t>
            </a:r>
            <a:r>
              <a:rPr lang="en-US" sz="1100" b="0" i="1" dirty="0">
                <a:solidFill>
                  <a:srgbClr val="232323"/>
                </a:solidFill>
                <a:effectLst/>
                <a:latin typeface="Noto Sans"/>
              </a:rPr>
              <a:t>. 2016; 7:340; and Lexicomp Online. Copyright © 1978-2020 Lexicomp, Inc. </a:t>
            </a:r>
            <a:endParaRPr lang="ru-RU" sz="11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3015F8-839C-49C9-B43D-EB2E5B78DCEC}"/>
              </a:ext>
            </a:extLst>
          </p:cNvPr>
          <p:cNvSpPr/>
          <p:nvPr/>
        </p:nvSpPr>
        <p:spPr>
          <a:xfrm>
            <a:off x="7081026" y="1037063"/>
            <a:ext cx="735980" cy="4014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9006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233E36"/>
      </a:dk2>
      <a:lt2>
        <a:srgbClr val="E5E8E2"/>
      </a:lt2>
      <a:accent1>
        <a:srgbClr val="B090CC"/>
      </a:accent1>
      <a:accent2>
        <a:srgbClr val="8077C1"/>
      </a:accent2>
      <a:accent3>
        <a:srgbClr val="90A2CC"/>
      </a:accent3>
      <a:accent4>
        <a:srgbClr val="74AAC0"/>
      </a:accent4>
      <a:accent5>
        <a:srgbClr val="7BAEA7"/>
      </a:accent5>
      <a:accent6>
        <a:srgbClr val="6EB18C"/>
      </a:accent6>
      <a:hlink>
        <a:srgbClr val="6E8C55"/>
      </a:hlink>
      <a:folHlink>
        <a:srgbClr val="848484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1503</Words>
  <Application>Microsoft Office PowerPoint</Application>
  <PresentationFormat>Widescreen</PresentationFormat>
  <Paragraphs>105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 MT</vt:lpstr>
      <vt:lpstr>Goudy Old Style</vt:lpstr>
      <vt:lpstr>Helvetica Neue</vt:lpstr>
      <vt:lpstr>Noto Sans</vt:lpstr>
      <vt:lpstr>Times New Roman</vt:lpstr>
      <vt:lpstr>ClassicFrameVTI</vt:lpstr>
      <vt:lpstr> Линезолид: общая информация </vt:lpstr>
      <vt:lpstr>ЛИНЕЗОЛИД</vt:lpstr>
      <vt:lpstr>ЭФФЕКТИВНОСТЬ В ЛЕЧЕНИИ М/ШЛУ-ТБ</vt:lpstr>
      <vt:lpstr>НЕБЛАГОПРИЯТНЫЕ ЯВЛЕНИЯ ПРИ ПРИЕМЕ по показаниям, Отличным ОТ М/ШЛУ-ТБ (FDA ОДОБРЕН ПРИЕМ ДЛИТЕЛЬНОСТЬЮ &lt;=28 ДНЕЙ)</vt:lpstr>
      <vt:lpstr>Неблагоприятные явления при использовании для лечения м/шлу-тб</vt:lpstr>
      <vt:lpstr>ОПЫТ ГРУЗИИ</vt:lpstr>
      <vt:lpstr>СЕРОТОНИНОВЫЙ СИНДРОМ</vt:lpstr>
      <vt:lpstr>PowerPoint Presentation</vt:lpstr>
      <vt:lpstr>PowerPoint Presentation</vt:lpstr>
      <vt:lpstr>PowerPoint Presentation</vt:lpstr>
      <vt:lpstr>Фармакокинетика</vt:lpstr>
      <vt:lpstr>Прием препарата и снижение дозы</vt:lpstr>
      <vt:lpstr>Применение препарата при почечной и печеночной недостаточности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Linezolid: general information</dc:title>
  <dc:creator>elmira gurbanova</dc:creator>
  <cp:lastModifiedBy>Saodat Qosimova</cp:lastModifiedBy>
  <cp:revision>27</cp:revision>
  <dcterms:created xsi:type="dcterms:W3CDTF">2020-11-03T21:43:00Z</dcterms:created>
  <dcterms:modified xsi:type="dcterms:W3CDTF">2023-01-12T13:00:42Z</dcterms:modified>
</cp:coreProperties>
</file>