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Ex1.xml" ContentType="application/vnd.ms-office.chartex+xml"/>
  <Override PartName="/ppt/charts/style1.xml" ContentType="application/vnd.ms-office.chartstyle+xml"/>
  <Override PartName="/ppt/charts/colors1.xml" ContentType="application/vnd.ms-office.chartcolorstyle+xml"/>
  <Override PartName="/ppt/charts/chart1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3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381" r:id="rId2"/>
    <p:sldId id="384" r:id="rId3"/>
    <p:sldId id="1446" r:id="rId4"/>
    <p:sldId id="1454" r:id="rId5"/>
    <p:sldId id="322" r:id="rId6"/>
    <p:sldId id="324" r:id="rId7"/>
    <p:sldId id="325" r:id="rId8"/>
    <p:sldId id="383" r:id="rId9"/>
    <p:sldId id="368" r:id="rId10"/>
    <p:sldId id="332" r:id="rId11"/>
    <p:sldId id="1457" r:id="rId12"/>
    <p:sldId id="266" r:id="rId13"/>
    <p:sldId id="1458" r:id="rId14"/>
    <p:sldId id="1451" r:id="rId15"/>
    <p:sldId id="1462" r:id="rId16"/>
    <p:sldId id="1463" r:id="rId17"/>
    <p:sldId id="1461" r:id="rId18"/>
    <p:sldId id="328" r:id="rId19"/>
  </p:sldIdLst>
  <p:sldSz cx="12192000" cy="6858000"/>
  <p:notesSz cx="6858000" cy="9144000"/>
  <p:defaultTextStyle>
    <a:defPPr>
      <a:defRPr lang="x-non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09652"/>
    <a:srgbClr val="D57C5D"/>
    <a:srgbClr val="EB621D"/>
    <a:srgbClr val="FF3300"/>
    <a:srgbClr val="0033CC"/>
    <a:srgbClr val="FF5050"/>
    <a:srgbClr val="CA848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A8AC6E2-B12F-4722-9C5B-2B5A2CB4BAFE}" v="4" dt="2022-06-22T06:57:41.637"/>
  </p1510:revLst>
</p1510:revInfo>
</file>

<file path=ppt/tableStyles.xml><?xml version="1.0" encoding="utf-8"?>
<a:tblStyleLst xmlns:a="http://schemas.openxmlformats.org/drawingml/2006/main" def="{5C22544A-7EE6-4342-B048-85BDC9FD1C3A}">
  <a:tblStyle styleId="{BC89EF96-8CEA-46FF-86C4-4CE0E7609802}" styleName="Светлый стиль 3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DBED569-4797-4DF1-A0F4-6AAB3CD982D8}" styleName="Светлый стиль 3 — акцент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831" autoAdjust="0"/>
    <p:restoredTop sz="94660"/>
  </p:normalViewPr>
  <p:slideViewPr>
    <p:cSldViewPr snapToGrid="0">
      <p:cViewPr varScale="1">
        <p:scale>
          <a:sx n="62" d="100"/>
          <a:sy n="62" d="100"/>
        </p:scale>
        <p:origin x="796" y="5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chartUserShapes" Target="../drawings/drawing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Ex1.xml.rels><?xml version="1.0" encoding="UTF-8" standalone="yes"?>
<Relationships xmlns="http://schemas.openxmlformats.org/package/2006/relationships"><Relationship Id="rId3" Type="http://schemas.microsoft.com/office/2011/relationships/chartColorStyle" Target="colors1.xml"/><Relationship Id="rId2" Type="http://schemas.microsoft.com/office/2011/relationships/chartStyle" Target="style1.xml"/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546374370528665"/>
          <c:y val="4.3257000055518836E-3"/>
          <c:w val="0.86246370243711079"/>
          <c:h val="0.77160610516355754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Удлинение QT</c:v>
                </c:pt>
              </c:strCache>
            </c:strRef>
          </c:tx>
          <c:spPr>
            <a:solidFill>
              <a:schemeClr val="accent1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Лист1!$A$2:$A$3</c:f>
              <c:strCache>
                <c:ptCount val="2"/>
                <c:pt idx="0">
                  <c:v>Bedaquiline</c:v>
                </c:pt>
                <c:pt idx="1">
                  <c:v>Delamanid</c:v>
                </c:pt>
              </c:strCache>
            </c:strRef>
          </c:cat>
          <c:val>
            <c:numRef>
              <c:f>Лист1!$B$2:$B$3</c:f>
              <c:numCache>
                <c:formatCode>0%</c:formatCode>
                <c:ptCount val="2"/>
                <c:pt idx="0">
                  <c:v>0.48000000000000004</c:v>
                </c:pt>
                <c:pt idx="1">
                  <c:v>0.19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958-4FCD-82CC-2F7C1DE38F1F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Изменения ЭКГ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Лист1!$A$2:$A$3</c:f>
              <c:strCache>
                <c:ptCount val="2"/>
                <c:pt idx="0">
                  <c:v>Bedaquiline</c:v>
                </c:pt>
                <c:pt idx="1">
                  <c:v>Delamanid</c:v>
                </c:pt>
              </c:strCache>
            </c:strRef>
          </c:cat>
          <c:val>
            <c:numRef>
              <c:f>Лист1!$C$2:$C$3</c:f>
              <c:numCache>
                <c:formatCode>0.00%</c:formatCode>
                <c:ptCount val="2"/>
                <c:pt idx="0" formatCode="0%">
                  <c:v>0.53</c:v>
                </c:pt>
                <c:pt idx="1">
                  <c:v>0.21500000000000002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958-4FCD-82CC-2F7C1DE38F1F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Нарушения ритма</c:v>
                </c:pt>
              </c:strCache>
            </c:strRef>
          </c:tx>
          <c:spPr>
            <a:solidFill>
              <a:schemeClr val="accent3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Лист1!$A$2:$A$3</c:f>
              <c:strCache>
                <c:ptCount val="2"/>
                <c:pt idx="0">
                  <c:v>Bedaquiline</c:v>
                </c:pt>
                <c:pt idx="1">
                  <c:v>Delamanid</c:v>
                </c:pt>
              </c:strCache>
            </c:strRef>
          </c:cat>
          <c:val>
            <c:numRef>
              <c:f>Лист1!$D$2:$D$3</c:f>
              <c:numCache>
                <c:formatCode>0.00%</c:formatCode>
                <c:ptCount val="2"/>
                <c:pt idx="0">
                  <c:v>0.53500000000000003</c:v>
                </c:pt>
                <c:pt idx="1">
                  <c:v>0.12400000000000001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D958-4FCD-82CC-2F7C1DE38F1F}"/>
            </c:ext>
          </c:extLst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Нарушения функции печени</c:v>
                </c:pt>
              </c:strCache>
            </c:strRef>
          </c:tx>
          <c:spPr>
            <a:solidFill>
              <a:schemeClr val="accent4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Лист1!$A$2:$A$3</c:f>
              <c:strCache>
                <c:ptCount val="2"/>
                <c:pt idx="0">
                  <c:v>Bedaquiline</c:v>
                </c:pt>
                <c:pt idx="1">
                  <c:v>Delamanid</c:v>
                </c:pt>
              </c:strCache>
            </c:strRef>
          </c:cat>
          <c:val>
            <c:numRef>
              <c:f>Лист1!$E$2:$E$3</c:f>
              <c:numCache>
                <c:formatCode>0%</c:formatCode>
                <c:ptCount val="2"/>
                <c:pt idx="0">
                  <c:v>0.9</c:v>
                </c:pt>
                <c:pt idx="1">
                  <c:v>0.63400000000000012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D958-4FCD-82CC-2F7C1DE38F1F}"/>
            </c:ext>
          </c:extLst>
        </c:ser>
        <c:ser>
          <c:idx val="4"/>
          <c:order val="4"/>
          <c:tx>
            <c:strRef>
              <c:f>Лист1!$F$1</c:f>
              <c:strCache>
                <c:ptCount val="1"/>
                <c:pt idx="0">
                  <c:v>Электролитные нарушения</c:v>
                </c:pt>
              </c:strCache>
            </c:strRef>
          </c:tx>
          <c:spPr>
            <a:solidFill>
              <a:schemeClr val="accent5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Лист1!$A$2:$A$3</c:f>
              <c:strCache>
                <c:ptCount val="2"/>
                <c:pt idx="0">
                  <c:v>Bedaquiline</c:v>
                </c:pt>
                <c:pt idx="1">
                  <c:v>Delamanid</c:v>
                </c:pt>
              </c:strCache>
            </c:strRef>
          </c:cat>
          <c:val>
            <c:numRef>
              <c:f>Лист1!$F$2:$F$3</c:f>
              <c:numCache>
                <c:formatCode>0.00%</c:formatCode>
                <c:ptCount val="2"/>
                <c:pt idx="0">
                  <c:v>0.66500000000000015</c:v>
                </c:pt>
                <c:pt idx="1">
                  <c:v>0.20700000000000002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D958-4FCD-82CC-2F7C1DE38F1F}"/>
            </c:ext>
          </c:extLst>
        </c:ser>
        <c:ser>
          <c:idx val="5"/>
          <c:order val="5"/>
          <c:tx>
            <c:strRef>
              <c:f>Лист1!$G$1</c:f>
              <c:strCache>
                <c:ptCount val="1"/>
                <c:pt idx="0">
                  <c:v>Нарушения почек </c:v>
                </c:pt>
              </c:strCache>
            </c:strRef>
          </c:tx>
          <c:spPr>
            <a:solidFill>
              <a:schemeClr val="accent6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Лист1!$A$2:$A$3</c:f>
              <c:strCache>
                <c:ptCount val="2"/>
                <c:pt idx="0">
                  <c:v>Bedaquiline</c:v>
                </c:pt>
                <c:pt idx="1">
                  <c:v>Delamanid</c:v>
                </c:pt>
              </c:strCache>
            </c:strRef>
          </c:cat>
          <c:val>
            <c:numRef>
              <c:f>Лист1!$G$2:$G$3</c:f>
              <c:numCache>
                <c:formatCode>0%</c:formatCode>
                <c:ptCount val="2"/>
                <c:pt idx="0" formatCode="0.00%">
                  <c:v>0.75100000000000011</c:v>
                </c:pt>
                <c:pt idx="1">
                  <c:v>0.54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D958-4FCD-82CC-2F7C1DE38F1F}"/>
            </c:ext>
          </c:extLst>
        </c:ser>
        <c:ser>
          <c:idx val="6"/>
          <c:order val="6"/>
          <c:tx>
            <c:strRef>
              <c:f>Лист1!$H$1</c:f>
              <c:strCache>
                <c:ptCount val="1"/>
                <c:pt idx="0">
                  <c:v>Снижение гемоглобина</c:v>
                </c:pt>
              </c:strCache>
            </c:strRef>
          </c:tx>
          <c:spPr>
            <a:solidFill>
              <a:schemeClr val="accent1">
                <a:lumMod val="60000"/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Лист1!$A$2:$A$3</c:f>
              <c:strCache>
                <c:ptCount val="2"/>
                <c:pt idx="0">
                  <c:v>Bedaquiline</c:v>
                </c:pt>
                <c:pt idx="1">
                  <c:v>Delamanid</c:v>
                </c:pt>
              </c:strCache>
            </c:strRef>
          </c:cat>
          <c:val>
            <c:numRef>
              <c:f>Лист1!$H$2:$H$3</c:f>
              <c:numCache>
                <c:formatCode>0%</c:formatCode>
                <c:ptCount val="2"/>
                <c:pt idx="0" formatCode="0.00%">
                  <c:v>0.35600000000000004</c:v>
                </c:pt>
                <c:pt idx="1">
                  <c:v>0.39000000000000007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D958-4FCD-82CC-2F7C1DE38F1F}"/>
            </c:ext>
          </c:extLst>
        </c:ser>
        <c:ser>
          <c:idx val="7"/>
          <c:order val="7"/>
          <c:tx>
            <c:strRef>
              <c:f>Лист1!$I$1</c:f>
              <c:strCache>
                <c:ptCount val="1"/>
                <c:pt idx="0">
                  <c:v>Тромбоцитопения</c:v>
                </c:pt>
              </c:strCache>
            </c:strRef>
          </c:tx>
          <c:spPr>
            <a:solidFill>
              <a:schemeClr val="accent2">
                <a:lumMod val="60000"/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Лист1!$A$2:$A$3</c:f>
              <c:strCache>
                <c:ptCount val="2"/>
                <c:pt idx="0">
                  <c:v>Bedaquiline</c:v>
                </c:pt>
                <c:pt idx="1">
                  <c:v>Delamanid</c:v>
                </c:pt>
              </c:strCache>
            </c:strRef>
          </c:cat>
          <c:val>
            <c:numRef>
              <c:f>Лист1!$I$2:$I$3</c:f>
              <c:numCache>
                <c:formatCode>0.00%</c:formatCode>
                <c:ptCount val="2"/>
                <c:pt idx="0">
                  <c:v>0.17800000000000002</c:v>
                </c:pt>
                <c:pt idx="1">
                  <c:v>0.128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D958-4FCD-82CC-2F7C1DE38F1F}"/>
            </c:ext>
          </c:extLst>
        </c:ser>
        <c:ser>
          <c:idx val="8"/>
          <c:order val="8"/>
          <c:tx>
            <c:strRef>
              <c:f>Лист1!$J$1</c:f>
              <c:strCache>
                <c:ptCount val="1"/>
                <c:pt idx="0">
                  <c:v>Гиперурикемия</c:v>
                </c:pt>
              </c:strCache>
            </c:strRef>
          </c:tx>
          <c:spPr>
            <a:solidFill>
              <a:schemeClr val="accent3">
                <a:lumMod val="60000"/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Лист1!$A$2:$A$3</c:f>
              <c:strCache>
                <c:ptCount val="2"/>
                <c:pt idx="0">
                  <c:v>Bedaquiline</c:v>
                </c:pt>
                <c:pt idx="1">
                  <c:v>Delamanid</c:v>
                </c:pt>
              </c:strCache>
            </c:strRef>
          </c:cat>
          <c:val>
            <c:numRef>
              <c:f>Лист1!$J$2:$J$3</c:f>
              <c:numCache>
                <c:formatCode>0.00%</c:formatCode>
                <c:ptCount val="2"/>
                <c:pt idx="0">
                  <c:v>0.64900000000000013</c:v>
                </c:pt>
                <c:pt idx="1">
                  <c:v>4.1000000000000002E-2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D958-4FCD-82CC-2F7C1DE38F1F}"/>
            </c:ext>
          </c:extLst>
        </c:ser>
        <c:ser>
          <c:idx val="9"/>
          <c:order val="9"/>
          <c:tx>
            <c:strRef>
              <c:f>Лист1!$K$1</c:f>
              <c:strCache>
                <c:ptCount val="1"/>
                <c:pt idx="0">
                  <c:v>Психиатрические нарушения</c:v>
                </c:pt>
              </c:strCache>
            </c:strRef>
          </c:tx>
          <c:spPr>
            <a:solidFill>
              <a:schemeClr val="accent4">
                <a:lumMod val="60000"/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Лист1!$A$2:$A$3</c:f>
              <c:strCache>
                <c:ptCount val="2"/>
                <c:pt idx="0">
                  <c:v>Bedaquiline</c:v>
                </c:pt>
                <c:pt idx="1">
                  <c:v>Delamanid</c:v>
                </c:pt>
              </c:strCache>
            </c:strRef>
          </c:cat>
          <c:val>
            <c:numRef>
              <c:f>Лист1!$K$2:$K$3</c:f>
              <c:numCache>
                <c:formatCode>0.00%</c:formatCode>
                <c:ptCount val="2"/>
                <c:pt idx="0">
                  <c:v>0.16700000000000001</c:v>
                </c:pt>
                <c:pt idx="1">
                  <c:v>9.1000000000000025E-2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9-D958-4FCD-82CC-2F7C1DE38F1F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65"/>
        <c:axId val="305218096"/>
        <c:axId val="305218488"/>
      </c:barChart>
      <c:catAx>
        <c:axId val="305218096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1" i="0" u="none" strike="noStrike" kern="1200" cap="all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05218488"/>
        <c:crosses val="autoZero"/>
        <c:auto val="1"/>
        <c:lblAlgn val="ctr"/>
        <c:lblOffset val="100"/>
        <c:noMultiLvlLbl val="0"/>
      </c:catAx>
      <c:valAx>
        <c:axId val="305218488"/>
        <c:scaling>
          <c:orientation val="minMax"/>
        </c:scaling>
        <c:delete val="0"/>
        <c:axPos val="b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0521809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10777399555318651"/>
          <c:y val="0.88233371743166256"/>
          <c:w val="0.78445191314379925"/>
          <c:h val="0.10547116061711799"/>
        </c:manualLayout>
      </c:layout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lnSpc>
              <a:spcPts val="1200"/>
            </a:lnSpc>
            <a:defRPr sz="1197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userShapes r:id="rId4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Удлинение интервала QT</c:v>
                </c:pt>
              </c:strCache>
            </c:strRef>
          </c:tx>
          <c:dPt>
            <c:idx val="0"/>
            <c:bubble3D val="0"/>
            <c:spPr>
              <a:solidFill>
                <a:schemeClr val="accent1">
                  <a:lumMod val="60000"/>
                  <a:lumOff val="40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1754-4079-94F5-04871AC27163}"/>
              </c:ext>
            </c:extLst>
          </c:dPt>
          <c:dPt>
            <c:idx val="1"/>
            <c:bubble3D val="0"/>
            <c:spPr>
              <a:solidFill>
                <a:schemeClr val="accent1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2-1754-4079-94F5-04871AC27163}"/>
              </c:ext>
            </c:extLst>
          </c:dPt>
          <c:dPt>
            <c:idx val="2"/>
            <c:bubble3D val="0"/>
            <c:spPr>
              <a:solidFill>
                <a:srgbClr val="0033CC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1754-4079-94F5-04871AC27163}"/>
              </c:ext>
            </c:extLst>
          </c:dPt>
          <c:dPt>
            <c:idx val="3"/>
            <c:bubble3D val="0"/>
            <c:spPr>
              <a:solidFill>
                <a:srgbClr val="002060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4-1754-4079-94F5-04871AC27163}"/>
              </c:ext>
            </c:extLst>
          </c:dPt>
          <c:dLbls>
            <c:dLbl>
              <c:idx val="0"/>
              <c:layout>
                <c:manualLayout>
                  <c:x val="-0.24510779278860403"/>
                  <c:y val="-0.11741437531284776"/>
                </c:manualLayout>
              </c:layout>
              <c:tx>
                <c:rich>
                  <a:bodyPr/>
                  <a:lstStyle/>
                  <a:p>
                    <a:fld id="{0A2980C1-8F47-4346-9A7E-383400897E37}" type="VALUE">
                      <a:rPr lang="en-US" smtClean="0"/>
                      <a:pPr/>
                      <a:t>[VALUE]</a:t>
                    </a:fld>
                    <a:r>
                      <a:rPr lang="en-US" dirty="0"/>
                      <a:t> (72) / 38,9% 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33924031945354827"/>
                      <c:h val="5.6397673859822056E-2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1754-4079-94F5-04871AC27163}"/>
                </c:ext>
              </c:extLst>
            </c:dLbl>
            <c:dLbl>
              <c:idx val="1"/>
              <c:layout>
                <c:manualLayout>
                  <c:x val="-0.19639551851200446"/>
                  <c:y val="7.2226741951737145E-2"/>
                </c:manualLayout>
              </c:layout>
              <c:tx>
                <c:rich>
                  <a:bodyPr/>
                  <a:lstStyle/>
                  <a:p>
                    <a:fld id="{104995F5-E3CD-4A15-964B-A394A8BD076C}" type="VALUE">
                      <a:rPr lang="en-US" smtClean="0"/>
                      <a:pPr/>
                      <a:t>[VALUE]</a:t>
                    </a:fld>
                    <a:r>
                      <a:rPr lang="en-US" dirty="0"/>
                      <a:t> (6) /3,2% 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6251534307771263"/>
                      <c:h val="5.6039024105546585E-2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2-1754-4079-94F5-04871AC27163}"/>
                </c:ext>
              </c:extLst>
            </c:dLbl>
            <c:dLbl>
              <c:idx val="2"/>
              <c:layout>
                <c:manualLayout>
                  <c:x val="-0.14627569147202213"/>
                  <c:y val="5.7947351439811681E-2"/>
                </c:manualLayout>
              </c:layout>
              <c:tx>
                <c:rich>
                  <a:bodyPr/>
                  <a:lstStyle/>
                  <a:p>
                    <a:fld id="{4E18B90F-3FD1-4C9F-A5F7-C55B4C9B01D7}" type="VALUE">
                      <a:rPr lang="en-US" smtClean="0"/>
                      <a:pPr/>
                      <a:t>[VALUE]</a:t>
                    </a:fld>
                    <a:r>
                      <a:rPr lang="en-US" dirty="0"/>
                      <a:t> (9) / 4,9%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9376831349549587"/>
                      <c:h val="5.6397673859822056E-2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1754-4079-94F5-04871AC27163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fld id="{09939F25-55C0-4197-AD32-67BD81851A12}" type="VALUE">
                      <a:rPr lang="en-US" smtClean="0"/>
                      <a:pPr/>
                      <a:t>[VALUE]</a:t>
                    </a:fld>
                    <a:r>
                      <a:rPr lang="en-US" dirty="0"/>
                      <a:t> (2) / 1,1%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4-1754-4079-94F5-04871AC2716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3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Лист1!$A$2:$A$5</c:f>
              <c:strCache>
                <c:ptCount val="4"/>
                <c:pt idx="0">
                  <c:v>450-480 мсек</c:v>
                </c:pt>
                <c:pt idx="1">
                  <c:v>481-500 мсек</c:v>
                </c:pt>
                <c:pt idx="2">
                  <c:v>от 500 мсек</c:v>
                </c:pt>
                <c:pt idx="3">
                  <c:v>от 500 мсек или более 60 мсек от базового и нарушение ритма </c:v>
                </c:pt>
              </c:strCache>
            </c:strRef>
          </c:cat>
          <c:val>
            <c:numRef>
              <c:f>Лист1!$B$2:$B$5</c:f>
              <c:numCache>
                <c:formatCode>0.00%</c:formatCode>
                <c:ptCount val="4"/>
                <c:pt idx="0" formatCode="0%">
                  <c:v>0.80900000000000005</c:v>
                </c:pt>
                <c:pt idx="1">
                  <c:v>6.7000000000000004E-2</c:v>
                </c:pt>
                <c:pt idx="2">
                  <c:v>0.10100000000000002</c:v>
                </c:pt>
                <c:pt idx="3">
                  <c:v>2.1999999999999999E-2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754-4079-94F5-04871AC2716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1.8000345161257755E-4"/>
          <c:y val="0.60502425004194849"/>
          <c:w val="0.90275133110799854"/>
          <c:h val="0.1582407900084509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lnSpc>
              <a:spcPct val="100000"/>
            </a:lnSpc>
            <a:defRPr sz="1197" b="1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zero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Удлинение интервала QT</c:v>
                </c:pt>
              </c:strCache>
            </c:strRef>
          </c:tx>
          <c:dPt>
            <c:idx val="0"/>
            <c:bubble3D val="0"/>
            <c:spPr>
              <a:solidFill>
                <a:schemeClr val="accent1">
                  <a:lumMod val="60000"/>
                  <a:lumOff val="40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6225-4DE7-861F-8384237AF377}"/>
              </c:ext>
            </c:extLst>
          </c:dPt>
          <c:dPt>
            <c:idx val="1"/>
            <c:bubble3D val="0"/>
            <c:spPr>
              <a:solidFill>
                <a:schemeClr val="accent1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6225-4DE7-861F-8384237AF377}"/>
              </c:ext>
            </c:extLst>
          </c:dPt>
          <c:dPt>
            <c:idx val="2"/>
            <c:bubble3D val="0"/>
            <c:spPr>
              <a:solidFill>
                <a:srgbClr val="0033CC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6225-4DE7-861F-8384237AF377}"/>
              </c:ext>
            </c:extLst>
          </c:dPt>
          <c:dPt>
            <c:idx val="3"/>
            <c:bubble3D val="0"/>
            <c:spPr>
              <a:solidFill>
                <a:srgbClr val="002060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6225-4DE7-861F-8384237AF377}"/>
              </c:ext>
            </c:extLst>
          </c:dPt>
          <c:dLbls>
            <c:dLbl>
              <c:idx val="0"/>
              <c:layout>
                <c:manualLayout>
                  <c:x val="-0.10370301945996079"/>
                  <c:y val="-0.16523434254958089"/>
                </c:manualLayout>
              </c:layout>
              <c:tx>
                <c:rich>
                  <a:bodyPr/>
                  <a:lstStyle/>
                  <a:p>
                    <a:fld id="{0A2980C1-8F47-4346-9A7E-383400897E37}" type="VALUE">
                      <a:rPr lang="en-US" smtClean="0"/>
                      <a:pPr/>
                      <a:t>[VALUE]</a:t>
                    </a:fld>
                    <a:r>
                      <a:rPr lang="en-US" dirty="0"/>
                      <a:t> (43) / 17,8% 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33924031945354827"/>
                      <c:h val="5.6397673859822056E-2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6225-4DE7-861F-8384237AF377}"/>
                </c:ext>
              </c:extLst>
            </c:dLbl>
            <c:dLbl>
              <c:idx val="1"/>
              <c:layout>
                <c:manualLayout>
                  <c:x val="-0.1454770163634066"/>
                  <c:y val="0.12303545714076601"/>
                </c:manualLayout>
              </c:layout>
              <c:tx>
                <c:rich>
                  <a:bodyPr/>
                  <a:lstStyle/>
                  <a:p>
                    <a:fld id="{104995F5-E3CD-4A15-964B-A394A8BD076C}" type="VALUE">
                      <a:rPr lang="en-US" smtClean="0"/>
                      <a:pPr/>
                      <a:t>[VALUE]</a:t>
                    </a:fld>
                    <a:r>
                      <a:rPr lang="en-US" dirty="0"/>
                      <a:t> (1) /0,4% 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6251534307771263"/>
                      <c:h val="5.6039024105546585E-2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6225-4DE7-861F-8384237AF377}"/>
                </c:ext>
              </c:extLst>
            </c:dLbl>
            <c:dLbl>
              <c:idx val="2"/>
              <c:layout>
                <c:manualLayout>
                  <c:x val="-0.14627569147202213"/>
                  <c:y val="5.7947351439811681E-2"/>
                </c:manualLayout>
              </c:layout>
              <c:tx>
                <c:rich>
                  <a:bodyPr/>
                  <a:lstStyle/>
                  <a:p>
                    <a:fld id="{4E18B90F-3FD1-4C9F-A5F7-C55B4C9B01D7}" type="VALUE">
                      <a:rPr lang="en-US" smtClean="0"/>
                      <a:pPr/>
                      <a:t>[VALUE]</a:t>
                    </a:fld>
                    <a:r>
                      <a:rPr lang="en-US" dirty="0"/>
                      <a:t> (2) / 8,2%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9376831349549587"/>
                      <c:h val="5.6397673859822056E-2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6225-4DE7-861F-8384237AF377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6225-4DE7-861F-8384237AF37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3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Лист1!$A$2:$A$5</c:f>
              <c:strCache>
                <c:ptCount val="4"/>
                <c:pt idx="0">
                  <c:v>450-480 мсек</c:v>
                </c:pt>
                <c:pt idx="1">
                  <c:v>481-500 мсек</c:v>
                </c:pt>
                <c:pt idx="2">
                  <c:v>от 500 мсек</c:v>
                </c:pt>
                <c:pt idx="3">
                  <c:v>от 500 мсек или более 60 мсек от базового и нарушение ритма </c:v>
                </c:pt>
              </c:strCache>
            </c:strRef>
          </c:cat>
          <c:val>
            <c:numRef>
              <c:f>Лист1!$B$2:$B$5</c:f>
              <c:numCache>
                <c:formatCode>0.00%</c:formatCode>
                <c:ptCount val="4"/>
                <c:pt idx="0" formatCode="0%">
                  <c:v>0.93500000000000005</c:v>
                </c:pt>
                <c:pt idx="1">
                  <c:v>2.1999999999999999E-2</c:v>
                </c:pt>
                <c:pt idx="2">
                  <c:v>4.3000000000000003E-2</c:v>
                </c:pt>
                <c:pt idx="3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6225-4DE7-861F-8384237AF37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2.1128858759559725E-2"/>
          <c:y val="0.63790047751720258"/>
          <c:w val="0.95250486246437316"/>
          <c:h val="0.15226329410385925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lnSpc>
              <a:spcPts val="1200"/>
            </a:lnSpc>
            <a:defRPr sz="1197" b="1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zero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Ex1.xml><?xml version="1.0" encoding="utf-8"?>
<cx:chartSpace xmlns:a="http://schemas.openxmlformats.org/drawingml/2006/main" xmlns:r="http://schemas.openxmlformats.org/officeDocument/2006/relationships" xmlns:cx="http://schemas.microsoft.com/office/drawing/2014/chartex">
  <cx:chartData>
    <cx:externalData r:id="rId1" cx:autoUpdate="0"/>
    <cx:data id="0">
      <cx:strDim type="cat">
        <cx:f>Лист1!$A$2:$C$14</cx:f>
        <cx:lvl ptCount="13">
          <cx:pt idx="0">BDQ возможная</cx:pt>
          <cx:pt idx="1">BDQ возможная</cx:pt>
          <cx:pt idx="2">BDQ сомн.ПТЛС возможная</cx:pt>
          <cx:pt idx="3">BDQ возможная</cx:pt>
          <cx:pt idx="4">BDQ сомнит.ПТЛС возможная</cx:pt>
          <cx:pt idx="5">BDQ сомнит.ПТЛС возможная</cx:pt>
          <cx:pt idx="6">BDQ сомн. ПТЛС возможная</cx:pt>
          <cx:pt idx="7">ПТЛС сомнительная</cx:pt>
          <cx:pt idx="8">ПТЛС сомнительная</cx:pt>
          <cx:pt idx="9">ПТЛС сомнительная</cx:pt>
          <cx:pt idx="10">ПТЛС сомнительная</cx:pt>
          <cx:pt idx="11">ПТЛС сомнительная</cx:pt>
        </cx:lvl>
        <cx:lvl ptCount="13">
          <cx:pt idx="0">ОКН</cx:pt>
          <cx:pt idx="1">ОКН</cx:pt>
          <cx:pt idx="2">ОССН</cx:pt>
          <cx:pt idx="3">Прогрессирование ССН</cx:pt>
          <cx:pt idx="4">Инфаркт миокарда</cx:pt>
          <cx:pt idx="5">Нарушения ритма, тромбоз</cx:pt>
          <cx:pt idx="6">ОНМК</cx:pt>
          <cx:pt idx="7">ДН</cx:pt>
          <cx:pt idx="8">Лимфома</cx:pt>
          <cx:pt idx="9">Рак гортани</cx:pt>
          <cx:pt idx="10">Рак легких</cx:pt>
          <cx:pt idx="11">Рак ПЖ</cx:pt>
        </cx:lvl>
        <cx:lvl ptCount="13">
          <cx:pt idx="0">Осложнения со стороны сердечно-сосудистой системы</cx:pt>
          <cx:pt idx="1">Осложнения со стороны сердечно-сосудистой системы</cx:pt>
          <cx:pt idx="2">Осложнения со стороны сердечно-сосудистой системы</cx:pt>
          <cx:pt idx="3">Осложнения со стороны сердечно-сосудистой системы</cx:pt>
          <cx:pt idx="4">Осложнения со стороны сердечно-сосудистой системы</cx:pt>
          <cx:pt idx="5">Осложнения со стороны сердечно-сосудистой системы</cx:pt>
          <cx:pt idx="6">Осложнения со стороны сердечно-сосудистой системы</cx:pt>
          <cx:pt idx="7">Прогрессирование ТБ</cx:pt>
          <cx:pt idx="8">Прогрессирование онкологической патологии</cx:pt>
          <cx:pt idx="9">Прогрессирование онкологической патологии</cx:pt>
          <cx:pt idx="10">Прогрессирование онкологической патологии</cx:pt>
          <cx:pt idx="11">Прогрессирование онкологической патологии</cx:pt>
        </cx:lvl>
      </cx:strDim>
      <cx:numDim type="size">
        <cx:f>Лист1!$D$2:$D$14</cx:f>
        <cx:lvl ptCount="13" formatCode="0,00%">
          <cx:pt idx="0">0.19900000000000001</cx:pt>
          <cx:pt idx="1">0.066000000000000003</cx:pt>
          <cx:pt idx="2">0.066000000000000003</cx:pt>
          <cx:pt idx="3">0.066000000000000003</cx:pt>
          <cx:pt idx="4">0.066000000000000003</cx:pt>
          <cx:pt idx="5">0.066000000000000003</cx:pt>
          <cx:pt idx="6">0.066000000000000003</cx:pt>
          <cx:pt idx="7">0.13300000000000001</cx:pt>
          <cx:pt idx="8">0.066000000000000003</cx:pt>
          <cx:pt idx="9">0.066000000000000003</cx:pt>
          <cx:pt idx="10">0.066000000000000003</cx:pt>
          <cx:pt idx="11">0.066000000000000003</cx:pt>
        </cx:lvl>
      </cx:numDim>
    </cx:data>
  </cx:chartData>
  <cx:chart>
    <cx:plotArea>
      <cx:plotAreaRegion>
        <cx:series layoutId="sunburst" uniqueId="{CDC65D4C-721C-4D9A-B2E1-5F5909A152E7}">
          <cx:tx>
            <cx:txData>
              <cx:f>Лист1!$D$1</cx:f>
              <cx:v>Ряд 1</cx:v>
            </cx:txData>
          </cx:tx>
          <cx:dataLabels pos="ctr">
            <cx:txPr>
              <a:bodyPr spcFirstLastPara="1" vertOverflow="ellipsis" horzOverflow="overflow" wrap="square" lIns="0" tIns="0" rIns="0" bIns="0" anchor="ctr" anchorCtr="1"/>
              <a:lstStyle/>
              <a:p>
                <a:pPr algn="ctr" rtl="0">
                  <a:defRPr b="0">
                    <a:solidFill>
                      <a:schemeClr val="tx1"/>
                    </a:solidFill>
                  </a:defRPr>
                </a:pPr>
                <a:endParaRPr lang="ru-RU" sz="1197" b="0" i="0" u="none" strike="noStrike" baseline="0">
                  <a:solidFill>
                    <a:schemeClr val="tx1"/>
                  </a:solidFill>
                  <a:latin typeface="Calibri" panose="020F0502020204030204"/>
                </a:endParaRPr>
              </a:p>
            </cx:txPr>
            <cx:visibility seriesName="0" categoryName="1" value="0"/>
            <cx:dataLabel idx="1">
              <cx:txPr>
                <a:bodyPr spcFirstLastPara="1" vertOverflow="ellipsis" horzOverflow="overflow" wrap="square" lIns="0" tIns="0" rIns="0" bIns="0" anchor="ctr" anchorCtr="1"/>
                <a:lstStyle/>
                <a:p>
                  <a:pPr algn="ctr" rtl="0">
                    <a:defRPr b="1"/>
                  </a:pPr>
                  <a:r>
                    <a:rPr lang="ru-RU" sz="1197" b="1" i="0" u="none" strike="noStrike" baseline="0">
                      <a:solidFill>
                        <a:schemeClr val="tx1"/>
                      </a:solidFill>
                      <a:latin typeface="Calibri" panose="020F0502020204030204"/>
                    </a:rPr>
                    <a:t>ОКН</a:t>
                  </a:r>
                </a:p>
              </cx:txPr>
              <cx:visibility seriesName="0" categoryName="1" value="0"/>
            </cx:dataLabel>
            <cx:dataLabel idx="2">
              <cx:txPr>
                <a:bodyPr spcFirstLastPara="1" vertOverflow="ellipsis" horzOverflow="overflow" wrap="square" lIns="0" tIns="0" rIns="0" bIns="0" anchor="ctr" anchorCtr="1"/>
                <a:lstStyle/>
                <a:p>
                  <a:pPr algn="ctr" rtl="0">
                    <a:defRPr sz="1100" b="1">
                      <a:solidFill>
                        <a:srgbClr val="C00000"/>
                      </a:solidFill>
                    </a:defRPr>
                  </a:pPr>
                  <a:r>
                    <a:rPr lang="ru-RU" sz="1100" b="1" i="0" u="none" strike="noStrike" baseline="0">
                      <a:solidFill>
                        <a:srgbClr val="C00000"/>
                      </a:solidFill>
                      <a:latin typeface="Calibri" panose="020F0502020204030204"/>
                    </a:rPr>
                    <a:t>BDQ возможная</a:t>
                  </a:r>
                </a:p>
              </cx:txPr>
              <cx:visibility seriesName="0" categoryName="1" value="0"/>
            </cx:dataLabel>
            <cx:dataLabel idx="3">
              <cx:txPr>
                <a:bodyPr spcFirstLastPara="1" vertOverflow="ellipsis" horzOverflow="overflow" wrap="square" lIns="0" tIns="0" rIns="0" bIns="0" anchor="ctr" anchorCtr="1"/>
                <a:lstStyle/>
                <a:p>
                  <a:pPr algn="ctr" rtl="0">
                    <a:defRPr sz="1100" b="1">
                      <a:solidFill>
                        <a:srgbClr val="C00000"/>
                      </a:solidFill>
                    </a:defRPr>
                  </a:pPr>
                  <a:r>
                    <a:rPr lang="ru-RU" sz="1100" b="1" i="0" u="none" strike="noStrike" baseline="0">
                      <a:solidFill>
                        <a:srgbClr val="C00000"/>
                      </a:solidFill>
                      <a:latin typeface="Calibri" panose="020F0502020204030204"/>
                    </a:rPr>
                    <a:t>BDQ возможная</a:t>
                  </a:r>
                </a:p>
              </cx:txPr>
              <cx:visibility seriesName="0" categoryName="1" value="0"/>
            </cx:dataLabel>
            <cx:dataLabel idx="9">
              <cx:txPr>
                <a:bodyPr spcFirstLastPara="1" vertOverflow="ellipsis" horzOverflow="overflow" wrap="square" lIns="0" tIns="0" rIns="0" bIns="0" anchor="ctr" anchorCtr="1"/>
                <a:lstStyle/>
                <a:p>
                  <a:pPr algn="ctr" rtl="0">
                    <a:defRPr sz="1200" b="0">
                      <a:solidFill>
                        <a:schemeClr val="tx1"/>
                      </a:solidFill>
                    </a:defRPr>
                  </a:pPr>
                  <a:r>
                    <a:rPr lang="ru-RU" sz="1200" b="0" i="0" u="none" strike="noStrike" baseline="0">
                      <a:solidFill>
                        <a:schemeClr val="tx1"/>
                      </a:solidFill>
                      <a:latin typeface="Calibri" panose="020F0502020204030204"/>
                    </a:rPr>
                    <a:t>BDQ сомнит.ПТЛС возможная</a:t>
                  </a:r>
                </a:p>
              </cx:txPr>
              <cx:visibility seriesName="0" categoryName="1" value="0"/>
            </cx:dataLabel>
            <cx:dataLabel idx="11">
              <cx:txPr>
                <a:bodyPr spcFirstLastPara="1" vertOverflow="ellipsis" horzOverflow="overflow" wrap="square" lIns="0" tIns="0" rIns="0" bIns="0" anchor="ctr" anchorCtr="1"/>
                <a:lstStyle/>
                <a:p>
                  <a:pPr algn="ctr" rtl="0">
                    <a:defRPr sz="1100" b="0">
                      <a:solidFill>
                        <a:schemeClr val="tx1"/>
                      </a:solidFill>
                    </a:defRPr>
                  </a:pPr>
                  <a:r>
                    <a:rPr lang="ru-RU" sz="1100" b="0" i="0" u="none" strike="noStrike" baseline="0">
                      <a:solidFill>
                        <a:schemeClr val="tx1"/>
                      </a:solidFill>
                      <a:latin typeface="Calibri" panose="020F0502020204030204"/>
                    </a:rPr>
                    <a:t>BDQ сомнит.ПТЛС возможная</a:t>
                  </a:r>
                </a:p>
              </cx:txPr>
              <cx:visibility seriesName="0" categoryName="1" value="0"/>
            </cx:dataLabel>
          </cx:dataLabels>
          <cx:dataId val="0"/>
        </cx:series>
      </cx:plotAreaRegion>
    </cx:plotArea>
  </cx:chart>
</cx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8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/>
  </cs:chartArea>
  <cs:dataLabel>
    <cs:lnRef idx="0"/>
    <cs:fillRef idx="0"/>
    <cs:effectRef idx="0"/>
    <cs:fontRef idx="minor">
      <a:schemeClr val="lt1"/>
    </cs:fontRef>
    <cs:defRPr sz="1197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19050">
        <a:solidFill>
          <a:schemeClr val="lt1"/>
        </a:solidFill>
      </a:ln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/>
  </cs:seriesAxis>
  <cs:seriesLine>
    <cs:lnRef idx="0"/>
    <cs:fillRef idx="0"/>
    <cs:effectRef idx="0"/>
    <cs:fontRef idx="minor">
      <a:schemeClr val="tx1"/>
    </cs:fontRef>
    <cs:spPr>
      <a:ln w="9525" cap="flat">
        <a:solidFill>
          <a:srgbClr val="D9D9D9"/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/>
  </cs:valueAxis>
  <cs:wall>
    <cs:lnRef idx="0"/>
    <cs:fillRef idx="0"/>
    <cs:effectRef idx="0"/>
    <cs:fontRef idx="minor">
      <a:schemeClr val="tx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1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defRPr sz="1197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1197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0.56137</cdr:x>
      <cdr:y>0.65423</cdr:y>
    </cdr:from>
    <cdr:to>
      <cdr:x>0.99313</cdr:x>
      <cdr:y>0.69297</cdr:y>
    </cdr:to>
    <cdr:sp macro="" textlink="">
      <cdr:nvSpPr>
        <cdr:cNvPr id="3" name="Прямоугольник 2">
          <a:extLst xmlns:a="http://schemas.openxmlformats.org/drawingml/2006/main">
            <a:ext uri="{FF2B5EF4-FFF2-40B4-BE49-F238E27FC236}">
              <a16:creationId xmlns:a16="http://schemas.microsoft.com/office/drawing/2014/main" id="{EF549093-A1A7-4E63-8CEC-51451EFB0B92}"/>
            </a:ext>
          </a:extLst>
        </cdr:cNvPr>
        <cdr:cNvSpPr/>
      </cdr:nvSpPr>
      <cdr:spPr>
        <a:xfrm xmlns:a="http://schemas.openxmlformats.org/drawingml/2006/main">
          <a:off x="5862918" y="4087905"/>
          <a:ext cx="4509247" cy="242047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r>
            <a:rPr lang="ru-RU" sz="1200" b="1" dirty="0" err="1">
              <a:solidFill>
                <a:schemeClr val="tx1"/>
              </a:solidFill>
            </a:rPr>
            <a:t>Тахи</a:t>
          </a:r>
          <a:r>
            <a:rPr lang="ru-RU" sz="1200" b="1" dirty="0">
              <a:solidFill>
                <a:schemeClr val="tx1"/>
              </a:solidFill>
            </a:rPr>
            <a:t>-, брадикардия, СВА, блокады НПГ, СА блок, экстрасистолии</a:t>
          </a:r>
          <a:endParaRPr lang="x-none" sz="1200" b="1" dirty="0">
            <a:solidFill>
              <a:schemeClr val="tx1"/>
            </a:solidFill>
          </a:endParaRPr>
        </a:p>
      </cdr:txBody>
    </cdr:sp>
  </cdr:relSizeAnchor>
  <cdr:relSizeAnchor xmlns:cdr="http://schemas.openxmlformats.org/drawingml/2006/chartDrawing">
    <cdr:from>
      <cdr:x>0.10901</cdr:x>
      <cdr:y>0.61789</cdr:y>
    </cdr:from>
    <cdr:to>
      <cdr:x>0.58856</cdr:x>
      <cdr:y>0.65854</cdr:y>
    </cdr:to>
    <cdr:sp macro="" textlink="">
      <cdr:nvSpPr>
        <cdr:cNvPr id="4" name="Прямоугольник 3">
          <a:extLst xmlns:a="http://schemas.openxmlformats.org/drawingml/2006/main">
            <a:ext uri="{FF2B5EF4-FFF2-40B4-BE49-F238E27FC236}">
              <a16:creationId xmlns:a16="http://schemas.microsoft.com/office/drawing/2014/main" id="{E579B533-3A3B-47AF-8BC6-D2CFBB1F5C9B}"/>
            </a:ext>
          </a:extLst>
        </cdr:cNvPr>
        <cdr:cNvSpPr/>
      </cdr:nvSpPr>
      <cdr:spPr>
        <a:xfrm xmlns:a="http://schemas.openxmlformats.org/drawingml/2006/main">
          <a:off x="1138517" y="3860799"/>
          <a:ext cx="5008283" cy="253999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/>
        <a:lstStyle xmlns:a="http://schemas.openxmlformats.org/drawingml/2006/main">
          <a:lvl1pPr marL="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ru-RU" sz="1200" b="1" dirty="0">
              <a:solidFill>
                <a:schemeClr val="tx1"/>
              </a:solidFill>
            </a:rPr>
            <a:t>Повышение АЛТ, АСТ, билирубина, ГГТП, ЩФ, токсический гепатит </a:t>
          </a:r>
          <a:endParaRPr lang="x-none" sz="1200" b="1" dirty="0">
            <a:solidFill>
              <a:schemeClr val="tx1"/>
            </a:solidFill>
          </a:endParaRPr>
        </a:p>
      </cdr:txBody>
    </cdr:sp>
  </cdr:relSizeAnchor>
  <cdr:relSizeAnchor xmlns:cdr="http://schemas.openxmlformats.org/drawingml/2006/chartDrawing">
    <cdr:from>
      <cdr:x>0.11116</cdr:x>
      <cdr:y>0.58058</cdr:y>
    </cdr:from>
    <cdr:to>
      <cdr:x>0.56223</cdr:x>
      <cdr:y>0.6198</cdr:y>
    </cdr:to>
    <cdr:sp macro="" textlink="">
      <cdr:nvSpPr>
        <cdr:cNvPr id="5" name="Прямоугольник 4">
          <a:extLst xmlns:a="http://schemas.openxmlformats.org/drawingml/2006/main">
            <a:ext uri="{FF2B5EF4-FFF2-40B4-BE49-F238E27FC236}">
              <a16:creationId xmlns:a16="http://schemas.microsoft.com/office/drawing/2014/main" id="{E579B533-3A3B-47AF-8BC6-D2CFBB1F5C9B}"/>
            </a:ext>
          </a:extLst>
        </cdr:cNvPr>
        <cdr:cNvSpPr/>
      </cdr:nvSpPr>
      <cdr:spPr>
        <a:xfrm xmlns:a="http://schemas.openxmlformats.org/drawingml/2006/main">
          <a:off x="1160929" y="3627718"/>
          <a:ext cx="4710954" cy="245034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/>
        <a:lstStyle xmlns:a="http://schemas.openxmlformats.org/drawingml/2006/main">
          <a:lvl1pPr marL="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ru-RU" sz="1200" b="1" dirty="0" err="1">
              <a:solidFill>
                <a:schemeClr val="tx1"/>
              </a:solidFill>
            </a:rPr>
            <a:t>Гипокалиемия</a:t>
          </a:r>
          <a:r>
            <a:rPr lang="ru-RU" sz="1200" b="1" dirty="0">
              <a:solidFill>
                <a:schemeClr val="tx1"/>
              </a:solidFill>
            </a:rPr>
            <a:t>, </a:t>
          </a:r>
          <a:r>
            <a:rPr lang="ru-RU" sz="1200" b="1" dirty="0" err="1">
              <a:solidFill>
                <a:schemeClr val="tx1"/>
              </a:solidFill>
            </a:rPr>
            <a:t>гипомагниемия</a:t>
          </a:r>
          <a:r>
            <a:rPr lang="ru-RU" sz="1200" b="1" dirty="0">
              <a:solidFill>
                <a:schemeClr val="tx1"/>
              </a:solidFill>
            </a:rPr>
            <a:t>, </a:t>
          </a:r>
          <a:r>
            <a:rPr lang="ru-RU" sz="1200" b="1" dirty="0" err="1">
              <a:solidFill>
                <a:schemeClr val="tx1"/>
              </a:solidFill>
            </a:rPr>
            <a:t>гипокальциемия</a:t>
          </a:r>
          <a:endParaRPr lang="x-none" sz="1200" b="1" dirty="0">
            <a:solidFill>
              <a:schemeClr val="tx1"/>
            </a:solidFill>
          </a:endParaRPr>
        </a:p>
      </cdr:txBody>
    </cdr:sp>
  </cdr:relSizeAnchor>
  <cdr:relSizeAnchor xmlns:cdr="http://schemas.openxmlformats.org/drawingml/2006/chartDrawing">
    <cdr:from>
      <cdr:x>0.25594</cdr:x>
      <cdr:y>0.39407</cdr:y>
    </cdr:from>
    <cdr:to>
      <cdr:x>0.64478</cdr:x>
      <cdr:y>0.43424</cdr:y>
    </cdr:to>
    <cdr:sp macro="" textlink="">
      <cdr:nvSpPr>
        <cdr:cNvPr id="6" name="Прямоугольник 5">
          <a:extLst xmlns:a="http://schemas.openxmlformats.org/drawingml/2006/main">
            <a:ext uri="{FF2B5EF4-FFF2-40B4-BE49-F238E27FC236}">
              <a16:creationId xmlns:a16="http://schemas.microsoft.com/office/drawing/2014/main" id="{256B925D-C3C5-49D6-90F6-00A842AA7C61}"/>
            </a:ext>
          </a:extLst>
        </cdr:cNvPr>
        <cdr:cNvSpPr/>
      </cdr:nvSpPr>
      <cdr:spPr>
        <a:xfrm xmlns:a="http://schemas.openxmlformats.org/drawingml/2006/main">
          <a:off x="2672976" y="2462306"/>
          <a:ext cx="4061012" cy="251012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/>
        <a:lstStyle xmlns:a="http://schemas.openxmlformats.org/drawingml/2006/main">
          <a:lvl1pPr marL="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ru-RU" sz="1200" b="1" dirty="0">
              <a:solidFill>
                <a:schemeClr val="tx1"/>
              </a:solidFill>
            </a:rPr>
            <a:t>Депрессия, беспокойство, нарушения сна</a:t>
          </a:r>
          <a:endParaRPr lang="x-none" sz="1200" b="1" dirty="0">
            <a:solidFill>
              <a:schemeClr val="tx1"/>
            </a:solidFill>
          </a:endParaRPr>
        </a:p>
      </cdr:txBody>
    </cdr:sp>
  </cdr:relSizeAnchor>
  <cdr:relSizeAnchor xmlns:cdr="http://schemas.openxmlformats.org/drawingml/2006/chartDrawing">
    <cdr:from>
      <cdr:x>0.56009</cdr:x>
      <cdr:y>0.68532</cdr:y>
    </cdr:from>
    <cdr:to>
      <cdr:x>0.95622</cdr:x>
      <cdr:y>0.75323</cdr:y>
    </cdr:to>
    <cdr:sp macro="" textlink="">
      <cdr:nvSpPr>
        <cdr:cNvPr id="7" name="Прямоугольник 6">
          <a:extLst xmlns:a="http://schemas.openxmlformats.org/drawingml/2006/main">
            <a:ext uri="{FF2B5EF4-FFF2-40B4-BE49-F238E27FC236}">
              <a16:creationId xmlns:a16="http://schemas.microsoft.com/office/drawing/2014/main" id="{D99239EF-B9D4-4C09-90D7-D7BACCD881DB}"/>
            </a:ext>
          </a:extLst>
        </cdr:cNvPr>
        <cdr:cNvSpPr/>
      </cdr:nvSpPr>
      <cdr:spPr>
        <a:xfrm xmlns:a="http://schemas.openxmlformats.org/drawingml/2006/main">
          <a:off x="5849468" y="4282142"/>
          <a:ext cx="4137213" cy="424328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/>
        <a:lstStyle xmlns:a="http://schemas.openxmlformats.org/drawingml/2006/main">
          <a:lvl1pPr marL="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ru-RU" sz="1200" b="1" dirty="0">
              <a:solidFill>
                <a:schemeClr val="tx1"/>
              </a:solidFill>
            </a:rPr>
            <a:t>Изменения миокарда, признаки перегрузки, изменения систолы / </a:t>
          </a:r>
          <a:r>
            <a:rPr lang="ru-RU" sz="1200" b="1" dirty="0" err="1">
              <a:solidFill>
                <a:schemeClr val="tx1"/>
              </a:solidFill>
            </a:rPr>
            <a:t>реполяризации</a:t>
          </a:r>
          <a:r>
            <a:rPr lang="ru-RU" sz="1200" b="1" dirty="0">
              <a:solidFill>
                <a:schemeClr val="tx1"/>
              </a:solidFill>
            </a:rPr>
            <a:t> и иные </a:t>
          </a:r>
          <a:endParaRPr lang="x-none" sz="1200" b="1" dirty="0">
            <a:solidFill>
              <a:schemeClr val="tx1"/>
            </a:solidFill>
          </a:endParaRPr>
        </a:p>
      </cdr:txBody>
    </cdr:sp>
  </cdr:relSizeAnchor>
  <cdr:relSizeAnchor xmlns:cdr="http://schemas.openxmlformats.org/drawingml/2006/chartDrawing">
    <cdr:from>
      <cdr:x>0.11116</cdr:x>
      <cdr:y>0.72358</cdr:y>
    </cdr:from>
    <cdr:to>
      <cdr:x>0.5</cdr:x>
      <cdr:y>0.76375</cdr:y>
    </cdr:to>
    <cdr:sp macro="" textlink="">
      <cdr:nvSpPr>
        <cdr:cNvPr id="8" name="Прямоугольник 7">
          <a:extLst xmlns:a="http://schemas.openxmlformats.org/drawingml/2006/main">
            <a:ext uri="{FF2B5EF4-FFF2-40B4-BE49-F238E27FC236}">
              <a16:creationId xmlns:a16="http://schemas.microsoft.com/office/drawing/2014/main" id="{A61AF48A-AC43-496A-9E84-D496534643B8}"/>
            </a:ext>
          </a:extLst>
        </cdr:cNvPr>
        <cdr:cNvSpPr/>
      </cdr:nvSpPr>
      <cdr:spPr>
        <a:xfrm xmlns:a="http://schemas.openxmlformats.org/drawingml/2006/main">
          <a:off x="1160929" y="4521201"/>
          <a:ext cx="4061012" cy="251012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/>
        <a:lstStyle xmlns:a="http://schemas.openxmlformats.org/drawingml/2006/main">
          <a:lvl1pPr marL="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ru-RU" sz="1200" b="1" dirty="0">
              <a:solidFill>
                <a:schemeClr val="tx1"/>
              </a:solidFill>
            </a:rPr>
            <a:t>Удлинение интервала </a:t>
          </a:r>
          <a:r>
            <a:rPr lang="en-US" sz="1200" b="1" dirty="0">
              <a:solidFill>
                <a:schemeClr val="tx1"/>
              </a:solidFill>
            </a:rPr>
            <a:t>QT</a:t>
          </a:r>
          <a:endParaRPr lang="x-none" sz="1200" b="1" dirty="0">
            <a:solidFill>
              <a:schemeClr val="tx1"/>
            </a:solidFill>
          </a:endParaRPr>
        </a:p>
      </cdr:txBody>
    </cdr:sp>
  </cdr:relSizeAnchor>
  <cdr:relSizeAnchor xmlns:cdr="http://schemas.openxmlformats.org/drawingml/2006/chartDrawing">
    <cdr:from>
      <cdr:x>0.46352</cdr:x>
      <cdr:y>0.71449</cdr:y>
    </cdr:from>
    <cdr:to>
      <cdr:x>0.5176</cdr:x>
      <cdr:y>0.77475</cdr:y>
    </cdr:to>
    <cdr:sp macro="" textlink="">
      <cdr:nvSpPr>
        <cdr:cNvPr id="17" name="Овал 16">
          <a:extLst xmlns:a="http://schemas.openxmlformats.org/drawingml/2006/main">
            <a:ext uri="{FF2B5EF4-FFF2-40B4-BE49-F238E27FC236}">
              <a16:creationId xmlns:a16="http://schemas.microsoft.com/office/drawing/2014/main" id="{73C7CA7C-F8DB-46CB-A675-56E7A5BE0746}"/>
            </a:ext>
          </a:extLst>
        </cdr:cNvPr>
        <cdr:cNvSpPr/>
      </cdr:nvSpPr>
      <cdr:spPr>
        <a:xfrm xmlns:a="http://schemas.openxmlformats.org/drawingml/2006/main">
          <a:off x="4840941" y="4464423"/>
          <a:ext cx="564777" cy="376518"/>
        </a:xfrm>
        <a:prstGeom xmlns:a="http://schemas.openxmlformats.org/drawingml/2006/main" prst="ellipse">
          <a:avLst/>
        </a:prstGeom>
        <a:noFill xmlns:a="http://schemas.openxmlformats.org/drawingml/2006/main"/>
        <a:ln xmlns:a="http://schemas.openxmlformats.org/drawingml/2006/main" w="19050">
          <a:solidFill>
            <a:srgbClr val="C00000"/>
          </a:solidFill>
          <a:prstDash val="sysDash"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x-none"/>
        </a:p>
      </cdr:txBody>
    </cdr:sp>
  </cdr:relSizeAnchor>
  <cdr:relSizeAnchor xmlns:cdr="http://schemas.openxmlformats.org/drawingml/2006/chartDrawing">
    <cdr:from>
      <cdr:x>0.21774</cdr:x>
      <cdr:y>0.33381</cdr:y>
    </cdr:from>
    <cdr:to>
      <cdr:x>0.27182</cdr:x>
      <cdr:y>0.39407</cdr:y>
    </cdr:to>
    <cdr:sp macro="" textlink="">
      <cdr:nvSpPr>
        <cdr:cNvPr id="18" name="Овал 17">
          <a:extLst xmlns:a="http://schemas.openxmlformats.org/drawingml/2006/main">
            <a:ext uri="{FF2B5EF4-FFF2-40B4-BE49-F238E27FC236}">
              <a16:creationId xmlns:a16="http://schemas.microsoft.com/office/drawing/2014/main" id="{2521167C-A10F-4681-BEB6-C3A86821D4C0}"/>
            </a:ext>
          </a:extLst>
        </cdr:cNvPr>
        <cdr:cNvSpPr/>
      </cdr:nvSpPr>
      <cdr:spPr>
        <a:xfrm xmlns:a="http://schemas.openxmlformats.org/drawingml/2006/main">
          <a:off x="2274046" y="2085788"/>
          <a:ext cx="564777" cy="376518"/>
        </a:xfrm>
        <a:prstGeom xmlns:a="http://schemas.openxmlformats.org/drawingml/2006/main" prst="ellipse">
          <a:avLst/>
        </a:prstGeom>
        <a:noFill xmlns:a="http://schemas.openxmlformats.org/drawingml/2006/main"/>
        <a:ln xmlns:a="http://schemas.openxmlformats.org/drawingml/2006/main" w="19050">
          <a:solidFill>
            <a:srgbClr val="C00000"/>
          </a:solidFill>
          <a:prstDash val="sysDash"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/>
        <a:lstStyle xmlns:a="http://schemas.openxmlformats.org/drawingml/2006/main">
          <a:lvl1pPr marL="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x-none"/>
        </a:p>
      </cdr:txBody>
    </cdr:sp>
  </cdr:relSizeAnchor>
  <cdr:relSizeAnchor xmlns:cdr="http://schemas.openxmlformats.org/drawingml/2006/chartDrawing">
    <cdr:from>
      <cdr:x>0.51588</cdr:x>
      <cdr:y>0.68532</cdr:y>
    </cdr:from>
    <cdr:to>
      <cdr:x>0.56996</cdr:x>
      <cdr:y>0.74558</cdr:y>
    </cdr:to>
    <cdr:sp macro="" textlink="">
      <cdr:nvSpPr>
        <cdr:cNvPr id="19" name="Овал 18">
          <a:extLst xmlns:a="http://schemas.openxmlformats.org/drawingml/2006/main">
            <a:ext uri="{FF2B5EF4-FFF2-40B4-BE49-F238E27FC236}">
              <a16:creationId xmlns:a16="http://schemas.microsoft.com/office/drawing/2014/main" id="{2521167C-A10F-4681-BEB6-C3A86821D4C0}"/>
            </a:ext>
          </a:extLst>
        </cdr:cNvPr>
        <cdr:cNvSpPr/>
      </cdr:nvSpPr>
      <cdr:spPr>
        <a:xfrm xmlns:a="http://schemas.openxmlformats.org/drawingml/2006/main">
          <a:off x="5387788" y="4282140"/>
          <a:ext cx="564777" cy="376518"/>
        </a:xfrm>
        <a:prstGeom xmlns:a="http://schemas.openxmlformats.org/drawingml/2006/main" prst="ellipse">
          <a:avLst/>
        </a:prstGeom>
        <a:noFill xmlns:a="http://schemas.openxmlformats.org/drawingml/2006/main"/>
        <a:ln xmlns:a="http://schemas.openxmlformats.org/drawingml/2006/main" w="19050">
          <a:solidFill>
            <a:srgbClr val="C00000"/>
          </a:solidFill>
          <a:prstDash val="sysDash"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/>
        <a:lstStyle xmlns:a="http://schemas.openxmlformats.org/drawingml/2006/main">
          <a:lvl1pPr marL="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x-none"/>
        </a:p>
      </cdr:txBody>
    </cdr:sp>
  </cdr:relSizeAnchor>
  <cdr:relSizeAnchor xmlns:cdr="http://schemas.openxmlformats.org/drawingml/2006/chartDrawing">
    <cdr:from>
      <cdr:x>0.50873</cdr:x>
      <cdr:y>0.64084</cdr:y>
    </cdr:from>
    <cdr:to>
      <cdr:x>0.5628</cdr:x>
      <cdr:y>0.7011</cdr:y>
    </cdr:to>
    <cdr:sp macro="" textlink="">
      <cdr:nvSpPr>
        <cdr:cNvPr id="20" name="Овал 19">
          <a:extLst xmlns:a="http://schemas.openxmlformats.org/drawingml/2006/main">
            <a:ext uri="{FF2B5EF4-FFF2-40B4-BE49-F238E27FC236}">
              <a16:creationId xmlns:a16="http://schemas.microsoft.com/office/drawing/2014/main" id="{2521167C-A10F-4681-BEB6-C3A86821D4C0}"/>
            </a:ext>
          </a:extLst>
        </cdr:cNvPr>
        <cdr:cNvSpPr/>
      </cdr:nvSpPr>
      <cdr:spPr>
        <a:xfrm xmlns:a="http://schemas.openxmlformats.org/drawingml/2006/main">
          <a:off x="5313082" y="4004234"/>
          <a:ext cx="564777" cy="376518"/>
        </a:xfrm>
        <a:prstGeom xmlns:a="http://schemas.openxmlformats.org/drawingml/2006/main" prst="ellipse">
          <a:avLst/>
        </a:prstGeom>
        <a:noFill xmlns:a="http://schemas.openxmlformats.org/drawingml/2006/main"/>
        <a:ln xmlns:a="http://schemas.openxmlformats.org/drawingml/2006/main" w="19050">
          <a:solidFill>
            <a:srgbClr val="C00000"/>
          </a:solidFill>
          <a:prstDash val="sysDash"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/>
        <a:lstStyle xmlns:a="http://schemas.openxmlformats.org/drawingml/2006/main">
          <a:lvl1pPr marL="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x-none"/>
        </a:p>
      </cdr:txBody>
    </cdr:sp>
  </cdr:relSizeAnchor>
  <cdr:relSizeAnchor xmlns:cdr="http://schemas.openxmlformats.org/drawingml/2006/chartDrawing">
    <cdr:from>
      <cdr:x>0.23662</cdr:x>
      <cdr:y>0.28934</cdr:y>
    </cdr:from>
    <cdr:to>
      <cdr:x>0.2907</cdr:x>
      <cdr:y>0.34959</cdr:y>
    </cdr:to>
    <cdr:sp macro="" textlink="">
      <cdr:nvSpPr>
        <cdr:cNvPr id="21" name="Овал 20">
          <a:extLst xmlns:a="http://schemas.openxmlformats.org/drawingml/2006/main">
            <a:ext uri="{FF2B5EF4-FFF2-40B4-BE49-F238E27FC236}">
              <a16:creationId xmlns:a16="http://schemas.microsoft.com/office/drawing/2014/main" id="{2521167C-A10F-4681-BEB6-C3A86821D4C0}"/>
            </a:ext>
          </a:extLst>
        </cdr:cNvPr>
        <cdr:cNvSpPr/>
      </cdr:nvSpPr>
      <cdr:spPr>
        <a:xfrm xmlns:a="http://schemas.openxmlformats.org/drawingml/2006/main">
          <a:off x="2471270" y="1807882"/>
          <a:ext cx="564777" cy="376518"/>
        </a:xfrm>
        <a:prstGeom xmlns:a="http://schemas.openxmlformats.org/drawingml/2006/main" prst="ellipse">
          <a:avLst/>
        </a:prstGeom>
        <a:noFill xmlns:a="http://schemas.openxmlformats.org/drawingml/2006/main"/>
        <a:ln xmlns:a="http://schemas.openxmlformats.org/drawingml/2006/main" w="19050">
          <a:solidFill>
            <a:srgbClr val="C00000"/>
          </a:solidFill>
          <a:prstDash val="sysDash"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/>
        <a:lstStyle xmlns:a="http://schemas.openxmlformats.org/drawingml/2006/main">
          <a:lvl1pPr marL="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x-none"/>
        </a:p>
      </cdr:txBody>
    </cdr:sp>
  </cdr:relSizeAnchor>
  <cdr:relSizeAnchor xmlns:cdr="http://schemas.openxmlformats.org/drawingml/2006/chartDrawing">
    <cdr:from>
      <cdr:x>0.15422</cdr:x>
      <cdr:y>0.25634</cdr:y>
    </cdr:from>
    <cdr:to>
      <cdr:x>0.2083</cdr:x>
      <cdr:y>0.31659</cdr:y>
    </cdr:to>
    <cdr:sp macro="" textlink="">
      <cdr:nvSpPr>
        <cdr:cNvPr id="22" name="Овал 21">
          <a:extLst xmlns:a="http://schemas.openxmlformats.org/drawingml/2006/main">
            <a:ext uri="{FF2B5EF4-FFF2-40B4-BE49-F238E27FC236}">
              <a16:creationId xmlns:a16="http://schemas.microsoft.com/office/drawing/2014/main" id="{2521167C-A10F-4681-BEB6-C3A86821D4C0}"/>
            </a:ext>
          </a:extLst>
        </cdr:cNvPr>
        <cdr:cNvSpPr/>
      </cdr:nvSpPr>
      <cdr:spPr>
        <a:xfrm xmlns:a="http://schemas.openxmlformats.org/drawingml/2006/main">
          <a:off x="1610659" y="1601693"/>
          <a:ext cx="564777" cy="376518"/>
        </a:xfrm>
        <a:prstGeom xmlns:a="http://schemas.openxmlformats.org/drawingml/2006/main" prst="ellipse">
          <a:avLst/>
        </a:prstGeom>
        <a:noFill xmlns:a="http://schemas.openxmlformats.org/drawingml/2006/main"/>
        <a:ln xmlns:a="http://schemas.openxmlformats.org/drawingml/2006/main" w="19050">
          <a:solidFill>
            <a:srgbClr val="C00000"/>
          </a:solidFill>
          <a:prstDash val="sysDash"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/>
        <a:lstStyle xmlns:a="http://schemas.openxmlformats.org/drawingml/2006/main">
          <a:lvl1pPr marL="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x-none"/>
        </a:p>
      </cdr:txBody>
    </cdr:sp>
  </cdr:relSizeAnchor>
  <cdr:relSizeAnchor xmlns:cdr="http://schemas.openxmlformats.org/drawingml/2006/chartDrawing">
    <cdr:from>
      <cdr:x>0.11116</cdr:x>
      <cdr:y>0.68867</cdr:y>
    </cdr:from>
    <cdr:to>
      <cdr:x>0.5</cdr:x>
      <cdr:y>0.72884</cdr:y>
    </cdr:to>
    <cdr:sp macro="" textlink="">
      <cdr:nvSpPr>
        <cdr:cNvPr id="26" name="Прямоугольник 25">
          <a:extLst xmlns:a="http://schemas.openxmlformats.org/drawingml/2006/main">
            <a:ext uri="{FF2B5EF4-FFF2-40B4-BE49-F238E27FC236}">
              <a16:creationId xmlns:a16="http://schemas.microsoft.com/office/drawing/2014/main" id="{C68015FC-5188-4AE5-A83E-8E79357DC787}"/>
            </a:ext>
          </a:extLst>
        </cdr:cNvPr>
        <cdr:cNvSpPr/>
      </cdr:nvSpPr>
      <cdr:spPr>
        <a:xfrm xmlns:a="http://schemas.openxmlformats.org/drawingml/2006/main">
          <a:off x="1160929" y="4303060"/>
          <a:ext cx="4061012" cy="251012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/>
        <a:lstStyle xmlns:a="http://schemas.openxmlformats.org/drawingml/2006/main">
          <a:lvl1pPr marL="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ru-RU" sz="1200" b="1" dirty="0">
              <a:solidFill>
                <a:schemeClr val="tx1"/>
              </a:solidFill>
            </a:rPr>
            <a:t>Изменения ЭКГ</a:t>
          </a:r>
          <a:endParaRPr lang="x-none" sz="1200" b="1" dirty="0">
            <a:solidFill>
              <a:schemeClr val="tx1"/>
            </a:solidFill>
          </a:endParaRPr>
        </a:p>
      </cdr:txBody>
    </cdr:sp>
  </cdr:relSizeAnchor>
  <cdr:relSizeAnchor xmlns:cdr="http://schemas.openxmlformats.org/drawingml/2006/chartDrawing">
    <cdr:from>
      <cdr:x>0.11116</cdr:x>
      <cdr:y>0.65089</cdr:y>
    </cdr:from>
    <cdr:to>
      <cdr:x>0.5</cdr:x>
      <cdr:y>0.69106</cdr:y>
    </cdr:to>
    <cdr:sp macro="" textlink="">
      <cdr:nvSpPr>
        <cdr:cNvPr id="27" name="Прямоугольник 26">
          <a:extLst xmlns:a="http://schemas.openxmlformats.org/drawingml/2006/main">
            <a:ext uri="{FF2B5EF4-FFF2-40B4-BE49-F238E27FC236}">
              <a16:creationId xmlns:a16="http://schemas.microsoft.com/office/drawing/2014/main" id="{22913BF2-D59A-4DC3-A87F-09406D402402}"/>
            </a:ext>
          </a:extLst>
        </cdr:cNvPr>
        <cdr:cNvSpPr/>
      </cdr:nvSpPr>
      <cdr:spPr>
        <a:xfrm xmlns:a="http://schemas.openxmlformats.org/drawingml/2006/main">
          <a:off x="1160929" y="4066990"/>
          <a:ext cx="4061012" cy="251012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/>
        <a:lstStyle xmlns:a="http://schemas.openxmlformats.org/drawingml/2006/main">
          <a:lvl1pPr marL="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ru-RU" sz="1200" b="1" dirty="0">
              <a:solidFill>
                <a:schemeClr val="tx1"/>
              </a:solidFill>
            </a:rPr>
            <a:t>Нарушения ритма</a:t>
          </a:r>
          <a:endParaRPr lang="x-none" sz="1200" b="1" dirty="0">
            <a:solidFill>
              <a:schemeClr val="tx1"/>
            </a:solidFill>
          </a:endParaRPr>
        </a:p>
      </cdr:txBody>
    </cdr:sp>
  </cdr:relSizeAnchor>
  <cdr:relSizeAnchor xmlns:cdr="http://schemas.openxmlformats.org/drawingml/2006/chartDrawing">
    <cdr:from>
      <cdr:x>0.11173</cdr:x>
      <cdr:y>0.5428</cdr:y>
    </cdr:from>
    <cdr:to>
      <cdr:x>0.5628</cdr:x>
      <cdr:y>0.58202</cdr:y>
    </cdr:to>
    <cdr:sp macro="" textlink="">
      <cdr:nvSpPr>
        <cdr:cNvPr id="28" name="Прямоугольник 27">
          <a:extLst xmlns:a="http://schemas.openxmlformats.org/drawingml/2006/main">
            <a:ext uri="{FF2B5EF4-FFF2-40B4-BE49-F238E27FC236}">
              <a16:creationId xmlns:a16="http://schemas.microsoft.com/office/drawing/2014/main" id="{3C29E1CE-FF56-4846-BD3A-384669BD402D}"/>
            </a:ext>
          </a:extLst>
        </cdr:cNvPr>
        <cdr:cNvSpPr/>
      </cdr:nvSpPr>
      <cdr:spPr>
        <a:xfrm xmlns:a="http://schemas.openxmlformats.org/drawingml/2006/main">
          <a:off x="1166905" y="3391648"/>
          <a:ext cx="4710954" cy="245034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/>
        <a:lstStyle xmlns:a="http://schemas.openxmlformats.org/drawingml/2006/main">
          <a:lvl1pPr marL="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ru-RU" sz="1200" b="1" dirty="0">
              <a:solidFill>
                <a:schemeClr val="tx1"/>
              </a:solidFill>
            </a:rPr>
            <a:t>Повышение креатинина, снижение СКФ, токсическая нефропатия</a:t>
          </a:r>
          <a:endParaRPr lang="x-none" sz="1200" b="1" dirty="0">
            <a:solidFill>
              <a:schemeClr val="tx1"/>
            </a:solidFill>
          </a:endParaRPr>
        </a:p>
      </cdr:txBody>
    </cdr:sp>
  </cdr:relSizeAnchor>
  <cdr:relSizeAnchor xmlns:cdr="http://schemas.openxmlformats.org/drawingml/2006/chartDrawing">
    <cdr:from>
      <cdr:x>0.11116</cdr:x>
      <cdr:y>0.42826</cdr:y>
    </cdr:from>
    <cdr:to>
      <cdr:x>0.5</cdr:x>
      <cdr:y>0.46844</cdr:y>
    </cdr:to>
    <cdr:sp macro="" textlink="">
      <cdr:nvSpPr>
        <cdr:cNvPr id="29" name="Прямоугольник 28">
          <a:extLst xmlns:a="http://schemas.openxmlformats.org/drawingml/2006/main">
            <a:ext uri="{FF2B5EF4-FFF2-40B4-BE49-F238E27FC236}">
              <a16:creationId xmlns:a16="http://schemas.microsoft.com/office/drawing/2014/main" id="{2DCD3D2C-76C7-4F8E-B2CC-29C08FCD2C7F}"/>
            </a:ext>
          </a:extLst>
        </cdr:cNvPr>
        <cdr:cNvSpPr/>
      </cdr:nvSpPr>
      <cdr:spPr>
        <a:xfrm xmlns:a="http://schemas.openxmlformats.org/drawingml/2006/main">
          <a:off x="1160929" y="2675964"/>
          <a:ext cx="4061012" cy="251012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/>
        <a:lstStyle xmlns:a="http://schemas.openxmlformats.org/drawingml/2006/main">
          <a:lvl1pPr marL="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ru-RU" sz="1200" b="1" dirty="0" err="1">
              <a:solidFill>
                <a:schemeClr val="tx1"/>
              </a:solidFill>
            </a:rPr>
            <a:t>Гиперурикемия</a:t>
          </a:r>
          <a:endParaRPr lang="x-none" sz="1200" b="1" dirty="0">
            <a:solidFill>
              <a:schemeClr val="tx1"/>
            </a:solidFill>
          </a:endParaRPr>
        </a:p>
      </cdr:txBody>
    </cdr:sp>
  </cdr:relSizeAnchor>
  <cdr:relSizeAnchor xmlns:cdr="http://schemas.openxmlformats.org/drawingml/2006/chartDrawing">
    <cdr:from>
      <cdr:x>0.11116</cdr:x>
      <cdr:y>0.51124</cdr:y>
    </cdr:from>
    <cdr:to>
      <cdr:x>0.5</cdr:x>
      <cdr:y>0.55141</cdr:y>
    </cdr:to>
    <cdr:sp macro="" textlink="">
      <cdr:nvSpPr>
        <cdr:cNvPr id="30" name="Прямоугольник 29">
          <a:extLst xmlns:a="http://schemas.openxmlformats.org/drawingml/2006/main">
            <a:ext uri="{FF2B5EF4-FFF2-40B4-BE49-F238E27FC236}">
              <a16:creationId xmlns:a16="http://schemas.microsoft.com/office/drawing/2014/main" id="{383C32C1-2C76-42ED-A875-A2D0FCCCF1CE}"/>
            </a:ext>
          </a:extLst>
        </cdr:cNvPr>
        <cdr:cNvSpPr/>
      </cdr:nvSpPr>
      <cdr:spPr>
        <a:xfrm xmlns:a="http://schemas.openxmlformats.org/drawingml/2006/main">
          <a:off x="1160929" y="3194426"/>
          <a:ext cx="4061012" cy="251012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/>
        <a:lstStyle xmlns:a="http://schemas.openxmlformats.org/drawingml/2006/main">
          <a:lvl1pPr marL="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ru-RU" sz="1200" b="1" dirty="0">
              <a:solidFill>
                <a:schemeClr val="tx1"/>
              </a:solidFill>
            </a:rPr>
            <a:t>Снижение </a:t>
          </a:r>
          <a:r>
            <a:rPr lang="en-US" sz="1200" b="1" dirty="0">
              <a:solidFill>
                <a:schemeClr val="tx1"/>
              </a:solidFill>
            </a:rPr>
            <a:t>Hb</a:t>
          </a:r>
          <a:endParaRPr lang="x-none" sz="1200" b="1" dirty="0">
            <a:solidFill>
              <a:schemeClr val="tx1"/>
            </a:solidFill>
          </a:endParaRPr>
        </a:p>
      </cdr:txBody>
    </cdr:sp>
  </cdr:relSizeAnchor>
  <cdr:relSizeAnchor xmlns:cdr="http://schemas.openxmlformats.org/drawingml/2006/chartDrawing">
    <cdr:from>
      <cdr:x>0.26166</cdr:x>
      <cdr:y>0.46844</cdr:y>
    </cdr:from>
    <cdr:to>
      <cdr:x>0.6505</cdr:x>
      <cdr:y>0.50861</cdr:y>
    </cdr:to>
    <cdr:sp macro="" textlink="">
      <cdr:nvSpPr>
        <cdr:cNvPr id="31" name="Прямоугольник 30">
          <a:extLst xmlns:a="http://schemas.openxmlformats.org/drawingml/2006/main">
            <a:ext uri="{FF2B5EF4-FFF2-40B4-BE49-F238E27FC236}">
              <a16:creationId xmlns:a16="http://schemas.microsoft.com/office/drawing/2014/main" id="{BD125D47-C713-4F52-AD85-5D1BDD06F51E}"/>
            </a:ext>
          </a:extLst>
        </cdr:cNvPr>
        <cdr:cNvSpPr/>
      </cdr:nvSpPr>
      <cdr:spPr>
        <a:xfrm xmlns:a="http://schemas.openxmlformats.org/drawingml/2006/main">
          <a:off x="2732740" y="2926976"/>
          <a:ext cx="4061012" cy="251012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/>
        <a:lstStyle xmlns:a="http://schemas.openxmlformats.org/drawingml/2006/main">
          <a:lvl1pPr marL="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x-none" sz="1200" b="1" dirty="0">
            <a:solidFill>
              <a:schemeClr val="tx1"/>
            </a:solidFill>
          </a:endParaRPr>
        </a:p>
      </cdr:txBody>
    </cdr:sp>
  </cdr:relSizeAnchor>
  <cdr:relSizeAnchor xmlns:cdr="http://schemas.openxmlformats.org/drawingml/2006/chartDrawing">
    <cdr:from>
      <cdr:x>0.25994</cdr:x>
      <cdr:y>0.46844</cdr:y>
    </cdr:from>
    <cdr:to>
      <cdr:x>0.64878</cdr:x>
      <cdr:y>0.50861</cdr:y>
    </cdr:to>
    <cdr:sp macro="" textlink="">
      <cdr:nvSpPr>
        <cdr:cNvPr id="32" name="Прямоугольник 31">
          <a:extLst xmlns:a="http://schemas.openxmlformats.org/drawingml/2006/main">
            <a:ext uri="{FF2B5EF4-FFF2-40B4-BE49-F238E27FC236}">
              <a16:creationId xmlns:a16="http://schemas.microsoft.com/office/drawing/2014/main" id="{A3EDAA80-17DA-4432-9047-780BF35146B1}"/>
            </a:ext>
          </a:extLst>
        </cdr:cNvPr>
        <cdr:cNvSpPr/>
      </cdr:nvSpPr>
      <cdr:spPr>
        <a:xfrm xmlns:a="http://schemas.openxmlformats.org/drawingml/2006/main">
          <a:off x="2714811" y="2926976"/>
          <a:ext cx="4061012" cy="251012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/>
        <a:lstStyle xmlns:a="http://schemas.openxmlformats.org/drawingml/2006/main">
          <a:lvl1pPr marL="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ru-RU" sz="1200" b="1" dirty="0">
              <a:solidFill>
                <a:schemeClr val="tx1"/>
              </a:solidFill>
            </a:rPr>
            <a:t>Тромбоцитопения</a:t>
          </a:r>
          <a:endParaRPr lang="x-none" sz="1200" b="1" dirty="0">
            <a:solidFill>
              <a:schemeClr val="tx1"/>
            </a:solidFill>
          </a:endParaRP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x-none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A51A756-C489-4F90-8B6A-D60CDC71A9CD}" type="datetimeFigureOut">
              <a:rPr lang="x-none" smtClean="0"/>
              <a:pPr/>
              <a:t>1/13/2023</a:t>
            </a:fld>
            <a:endParaRPr lang="x-none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x-none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x-none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x-none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E8580F6-49A5-4679-8098-33FFDFC0927E}" type="slidenum">
              <a:rPr lang="x-none" smtClean="0"/>
              <a:pPr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27138672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9" name="Google Shape;249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State the overarching goal of the project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List tactics below</a:t>
            </a:r>
            <a:endParaRPr/>
          </a:p>
        </p:txBody>
      </p:sp>
      <p:sp>
        <p:nvSpPr>
          <p:cNvPr id="250" name="Google Shape;25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30661973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BY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E8580F6-49A5-4679-8098-33FFDFC0927E}" type="slidenum">
              <a:rPr lang="x-none" smtClean="0"/>
              <a:pPr/>
              <a:t>12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224308902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Concomitant magnesium deficiency has long been appreciated to aggravate hypokalemia.2 </a:t>
            </a:r>
            <a:r>
              <a:rPr lang="en-GB" dirty="0" err="1"/>
              <a:t>Hypokalemia</a:t>
            </a:r>
            <a:r>
              <a:rPr lang="en-GB" dirty="0"/>
              <a:t> associated with magnesium deficiency is often refractory to treatment with K+. Co-administration of magnesium is essential for correcting the </a:t>
            </a:r>
            <a:r>
              <a:rPr lang="en-GB" dirty="0" err="1"/>
              <a:t>hypokalemia</a:t>
            </a:r>
            <a:r>
              <a:rPr lang="en-GB" dirty="0"/>
              <a:t>. The mechanism of </a:t>
            </a:r>
            <a:r>
              <a:rPr lang="en-GB" dirty="0" err="1"/>
              <a:t>hypokalemia</a:t>
            </a:r>
            <a:r>
              <a:rPr lang="en-GB" dirty="0"/>
              <a:t> in magnesium deficiency, however, remains unexplained. 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A93BBE-DFAE-4565-96A8-0E2B1AC2410D}" type="slidenum">
              <a:rPr lang="ru-RU" smtClean="0"/>
              <a:t>13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472803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811E9A4-C30F-46A6-B178-107DD5D07F7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x-none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339F4CD0-E6EB-4DC7-A778-00C4C5DD060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x-none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7460274B-16B4-4933-A75C-33B3033710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0EBF8C-BAE8-4BB3-A0C3-413A21EFEF96}" type="datetimeFigureOut">
              <a:rPr lang="x-none" smtClean="0"/>
              <a:pPr/>
              <a:t>1/13/2023</a:t>
            </a:fld>
            <a:endParaRPr lang="x-none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C1FF764-7068-4D12-A1E0-E45DFECFC4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DA213D4-0282-4891-A1AE-248F02AE2B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62D004-96ED-43E5-BC58-7029CB86C2DB}" type="slidenum">
              <a:rPr lang="x-none" smtClean="0"/>
              <a:pPr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28247915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DD8D140-673F-44AD-BF2B-A7A7A2A196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x-none"/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577F8CE2-7915-4B84-9A22-E0DBC253150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x-none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6D73B3D-F3F8-4FCB-B873-F0B043FDCC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0EBF8C-BAE8-4BB3-A0C3-413A21EFEF96}" type="datetimeFigureOut">
              <a:rPr lang="x-none" smtClean="0"/>
              <a:pPr/>
              <a:t>1/13/2023</a:t>
            </a:fld>
            <a:endParaRPr lang="x-none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6AE53CD-E186-476C-AED0-5D41FD8D0C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67683BD-80BE-4DE5-A8D9-0552514526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62D004-96ED-43E5-BC58-7029CB86C2DB}" type="slidenum">
              <a:rPr lang="x-none" smtClean="0"/>
              <a:pPr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13561207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0AFF4A5F-FAF0-4AEA-85C3-AA3E5FA2A17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x-none"/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F2C640F6-FDF9-470D-AC2B-6F63BC2B3EA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x-none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ED373C1-351D-4424-8E84-D84814755E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0EBF8C-BAE8-4BB3-A0C3-413A21EFEF96}" type="datetimeFigureOut">
              <a:rPr lang="x-none" smtClean="0"/>
              <a:pPr/>
              <a:t>1/13/2023</a:t>
            </a:fld>
            <a:endParaRPr lang="x-none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6224B0F-FC83-440A-B8C9-1F2AB6F0E1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2A0210F-0CB9-4F57-A7D8-EBB6FF91E2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62D004-96ED-43E5-BC58-7029CB86C2DB}" type="slidenum">
              <a:rPr lang="x-none" smtClean="0"/>
              <a:pPr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131906692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ver - Full Red">
  <p:cSld name="Cover - Full Red">
    <p:bg>
      <p:bgPr>
        <a:solidFill>
          <a:srgbClr val="BA0C2F"/>
        </a:solidFill>
        <a:effectLst/>
      </p:bgPr>
    </p:bg>
    <p:spTree>
      <p:nvGrpSpPr>
        <p:cNvPr id="1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3"/>
          <p:cNvSpPr txBox="1">
            <a:spLocks noGrp="1"/>
          </p:cNvSpPr>
          <p:nvPr>
            <p:ph type="dt" idx="10"/>
          </p:nvPr>
        </p:nvSpPr>
        <p:spPr>
          <a:xfrm>
            <a:off x="203200" y="6408096"/>
            <a:ext cx="2844800" cy="2462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794" b="0" i="0">
                <a:solidFill>
                  <a:srgbClr val="FFFFFF"/>
                </a:solidFill>
                <a:latin typeface="Cabin"/>
                <a:ea typeface="Cabin"/>
                <a:cs typeface="Cabin"/>
                <a:sym typeface="Cabin"/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28" name="Google Shape;28;p3"/>
          <p:cNvSpPr txBox="1">
            <a:spLocks noGrp="1"/>
          </p:cNvSpPr>
          <p:nvPr>
            <p:ph type="ftr" idx="11"/>
          </p:nvPr>
        </p:nvSpPr>
        <p:spPr>
          <a:xfrm>
            <a:off x="4165600" y="6408096"/>
            <a:ext cx="3860800" cy="2462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794" b="0" i="0">
                <a:solidFill>
                  <a:srgbClr val="FFFFFF"/>
                </a:solidFill>
                <a:latin typeface="Cabin"/>
                <a:ea typeface="Cabin"/>
                <a:cs typeface="Cabin"/>
                <a:sym typeface="Cabin"/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29" name="Google Shape;29;p3"/>
          <p:cNvSpPr txBox="1">
            <a:spLocks noGrp="1"/>
          </p:cNvSpPr>
          <p:nvPr>
            <p:ph type="sldNum" idx="12"/>
          </p:nvPr>
        </p:nvSpPr>
        <p:spPr>
          <a:xfrm>
            <a:off x="9144000" y="6408096"/>
            <a:ext cx="2844800" cy="2462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794" b="0" i="0" u="none" strike="noStrike" cap="none">
                <a:solidFill>
                  <a:srgbClr val="FFFFFF"/>
                </a:solidFill>
                <a:latin typeface="Cabin"/>
                <a:ea typeface="Cabin"/>
                <a:cs typeface="Cabin"/>
                <a:sym typeface="Cabin"/>
              </a:defRPr>
            </a:lvl1pPr>
            <a:lvl2pPr marL="0" lvl="1" indent="0" algn="r">
              <a:spcBef>
                <a:spcPts val="0"/>
              </a:spcBef>
              <a:buNone/>
              <a:defRPr sz="794" b="0" i="0" u="none" strike="noStrike" cap="none">
                <a:solidFill>
                  <a:srgbClr val="FFFFFF"/>
                </a:solidFill>
                <a:latin typeface="Cabin"/>
                <a:ea typeface="Cabin"/>
                <a:cs typeface="Cabin"/>
                <a:sym typeface="Cabin"/>
              </a:defRPr>
            </a:lvl2pPr>
            <a:lvl3pPr marL="0" lvl="2" indent="0" algn="r">
              <a:spcBef>
                <a:spcPts val="0"/>
              </a:spcBef>
              <a:buNone/>
              <a:defRPr sz="794" b="0" i="0" u="none" strike="noStrike" cap="none">
                <a:solidFill>
                  <a:srgbClr val="FFFFFF"/>
                </a:solidFill>
                <a:latin typeface="Cabin"/>
                <a:ea typeface="Cabin"/>
                <a:cs typeface="Cabin"/>
                <a:sym typeface="Cabin"/>
              </a:defRPr>
            </a:lvl3pPr>
            <a:lvl4pPr marL="0" lvl="3" indent="0" algn="r">
              <a:spcBef>
                <a:spcPts val="0"/>
              </a:spcBef>
              <a:buNone/>
              <a:defRPr sz="794" b="0" i="0" u="none" strike="noStrike" cap="none">
                <a:solidFill>
                  <a:srgbClr val="FFFFFF"/>
                </a:solidFill>
                <a:latin typeface="Cabin"/>
                <a:ea typeface="Cabin"/>
                <a:cs typeface="Cabin"/>
                <a:sym typeface="Cabin"/>
              </a:defRPr>
            </a:lvl4pPr>
            <a:lvl5pPr marL="0" lvl="4" indent="0" algn="r">
              <a:spcBef>
                <a:spcPts val="0"/>
              </a:spcBef>
              <a:buNone/>
              <a:defRPr sz="794" b="0" i="0" u="none" strike="noStrike" cap="none">
                <a:solidFill>
                  <a:srgbClr val="FFFFFF"/>
                </a:solidFill>
                <a:latin typeface="Cabin"/>
                <a:ea typeface="Cabin"/>
                <a:cs typeface="Cabin"/>
                <a:sym typeface="Cabin"/>
              </a:defRPr>
            </a:lvl5pPr>
            <a:lvl6pPr marL="0" lvl="5" indent="0" algn="r">
              <a:spcBef>
                <a:spcPts val="0"/>
              </a:spcBef>
              <a:buNone/>
              <a:defRPr sz="794" b="0" i="0" u="none" strike="noStrike" cap="none">
                <a:solidFill>
                  <a:srgbClr val="FFFFFF"/>
                </a:solidFill>
                <a:latin typeface="Cabin"/>
                <a:ea typeface="Cabin"/>
                <a:cs typeface="Cabin"/>
                <a:sym typeface="Cabin"/>
              </a:defRPr>
            </a:lvl6pPr>
            <a:lvl7pPr marL="0" lvl="6" indent="0" algn="r">
              <a:spcBef>
                <a:spcPts val="0"/>
              </a:spcBef>
              <a:buNone/>
              <a:defRPr sz="794" b="0" i="0" u="none" strike="noStrike" cap="none">
                <a:solidFill>
                  <a:srgbClr val="FFFFFF"/>
                </a:solidFill>
                <a:latin typeface="Cabin"/>
                <a:ea typeface="Cabin"/>
                <a:cs typeface="Cabin"/>
                <a:sym typeface="Cabin"/>
              </a:defRPr>
            </a:lvl7pPr>
            <a:lvl8pPr marL="0" lvl="7" indent="0" algn="r">
              <a:spcBef>
                <a:spcPts val="0"/>
              </a:spcBef>
              <a:buNone/>
              <a:defRPr sz="794" b="0" i="0" u="none" strike="noStrike" cap="none">
                <a:solidFill>
                  <a:srgbClr val="FFFFFF"/>
                </a:solidFill>
                <a:latin typeface="Cabin"/>
                <a:ea typeface="Cabin"/>
                <a:cs typeface="Cabin"/>
                <a:sym typeface="Cabin"/>
              </a:defRPr>
            </a:lvl8pPr>
            <a:lvl9pPr marL="0" lvl="8" indent="0" algn="r">
              <a:spcBef>
                <a:spcPts val="0"/>
              </a:spcBef>
              <a:buNone/>
              <a:defRPr sz="794" b="0" i="0" u="none" strike="noStrike" cap="none">
                <a:solidFill>
                  <a:srgbClr val="FFFFFF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0" name="Google Shape;30;p3"/>
          <p:cNvSpPr txBox="1">
            <a:spLocks noGrp="1"/>
          </p:cNvSpPr>
          <p:nvPr>
            <p:ph type="ctrTitle"/>
          </p:nvPr>
        </p:nvSpPr>
        <p:spPr>
          <a:xfrm>
            <a:off x="914400" y="2118715"/>
            <a:ext cx="5181600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Cabin"/>
              <a:buNone/>
              <a:defRPr sz="3174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3"/>
          <p:cNvSpPr txBox="1">
            <a:spLocks noGrp="1"/>
          </p:cNvSpPr>
          <p:nvPr>
            <p:ph type="subTitle" idx="1"/>
          </p:nvPr>
        </p:nvSpPr>
        <p:spPr>
          <a:xfrm>
            <a:off x="914400" y="4146997"/>
            <a:ext cx="4572000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2116">
                <a:solidFill>
                  <a:schemeClr val="lt1"/>
                </a:solidFill>
              </a:defRPr>
            </a:lvl1pPr>
            <a:lvl2pPr lvl="1" algn="ctr">
              <a:spcBef>
                <a:spcPts val="1058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1058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423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37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529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529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529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529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cxnSp>
        <p:nvCxnSpPr>
          <p:cNvPr id="32" name="Google Shape;32;p3"/>
          <p:cNvCxnSpPr/>
          <p:nvPr/>
        </p:nvCxnSpPr>
        <p:spPr>
          <a:xfrm>
            <a:off x="995680" y="3932955"/>
            <a:ext cx="426720" cy="0"/>
          </a:xfrm>
          <a:prstGeom prst="straightConnector1">
            <a:avLst/>
          </a:prstGeom>
          <a:noFill/>
          <a:ln w="19050" cap="flat" cmpd="sng">
            <a:solidFill>
              <a:srgbClr val="FFFFFF"/>
            </a:solidFill>
            <a:prstDash val="solid"/>
            <a:round/>
            <a:headEnd type="none" w="sm" len="sm"/>
            <a:tailEnd type="none" w="sm" len="sm"/>
          </a:ln>
        </p:spPr>
      </p:cxnSp>
      <p:pic>
        <p:nvPicPr>
          <p:cNvPr id="33" name="Google Shape;33;p3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913025" y="753866"/>
            <a:ext cx="1826231" cy="543508"/>
          </a:xfrm>
          <a:prstGeom prst="rect">
            <a:avLst/>
          </a:prstGeom>
          <a:noFill/>
          <a:ln>
            <a:noFill/>
          </a:ln>
          <a:effectLst>
            <a:outerShdw blurRad="254000" algn="tl" rotWithShape="0">
              <a:srgbClr val="000000">
                <a:alpha val="20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6787961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2D67285-096D-4D5A-A510-3F84A21D72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x-none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D6703EB-0DE4-4D39-8F50-9A3B1AF204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x-none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D62ED44-BACF-4ADF-882C-6E5735EF14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0EBF8C-BAE8-4BB3-A0C3-413A21EFEF96}" type="datetimeFigureOut">
              <a:rPr lang="x-none" smtClean="0"/>
              <a:pPr/>
              <a:t>1/13/2023</a:t>
            </a:fld>
            <a:endParaRPr lang="x-none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9C32A189-5710-4D15-AAA1-D65F6C3133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68D03AA-0633-4F98-B8A1-7CAFA3ADAF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62D004-96ED-43E5-BC58-7029CB86C2DB}" type="slidenum">
              <a:rPr lang="x-none" smtClean="0"/>
              <a:pPr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31630819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2A8D4BE-2876-4B2E-B27B-88815525BB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x-none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D6299770-1B3E-4B7A-8832-BC77CD790B4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E2B3FF8F-7B8D-484E-A972-18CCCE5298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0EBF8C-BAE8-4BB3-A0C3-413A21EFEF96}" type="datetimeFigureOut">
              <a:rPr lang="x-none" smtClean="0"/>
              <a:pPr/>
              <a:t>1/13/2023</a:t>
            </a:fld>
            <a:endParaRPr lang="x-none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9A92030-9B57-4EDC-BAC2-A79BFCB996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FCE67E0-90D0-436E-9692-6F33B17FC4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62D004-96ED-43E5-BC58-7029CB86C2DB}" type="slidenum">
              <a:rPr lang="x-none" smtClean="0"/>
              <a:pPr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10250239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62769D5-202F-4B6B-997A-D78B95E02F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x-none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180D6C5-E5BE-4A4F-BEB7-44E761B3FE9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x-none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7517160B-1634-472A-98E9-6765F91C84F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x-none"/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9FC29CAB-3D8E-4B0D-A3B9-065F26BFC9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0EBF8C-BAE8-4BB3-A0C3-413A21EFEF96}" type="datetimeFigureOut">
              <a:rPr lang="x-none" smtClean="0"/>
              <a:pPr/>
              <a:t>1/13/2023</a:t>
            </a:fld>
            <a:endParaRPr lang="x-none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09FAC262-84A1-4191-8F8C-5C35BAA4AB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314C29E9-682D-4356-9C7B-EDA2FE4612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62D004-96ED-43E5-BC58-7029CB86C2DB}" type="slidenum">
              <a:rPr lang="x-none" smtClean="0"/>
              <a:pPr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19841002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AF31F08-9613-4D1E-9205-19B29FE7DB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x-none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06B53597-F28C-44B4-8E5A-9D93154248F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513DD651-2B21-4E86-A12F-B15ECD79004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x-none"/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F5819A10-3718-428A-9F59-0195BC480A0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D7AF532E-9366-4139-979A-07188AC2AC6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x-none"/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C97D5E49-D570-469E-855D-BDB0334DCA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0EBF8C-BAE8-4BB3-A0C3-413A21EFEF96}" type="datetimeFigureOut">
              <a:rPr lang="x-none" smtClean="0"/>
              <a:pPr/>
              <a:t>1/13/2023</a:t>
            </a:fld>
            <a:endParaRPr lang="x-none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4EBFE49B-6C8B-46DA-B13E-7FA4752A98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3942DA3F-DDA4-4509-BAD5-9D6C6B48B9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62D004-96ED-43E5-BC58-7029CB86C2DB}" type="slidenum">
              <a:rPr lang="x-none" smtClean="0"/>
              <a:pPr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32865518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57A4027-C956-4101-B15F-C74C147E3F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x-none"/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D3FFF3F9-2CF2-4164-8181-4CAFCB0631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0EBF8C-BAE8-4BB3-A0C3-413A21EFEF96}" type="datetimeFigureOut">
              <a:rPr lang="x-none" smtClean="0"/>
              <a:pPr/>
              <a:t>1/13/2023</a:t>
            </a:fld>
            <a:endParaRPr lang="x-none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69E27B3E-54A9-4701-B3BF-DC811C6C44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608BA175-AFEA-4801-BDAB-6FC9AC5A05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62D004-96ED-43E5-BC58-7029CB86C2DB}" type="slidenum">
              <a:rPr lang="x-none" smtClean="0"/>
              <a:pPr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8562617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782FD93E-19C7-4C25-B9B4-F8847283C3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0EBF8C-BAE8-4BB3-A0C3-413A21EFEF96}" type="datetimeFigureOut">
              <a:rPr lang="x-none" smtClean="0"/>
              <a:pPr/>
              <a:t>1/13/2023</a:t>
            </a:fld>
            <a:endParaRPr lang="x-none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6A0CE1DF-E60C-4609-9583-2DB8F33D7F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46064868-9E46-4FDF-A20A-5C66E6E150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62D004-96ED-43E5-BC58-7029CB86C2DB}" type="slidenum">
              <a:rPr lang="x-none" smtClean="0"/>
              <a:pPr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12578231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436E1A8-0CAE-4517-AD18-1B389DAF23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x-none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DAF54D7-4E97-4B7C-AACC-5A7E49102D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x-none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D1ED5511-E87B-4FA5-8E54-A5980C73A63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AF49A2F2-0F0E-42C4-9032-9724D6CFFF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0EBF8C-BAE8-4BB3-A0C3-413A21EFEF96}" type="datetimeFigureOut">
              <a:rPr lang="x-none" smtClean="0"/>
              <a:pPr/>
              <a:t>1/13/2023</a:t>
            </a:fld>
            <a:endParaRPr lang="x-none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1A1C1260-F63D-4488-B0D2-6B53A0481E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2B68B4DF-8298-4DD0-B1E6-A540783AC9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62D004-96ED-43E5-BC58-7029CB86C2DB}" type="slidenum">
              <a:rPr lang="x-none" smtClean="0"/>
              <a:pPr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22179306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E1C6199-A4B3-492B-B713-B22A428D2D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x-none"/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FC485CB7-91B3-4E78-A407-DAAF8121B15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x-none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8BCE0A96-9B7D-4401-AA47-C5AF4C1A994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EFF3DCEA-089F-4B42-BFFB-8A79F54B8E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0EBF8C-BAE8-4BB3-A0C3-413A21EFEF96}" type="datetimeFigureOut">
              <a:rPr lang="x-none" smtClean="0"/>
              <a:pPr/>
              <a:t>1/13/2023</a:t>
            </a:fld>
            <a:endParaRPr lang="x-none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8179968B-E0E1-4E99-926A-985A10C5F0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13621B18-99BD-4788-96BC-F3580CBE7B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62D004-96ED-43E5-BC58-7029CB86C2DB}" type="slidenum">
              <a:rPr lang="x-none" smtClean="0"/>
              <a:pPr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13827290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6E70CB9-0411-4EF2-860C-F243FE86B5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x-none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6C825A19-EC17-4B7F-B49C-1F6CCB45309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x-none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3782670-DBA5-4BF0-84F0-6EE42379574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0EBF8C-BAE8-4BB3-A0C3-413A21EFEF96}" type="datetimeFigureOut">
              <a:rPr lang="x-none" smtClean="0"/>
              <a:pPr/>
              <a:t>1/13/2023</a:t>
            </a:fld>
            <a:endParaRPr lang="x-none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E54F7CE1-13F1-40B4-8107-07076C9B468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x-none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4468C07-3D47-4D49-8220-E87C2018194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62D004-96ED-43E5-BC58-7029CB86C2DB}" type="slidenum">
              <a:rPr lang="x-none" smtClean="0"/>
              <a:pPr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6668658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x-non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00.pn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0.png"/><Relationship Id="rId2" Type="http://schemas.microsoft.com/office/2014/relationships/chartEx" Target="../charts/chartEx1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4" name="Google Shape;254;p34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vert="horz" wrap="square" lIns="120930" tIns="60448" rIns="120930" bIns="60448" rtlCol="0" anchor="ctr" anchorCtr="0">
            <a:noAutofit/>
          </a:bodyPr>
          <a:lstStyle/>
          <a:p>
            <a:fld id="{00000000-1234-1234-1234-123412341234}" type="slidenum">
              <a:rPr lang="en-US"/>
              <a:pPr/>
              <a:t>1</a:t>
            </a:fld>
            <a:endParaRPr/>
          </a:p>
        </p:txBody>
      </p:sp>
      <p:sp>
        <p:nvSpPr>
          <p:cNvPr id="255" name="Google Shape;255;p34"/>
          <p:cNvSpPr txBox="1">
            <a:spLocks noGrp="1"/>
          </p:cNvSpPr>
          <p:nvPr>
            <p:ph type="ctrTitle"/>
          </p:nvPr>
        </p:nvSpPr>
        <p:spPr>
          <a:xfrm>
            <a:off x="950693" y="3156404"/>
            <a:ext cx="10285658" cy="16002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120930" tIns="60448" rIns="120930" bIns="60448" rtlCol="0" anchor="b" anchorCtr="0">
            <a:noAutofit/>
          </a:bodyPr>
          <a:lstStyle/>
          <a:p>
            <a:pPr algn="ctr"/>
            <a:r>
              <a:rPr lang="ru-RU" sz="4400" b="1" dirty="0" err="1">
                <a:solidFill>
                  <a:schemeClr val="bg1"/>
                </a:solidFill>
                <a:latin typeface="+mn-lt"/>
              </a:rPr>
              <a:t>Кардиотоксичность</a:t>
            </a:r>
            <a:r>
              <a:rPr lang="ru-RU" sz="4400" b="1" dirty="0">
                <a:solidFill>
                  <a:schemeClr val="bg1"/>
                </a:solidFill>
                <a:latin typeface="+mn-lt"/>
              </a:rPr>
              <a:t> противотуберкулезных лекарственных средств, надлежащий мониторинг и управление </a:t>
            </a:r>
            <a:r>
              <a:rPr lang="ru-RU" sz="4400" b="1" dirty="0" err="1">
                <a:solidFill>
                  <a:schemeClr val="bg1"/>
                </a:solidFill>
                <a:latin typeface="+mn-lt"/>
              </a:rPr>
              <a:t>кардиотоксичностью</a:t>
            </a:r>
            <a:endParaRPr lang="ru-RU" sz="44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Subtitle 12">
            <a:extLst>
              <a:ext uri="{FF2B5EF4-FFF2-40B4-BE49-F238E27FC236}">
                <a16:creationId xmlns:a16="http://schemas.microsoft.com/office/drawing/2014/main" id="{7AE31FDD-912C-D223-EC25-E5A560C5E443}"/>
              </a:ext>
            </a:extLst>
          </p:cNvPr>
          <p:cNvSpPr txBox="1">
            <a:spLocks/>
          </p:cNvSpPr>
          <p:nvPr/>
        </p:nvSpPr>
        <p:spPr>
          <a:xfrm>
            <a:off x="955650" y="5271588"/>
            <a:ext cx="10280701" cy="1108703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120930" tIns="60448" rIns="120930" bIns="60448" rtlCol="0" anchor="t" anchorCtr="0">
            <a:normAutofit fontScale="85000" lnSpcReduction="10000"/>
          </a:bodyPr>
          <a:lstStyle>
            <a:lvl1pPr marL="230188" lvl="0" indent="-230188" algn="l" defTabSz="457200" rtl="0" eaLnBrk="1" latinLnBrk="0" hangingPunct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None/>
              <a:defRPr sz="1600" b="0" i="0" kern="1200">
                <a:solidFill>
                  <a:schemeClr val="lt1"/>
                </a:solidFill>
                <a:latin typeface="Gill Sans MT"/>
                <a:ea typeface="+mn-ea"/>
                <a:cs typeface="Gill Sans MT"/>
              </a:defRPr>
            </a:lvl1pPr>
            <a:lvl2pPr marL="684213" lvl="1" indent="-230188" algn="ctr" defTabSz="457200" rtl="0" eaLnBrk="1" latinLnBrk="0" hangingPunct="1">
              <a:spcBef>
                <a:spcPts val="80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sz="1600" b="0" i="0" kern="1200">
                <a:solidFill>
                  <a:srgbClr val="888888"/>
                </a:solidFill>
                <a:latin typeface="Gill Sans MT"/>
                <a:ea typeface="+mn-ea"/>
                <a:cs typeface="Gill Sans MT"/>
              </a:defRPr>
            </a:lvl2pPr>
            <a:lvl3pPr marL="914400" lvl="2" indent="-230188" algn="ctr" defTabSz="457200" rtl="0" eaLnBrk="1" latinLnBrk="0" hangingPunct="1">
              <a:spcBef>
                <a:spcPts val="80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Arial"/>
              <a:buNone/>
              <a:defRPr sz="1800" b="0" i="0" kern="1200">
                <a:solidFill>
                  <a:srgbClr val="888888"/>
                </a:solidFill>
                <a:latin typeface="Gill Sans MT"/>
                <a:ea typeface="+mn-ea"/>
                <a:cs typeface="Gill Sans MT"/>
              </a:defRPr>
            </a:lvl3pPr>
            <a:lvl4pPr marL="1146175" lvl="3" indent="-231775" algn="ctr" defTabSz="457200" rtl="0" eaLnBrk="1" latinLnBrk="0" hangingPunct="1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sz="1600" b="0" i="0" kern="1200">
                <a:solidFill>
                  <a:srgbClr val="888888"/>
                </a:solidFill>
                <a:latin typeface="Gill Sans MT"/>
                <a:ea typeface="+mn-ea"/>
                <a:cs typeface="Gill Sans MT"/>
              </a:defRPr>
            </a:lvl4pPr>
            <a:lvl5pPr marL="1255713" lvl="4" indent="-230188" algn="ctr" defTabSz="457200" rtl="0" eaLnBrk="1" latinLnBrk="0" hangingPunct="1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Arial"/>
              <a:buNone/>
              <a:defRPr sz="1400" b="0" i="0" kern="1200">
                <a:solidFill>
                  <a:srgbClr val="888888"/>
                </a:solidFill>
                <a:latin typeface="Gill Sans MT"/>
                <a:ea typeface="+mn-ea"/>
                <a:cs typeface="Gill Sans MT"/>
              </a:defRPr>
            </a:lvl5pPr>
            <a:lvl6pPr marL="2514600" lvl="5" indent="-228600" algn="ctr" defTabSz="457200" rtl="0" eaLnBrk="1" latinLnBrk="0" hangingPunct="1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sz="2000" kern="1200">
                <a:solidFill>
                  <a:srgbClr val="888888"/>
                </a:solidFill>
                <a:latin typeface="+mn-lt"/>
                <a:ea typeface="+mn-ea"/>
                <a:cs typeface="+mn-cs"/>
              </a:defRPr>
            </a:lvl6pPr>
            <a:lvl7pPr marL="2971800" lvl="6" indent="-228600" algn="ctr" defTabSz="457200" rtl="0" eaLnBrk="1" latinLnBrk="0" hangingPunct="1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sz="2000" kern="1200">
                <a:solidFill>
                  <a:srgbClr val="888888"/>
                </a:solidFill>
                <a:latin typeface="+mn-lt"/>
                <a:ea typeface="+mn-ea"/>
                <a:cs typeface="+mn-cs"/>
              </a:defRPr>
            </a:lvl7pPr>
            <a:lvl8pPr marL="3429000" lvl="7" indent="-228600" algn="ctr" defTabSz="457200" rtl="0" eaLnBrk="1" latinLnBrk="0" hangingPunct="1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sz="2000" kern="1200">
                <a:solidFill>
                  <a:srgbClr val="888888"/>
                </a:solidFill>
                <a:latin typeface="+mn-lt"/>
                <a:ea typeface="+mn-ea"/>
                <a:cs typeface="+mn-cs"/>
              </a:defRPr>
            </a:lvl8pPr>
            <a:lvl9pPr marL="3886200" lvl="8" indent="-228600" algn="ctr" defTabSz="457200" rtl="0" eaLnBrk="1" latinLnBrk="0" hangingPunct="1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sz="2000" kern="1200">
                <a:solidFill>
                  <a:srgbClr val="888888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algn="ctr">
              <a:lnSpc>
                <a:spcPct val="107000"/>
              </a:lnSpc>
              <a:spcAft>
                <a:spcPts val="1058"/>
              </a:spcAft>
            </a:pPr>
            <a:r>
              <a:rPr lang="ru-RU" sz="2381" b="1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Онлайн курс «Фармаконадзор и активный мониторинг безопасности препаратов в рамках операционных исследований по внедрению новых режимов лечения ЛУ-ТБ»</a:t>
            </a:r>
            <a:endParaRPr lang="en-US" sz="2381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790470F-1582-3A60-A4D9-698E6E80CF48}"/>
              </a:ext>
            </a:extLst>
          </p:cNvPr>
          <p:cNvSpPr txBox="1"/>
          <p:nvPr/>
        </p:nvSpPr>
        <p:spPr>
          <a:xfrm>
            <a:off x="811658" y="6071028"/>
            <a:ext cx="1067485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ru-RU" b="1" dirty="0">
                <a:solidFill>
                  <a:srgbClr val="002060"/>
                </a:solidFill>
              </a:rPr>
              <a:t>По материалам </a:t>
            </a:r>
            <a:r>
              <a:rPr lang="en-US" sz="1800" b="1" i="0" dirty="0">
                <a:solidFill>
                  <a:srgbClr val="002060"/>
                </a:solidFill>
                <a:effectLst/>
              </a:rPr>
              <a:t>8-</a:t>
            </a:r>
            <a:r>
              <a:rPr lang="ru-RU" sz="1800" b="1" i="0" dirty="0">
                <a:solidFill>
                  <a:srgbClr val="002060"/>
                </a:solidFill>
                <a:effectLst/>
              </a:rPr>
              <a:t>го вебинара Виртуального медицинского консилиума по мКРЛ</a:t>
            </a:r>
            <a:endParaRPr lang="ru-RU" sz="18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510866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61646" y="120722"/>
            <a:ext cx="10515600" cy="657068"/>
          </a:xfrm>
        </p:spPr>
        <p:txBody>
          <a:bodyPr>
            <a:normAutofit fontScale="90000"/>
          </a:bodyPr>
          <a:lstStyle/>
          <a:p>
            <a:r>
              <a:rPr lang="ru-RU" sz="2800" b="1" dirty="0">
                <a:latin typeface="+mn-lt"/>
              </a:rPr>
              <a:t>Рутинный минимальный мониторинг </a:t>
            </a:r>
            <a:r>
              <a:rPr lang="ru-RU" sz="2800" b="1" dirty="0" err="1">
                <a:latin typeface="+mn-lt"/>
              </a:rPr>
              <a:t>кардиотоксичности</a:t>
            </a:r>
            <a:r>
              <a:rPr lang="ru-RU" sz="2800" b="1" dirty="0">
                <a:latin typeface="+mn-lt"/>
              </a:rPr>
              <a:t> и нарушений ритма </a:t>
            </a:r>
            <a:endParaRPr lang="ru-RU" sz="2800" dirty="0">
              <a:latin typeface="+mn-lt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97253178"/>
              </p:ext>
            </p:extLst>
          </p:nvPr>
        </p:nvGraphicFramePr>
        <p:xfrm>
          <a:off x="861646" y="832630"/>
          <a:ext cx="10669954" cy="332816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6539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10455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76734">
                <a:tc>
                  <a:txBody>
                    <a:bodyPr/>
                    <a:lstStyle/>
                    <a:p>
                      <a:r>
                        <a:rPr lang="ru-RU" sz="2000" dirty="0"/>
                        <a:t>Мониторинг</a:t>
                      </a:r>
                      <a:r>
                        <a:rPr lang="ru-RU" sz="2000" baseline="0" dirty="0"/>
                        <a:t> и оценка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/>
                        <a:t>Рекомендуемая частота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74031">
                <a:tc>
                  <a:txBody>
                    <a:bodyPr/>
                    <a:lstStyle/>
                    <a:p>
                      <a:pPr>
                        <a:lnSpc>
                          <a:spcPts val="1800"/>
                        </a:lnSpc>
                      </a:pPr>
                      <a:r>
                        <a:rPr lang="ru-RU" sz="1800" b="1" dirty="0"/>
                        <a:t>ЭКГ</a:t>
                      </a:r>
                      <a:endParaRPr lang="en-US" sz="1800" b="1" dirty="0"/>
                    </a:p>
                    <a:p>
                      <a:pPr>
                        <a:lnSpc>
                          <a:spcPts val="1800"/>
                        </a:lnSpc>
                      </a:pPr>
                      <a:r>
                        <a:rPr lang="en-US" sz="1800" b="1" dirty="0"/>
                        <a:t> </a:t>
                      </a:r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800"/>
                        </a:lnSpc>
                      </a:pPr>
                      <a:r>
                        <a:rPr lang="ru-RU" sz="1800" b="1" dirty="0"/>
                        <a:t>До начала лечения </a:t>
                      </a:r>
                      <a:r>
                        <a:rPr lang="en-US" sz="1800" b="1" dirty="0" err="1"/>
                        <a:t>Bdq</a:t>
                      </a:r>
                      <a:r>
                        <a:rPr lang="en-US" sz="1800" b="1" dirty="0"/>
                        <a:t> </a:t>
                      </a:r>
                      <a:r>
                        <a:rPr lang="ru-RU" sz="1800" b="1" dirty="0"/>
                        <a:t>или </a:t>
                      </a:r>
                      <a:r>
                        <a:rPr lang="en-US" sz="1800" b="1" dirty="0" err="1"/>
                        <a:t>Dlm</a:t>
                      </a:r>
                      <a:r>
                        <a:rPr lang="ru-RU" sz="1800" b="1" dirty="0"/>
                        <a:t>, затем, как минимум через</a:t>
                      </a:r>
                      <a:r>
                        <a:rPr lang="en-US" sz="1800" b="1" dirty="0"/>
                        <a:t> 2, 4, 8, 12, </a:t>
                      </a:r>
                      <a:r>
                        <a:rPr lang="ru-RU" sz="1800" b="1" dirty="0"/>
                        <a:t>и</a:t>
                      </a:r>
                      <a:r>
                        <a:rPr lang="en-US" sz="1800" b="1" dirty="0"/>
                        <a:t> 24 </a:t>
                      </a:r>
                      <a:r>
                        <a:rPr lang="ru-RU" sz="1800" b="1" dirty="0"/>
                        <a:t>недели</a:t>
                      </a:r>
                      <a:r>
                        <a:rPr lang="ru-RU" sz="1800" b="1" baseline="0" dirty="0"/>
                        <a:t> после начала лечения. Мониторинг ЭКГ должен выполняться ежемесячно если принимаются другие лекарственные средства, удлиняющие интервал </a:t>
                      </a:r>
                      <a:r>
                        <a:rPr lang="en-US" sz="1800" b="1" baseline="0" dirty="0"/>
                        <a:t>QT (</a:t>
                      </a:r>
                      <a:r>
                        <a:rPr lang="en-US" sz="1800" b="1" baseline="0" dirty="0" err="1"/>
                        <a:t>Mfx</a:t>
                      </a:r>
                      <a:r>
                        <a:rPr lang="en-US" sz="1800" b="1" baseline="0" dirty="0"/>
                        <a:t>, </a:t>
                      </a:r>
                      <a:r>
                        <a:rPr lang="en-US" sz="1800" b="1" baseline="0" dirty="0" err="1"/>
                        <a:t>Cfz</a:t>
                      </a:r>
                      <a:r>
                        <a:rPr lang="en-US" sz="1800" b="1" baseline="0" dirty="0"/>
                        <a:t>).</a:t>
                      </a:r>
                      <a:r>
                        <a:rPr lang="en-US" sz="1800" b="1" dirty="0"/>
                        <a:t> </a:t>
                      </a:r>
                      <a:endParaRPr lang="ru-RU" sz="18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74031">
                <a:tc>
                  <a:txBody>
                    <a:bodyPr/>
                    <a:lstStyle/>
                    <a:p>
                      <a:pPr>
                        <a:lnSpc>
                          <a:spcPts val="1800"/>
                        </a:lnSpc>
                      </a:pPr>
                      <a:r>
                        <a:rPr lang="ru-RU" sz="1800" b="1" dirty="0"/>
                        <a:t>Сывороточный калий, магний, кальций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/>
                        <a:t>До начала лечения и ежемесячно</a:t>
                      </a:r>
                      <a:r>
                        <a:rPr lang="ru-RU" sz="1800" b="1" baseline="0" dirty="0"/>
                        <a:t> у пациентов, получающих </a:t>
                      </a:r>
                      <a:r>
                        <a:rPr lang="en-US" sz="1800" b="1" baseline="0" dirty="0" err="1"/>
                        <a:t>Bdq</a:t>
                      </a:r>
                      <a:r>
                        <a:rPr lang="ru-RU" sz="1800" b="1" baseline="0" dirty="0"/>
                        <a:t>, </a:t>
                      </a:r>
                      <a:r>
                        <a:rPr lang="en-US" sz="1800" b="1" baseline="0" dirty="0" err="1"/>
                        <a:t>Dlm</a:t>
                      </a:r>
                      <a:r>
                        <a:rPr lang="en-US" sz="1800" b="1" baseline="0" dirty="0"/>
                        <a:t>. </a:t>
                      </a:r>
                      <a:r>
                        <a:rPr lang="ru-RU" sz="1800" baseline="0" dirty="0"/>
                        <a:t>Повторяется при выявлении отклонений ЭКГ (удлинение интервала </a:t>
                      </a:r>
                      <a:r>
                        <a:rPr lang="en-US" sz="1800" baseline="0" dirty="0"/>
                        <a:t>QT)</a:t>
                      </a:r>
                      <a:r>
                        <a:rPr lang="ru-RU" sz="1800" baseline="0" dirty="0"/>
                        <a:t>.</a:t>
                      </a:r>
                      <a:endParaRPr lang="ru-RU" sz="1800" b="1" dirty="0"/>
                    </a:p>
                    <a:p>
                      <a:pPr marL="0" marR="0" indent="0" algn="just" defTabSz="914400" rtl="0" eaLnBrk="1" fontAlgn="auto" latinLnBrk="0" hangingPunct="1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aseline="0" dirty="0"/>
                        <a:t>Каждые 1-3 недели у пациентов с ВИЧ-инфекцией, пациентов с диабетом и пациентов группы риска. </a:t>
                      </a:r>
                      <a:endParaRPr lang="ru-RU" sz="18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7484886"/>
                  </a:ext>
                </a:extLst>
              </a:tr>
              <a:tr h="609093">
                <a:tc>
                  <a:txBody>
                    <a:bodyPr/>
                    <a:lstStyle/>
                    <a:p>
                      <a:r>
                        <a:rPr lang="ru-RU" sz="1800" b="1" dirty="0"/>
                        <a:t>Альбумин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2000"/>
                        </a:lnSpc>
                      </a:pPr>
                      <a:r>
                        <a:rPr lang="ru-RU" sz="1800" b="1" dirty="0"/>
                        <a:t>До начала лечения,</a:t>
                      </a:r>
                      <a:r>
                        <a:rPr lang="ru-RU" sz="1800" b="1" baseline="0" dirty="0"/>
                        <a:t> затем регулярно у пациентов, получающих </a:t>
                      </a:r>
                      <a:r>
                        <a:rPr lang="en-US" sz="1800" b="1" baseline="0" dirty="0" err="1"/>
                        <a:t>Dlm</a:t>
                      </a:r>
                      <a:r>
                        <a:rPr lang="ru-RU" sz="1800" b="1" baseline="0" dirty="0"/>
                        <a:t> </a:t>
                      </a:r>
                      <a:r>
                        <a:rPr lang="ru-RU" sz="1800" b="0" baseline="0" dirty="0"/>
                        <a:t>(риск удлинение интервала </a:t>
                      </a:r>
                      <a:r>
                        <a:rPr lang="en-US" sz="1800" b="0" baseline="0" dirty="0" err="1"/>
                        <a:t>QTcF</a:t>
                      </a:r>
                      <a:r>
                        <a:rPr lang="en-US" sz="1800" b="0" baseline="0" dirty="0"/>
                        <a:t>)</a:t>
                      </a:r>
                      <a:endParaRPr lang="ru-RU" sz="18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55735017"/>
                  </a:ext>
                </a:extLst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5" name="Прямоугольник 4"/>
              <p:cNvSpPr/>
              <p:nvPr/>
            </p:nvSpPr>
            <p:spPr>
              <a:xfrm>
                <a:off x="4657110" y="4309574"/>
                <a:ext cx="1642090" cy="58022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>
                  <a:spcAft>
                    <a:spcPts val="0"/>
                  </a:spcAft>
                </a:pPr>
                <a:r>
                  <a:rPr lang="en-GB" sz="2000" b="1" i="1" dirty="0" err="1">
                    <a:latin typeface="Times New Roman" panose="02020603050405020304" pitchFamily="18" charset="0"/>
                  </a:rPr>
                  <a:t>QT</a:t>
                </a:r>
                <a:r>
                  <a:rPr lang="en-GB" sz="2000" b="1" i="1" baseline="-25000" dirty="0" err="1">
                    <a:effectLst/>
                    <a:latin typeface="Times New Roman" panose="02020603050405020304" pitchFamily="18" charset="0"/>
                  </a:rPr>
                  <a:t>cF</a:t>
                </a:r>
                <a14:m>
                  <m:oMath xmlns:m="http://schemas.openxmlformats.org/officeDocument/2006/math">
                    <m:r>
                      <a:rPr lang="en-GB" sz="2000" b="1" i="1" baseline="-25000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 </m:t>
                    </m:r>
                    <m:r>
                      <a:rPr lang="en-GB" sz="2000" b="1" i="1">
                        <a:effectLst/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=</m:t>
                    </m:r>
                    <m:f>
                      <m:fPr>
                        <m:ctrlPr>
                          <a:rPr lang="ru-RU" sz="2000" b="1" i="1">
                            <a:effectLst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GB" sz="2000" b="1" i="1">
                            <a:effectLst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𝑸𝑻</m:t>
                        </m:r>
                      </m:num>
                      <m:den>
                        <m:rad>
                          <m:radPr>
                            <m:ctrlPr>
                              <a:rPr lang="ru-RU" sz="2000" b="1" i="1">
                                <a:effectLst/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radPr>
                          <m:deg>
                            <m:r>
                              <a:rPr lang="en-GB" sz="2000" b="1" i="1">
                                <a:effectLst/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𝟑</m:t>
                            </m:r>
                          </m:deg>
                          <m:e>
                            <m:r>
                              <a:rPr lang="en-GB" sz="2000" b="1" i="1">
                                <a:effectLst/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𝑹𝑹</m:t>
                            </m:r>
                          </m:e>
                        </m:rad>
                      </m:den>
                    </m:f>
                  </m:oMath>
                </a14:m>
                <a:endParaRPr lang="ru-RU" sz="2000" b="1" dirty="0">
                  <a:effectLst/>
                </a:endParaRPr>
              </a:p>
            </p:txBody>
          </p:sp>
        </mc:Choice>
        <mc:Fallback xmlns="">
          <p:sp>
            <p:nvSpPr>
              <p:cNvPr id="5" name="Прямоугольник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57110" y="4309574"/>
                <a:ext cx="1642090" cy="580223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BY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E2110381-6DE4-4251-AEB3-B55726DB8A0A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37456" y="4368800"/>
            <a:ext cx="2789664" cy="1980437"/>
          </a:xfrm>
          <a:prstGeom prst="rect">
            <a:avLst/>
          </a:prstGeom>
        </p:spPr>
      </p:pic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E5AE4225-2C66-4B3B-BE45-A8E88FE0AF7C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344973" y="4368800"/>
            <a:ext cx="2789665" cy="2071458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BAA4D850-E5EF-4CC3-8F31-935577F837AA}"/>
              </a:ext>
            </a:extLst>
          </p:cNvPr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893919" y="4983806"/>
            <a:ext cx="4451054" cy="1605233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" name="Picture 2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437046" y="611863"/>
            <a:ext cx="1316956" cy="982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Скругленный прямоугольник 2"/>
          <p:cNvSpPr/>
          <p:nvPr/>
        </p:nvSpPr>
        <p:spPr>
          <a:xfrm>
            <a:off x="3549950" y="727330"/>
            <a:ext cx="3876542" cy="474654"/>
          </a:xfrm>
          <a:prstGeom prst="roundRect">
            <a:avLst/>
          </a:prstGeom>
          <a:noFill/>
          <a:ln w="12700">
            <a:solidFill>
              <a:srgbClr val="00206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УДЛИНЕНИЕ ИНТЕРВАЛА </a:t>
            </a:r>
            <a:r>
              <a:rPr lang="en-US" sz="2000" b="1" dirty="0" err="1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QTcF</a:t>
            </a:r>
            <a:endParaRPr lang="ru-RU" sz="2000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9" name="Скругленный прямоугольник 18"/>
          <p:cNvSpPr/>
          <p:nvPr/>
        </p:nvSpPr>
        <p:spPr>
          <a:xfrm>
            <a:off x="127156" y="1423540"/>
            <a:ext cx="5980466" cy="576064"/>
          </a:xfrm>
          <a:prstGeom prst="roundRect">
            <a:avLst/>
          </a:prstGeom>
          <a:noFill/>
          <a:ln w="12700">
            <a:solidFill>
              <a:srgbClr val="00206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450</a:t>
            </a:r>
            <a:r>
              <a:rPr lang="ru-RU" sz="20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м</a:t>
            </a:r>
            <a:r>
              <a:rPr lang="en-US" sz="20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(470</a:t>
            </a:r>
            <a:r>
              <a:rPr lang="ru-RU" sz="20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ж</a:t>
            </a:r>
            <a:r>
              <a:rPr lang="en-US" sz="20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) </a:t>
            </a:r>
            <a:r>
              <a:rPr lang="ru-RU" sz="2000" b="1" dirty="0" err="1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мсек</a:t>
            </a:r>
            <a:r>
              <a:rPr lang="ru-RU" sz="20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u-RU" sz="2000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или </a:t>
            </a:r>
            <a:r>
              <a:rPr lang="ru-RU" sz="20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60 </a:t>
            </a:r>
            <a:r>
              <a:rPr lang="ru-RU" sz="2000" b="1" dirty="0" err="1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мсек</a:t>
            </a:r>
            <a:r>
              <a:rPr lang="ru-RU" sz="20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u-RU" sz="2000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от базового &gt; </a:t>
            </a:r>
          </a:p>
          <a:p>
            <a:pPr algn="ctr"/>
            <a:r>
              <a:rPr lang="en-US" sz="2000" b="1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QTcF</a:t>
            </a:r>
            <a:r>
              <a:rPr lang="ru-RU" sz="2000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≤ 500 </a:t>
            </a:r>
            <a:r>
              <a:rPr lang="ru-RU" sz="2000" b="1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мсек</a:t>
            </a:r>
            <a:endParaRPr lang="ru-RU" sz="2000" dirty="0">
              <a:solidFill>
                <a:srgbClr val="00206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0" name="Скругленный прямоугольник 19"/>
          <p:cNvSpPr/>
          <p:nvPr/>
        </p:nvSpPr>
        <p:spPr>
          <a:xfrm>
            <a:off x="6914323" y="1404646"/>
            <a:ext cx="3876542" cy="576064"/>
          </a:xfrm>
          <a:prstGeom prst="roundRect">
            <a:avLst/>
          </a:prstGeom>
          <a:solidFill>
            <a:schemeClr val="bg1"/>
          </a:solidFill>
          <a:ln w="12700">
            <a:solidFill>
              <a:srgbClr val="00206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000" b="1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en-US" sz="2000" b="1" dirty="0" err="1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QTcF</a:t>
            </a:r>
            <a:r>
              <a:rPr lang="ru-RU" sz="20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&gt; 500 </a:t>
            </a:r>
            <a:r>
              <a:rPr lang="ru-RU" sz="2000" b="1" dirty="0" err="1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мсек</a:t>
            </a:r>
            <a:endParaRPr lang="ru-RU" sz="2000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ru-RU" sz="2000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21" name="Прямая со стрелкой 20"/>
          <p:cNvCxnSpPr>
            <a:stCxn id="3" idx="1"/>
          </p:cNvCxnSpPr>
          <p:nvPr/>
        </p:nvCxnSpPr>
        <p:spPr>
          <a:xfrm flipH="1">
            <a:off x="2331076" y="964657"/>
            <a:ext cx="1218874" cy="439989"/>
          </a:xfrm>
          <a:prstGeom prst="straightConnector1">
            <a:avLst/>
          </a:prstGeom>
          <a:ln>
            <a:solidFill>
              <a:srgbClr val="002060"/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 стрелкой 22"/>
          <p:cNvCxnSpPr>
            <a:endCxn id="20" idx="0"/>
          </p:cNvCxnSpPr>
          <p:nvPr/>
        </p:nvCxnSpPr>
        <p:spPr>
          <a:xfrm>
            <a:off x="7426492" y="900190"/>
            <a:ext cx="1426102" cy="504456"/>
          </a:xfrm>
          <a:prstGeom prst="straightConnector1">
            <a:avLst/>
          </a:prstGeom>
          <a:ln>
            <a:solidFill>
              <a:srgbClr val="002060"/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Скругленный прямоугольник 24"/>
          <p:cNvSpPr/>
          <p:nvPr/>
        </p:nvSpPr>
        <p:spPr>
          <a:xfrm>
            <a:off x="1374294" y="2846926"/>
            <a:ext cx="3547428" cy="576064"/>
          </a:xfrm>
          <a:prstGeom prst="roundRect">
            <a:avLst/>
          </a:prstGeom>
          <a:noFill/>
          <a:ln w="12700">
            <a:solidFill>
              <a:srgbClr val="00206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2000"/>
              </a:lnSpc>
            </a:pPr>
            <a:r>
              <a:rPr lang="ru-RU" sz="2000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Оценка сывороточных электролитов </a:t>
            </a:r>
            <a:r>
              <a:rPr lang="ru-RU" sz="2000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</a:t>
            </a:r>
            <a:r>
              <a:rPr lang="en-US" sz="20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</a:t>
            </a:r>
            <a:r>
              <a:rPr lang="ru-RU" sz="2000" b="1" baseline="30000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+</a:t>
            </a:r>
            <a:r>
              <a:rPr lang="en-US" sz="20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Ca</a:t>
            </a:r>
            <a:r>
              <a:rPr lang="ru-RU" sz="2000" b="1" baseline="30000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2+</a:t>
            </a:r>
            <a:r>
              <a:rPr lang="en-US" sz="20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Mg</a:t>
            </a:r>
            <a:r>
              <a:rPr lang="ru-RU" sz="2000" b="1" baseline="30000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</a:t>
            </a:r>
            <a:r>
              <a:rPr lang="ru-RU" sz="2000" baseline="30000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+</a:t>
            </a:r>
            <a:r>
              <a:rPr lang="ru-RU" sz="2000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</a:p>
        </p:txBody>
      </p:sp>
      <p:sp>
        <p:nvSpPr>
          <p:cNvPr id="26" name="Скругленный прямоугольник 25"/>
          <p:cNvSpPr/>
          <p:nvPr/>
        </p:nvSpPr>
        <p:spPr>
          <a:xfrm>
            <a:off x="127155" y="3790597"/>
            <a:ext cx="2860743" cy="768523"/>
          </a:xfrm>
          <a:prstGeom prst="roundRect">
            <a:avLst/>
          </a:prstGeom>
          <a:noFill/>
          <a:ln w="12700">
            <a:solidFill>
              <a:srgbClr val="00206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2000"/>
              </a:lnSpc>
            </a:pPr>
            <a:r>
              <a:rPr lang="en-US" sz="20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</a:t>
            </a:r>
            <a:r>
              <a:rPr lang="ru-RU" sz="2000" b="1" baseline="30000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+</a:t>
            </a:r>
            <a:r>
              <a:rPr lang="en-US" sz="20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Ca</a:t>
            </a:r>
            <a:r>
              <a:rPr lang="ru-RU" sz="2000" b="1" baseline="30000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2+</a:t>
            </a:r>
            <a:r>
              <a:rPr lang="en-US" sz="20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Mg</a:t>
            </a:r>
            <a:r>
              <a:rPr lang="ru-RU" sz="2000" b="1" baseline="30000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</a:t>
            </a:r>
            <a:r>
              <a:rPr lang="ru-RU" sz="2000" baseline="30000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+</a:t>
            </a:r>
            <a:endParaRPr lang="ru-RU" sz="2000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>
              <a:lnSpc>
                <a:spcPts val="2000"/>
              </a:lnSpc>
            </a:pPr>
            <a:r>
              <a:rPr lang="ru-RU" sz="2000" b="1" baseline="30000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u-RU" sz="20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в интервале нормы</a:t>
            </a:r>
          </a:p>
          <a:p>
            <a:pPr algn="ctr">
              <a:lnSpc>
                <a:spcPts val="2000"/>
              </a:lnSpc>
            </a:pPr>
            <a:r>
              <a:rPr lang="ru-RU" sz="2000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Пациент стабилен</a:t>
            </a:r>
            <a:endParaRPr lang="ru-RU" sz="2000" dirty="0">
              <a:solidFill>
                <a:srgbClr val="00206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8" name="Скругленный прямоугольник 27"/>
          <p:cNvSpPr/>
          <p:nvPr/>
        </p:nvSpPr>
        <p:spPr>
          <a:xfrm>
            <a:off x="3702826" y="3790598"/>
            <a:ext cx="2554674" cy="576064"/>
          </a:xfrm>
          <a:prstGeom prst="roundRect">
            <a:avLst/>
          </a:prstGeom>
          <a:noFill/>
          <a:ln w="12700">
            <a:solidFill>
              <a:srgbClr val="00206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2000"/>
              </a:lnSpc>
            </a:pPr>
            <a:r>
              <a:rPr lang="en-US" sz="20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</a:t>
            </a:r>
            <a:r>
              <a:rPr lang="ru-RU" sz="2000" b="1" baseline="30000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+</a:t>
            </a:r>
            <a:r>
              <a:rPr lang="en-US" sz="20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Ca</a:t>
            </a:r>
            <a:r>
              <a:rPr lang="ru-RU" sz="2000" b="1" baseline="30000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2+</a:t>
            </a:r>
            <a:r>
              <a:rPr lang="en-US" sz="20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Mg</a:t>
            </a:r>
            <a:r>
              <a:rPr lang="ru-RU" sz="2000" b="1" baseline="30000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</a:t>
            </a:r>
            <a:r>
              <a:rPr lang="ru-RU" sz="2000" baseline="30000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+</a:t>
            </a:r>
            <a:endParaRPr lang="ru-RU" sz="2000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>
              <a:lnSpc>
                <a:spcPts val="2000"/>
              </a:lnSpc>
            </a:pPr>
            <a:r>
              <a:rPr lang="ru-RU" sz="2000" b="1" baseline="30000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u-RU" sz="20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не в норме</a:t>
            </a:r>
            <a:endParaRPr lang="ru-RU" sz="2000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9" name="Скругленный прямоугольник 28"/>
          <p:cNvSpPr/>
          <p:nvPr/>
        </p:nvSpPr>
        <p:spPr>
          <a:xfrm>
            <a:off x="127155" y="4734270"/>
            <a:ext cx="2860743" cy="1025132"/>
          </a:xfrm>
          <a:prstGeom prst="roundRect">
            <a:avLst/>
          </a:prstGeom>
          <a:noFill/>
          <a:ln w="12700">
            <a:solidFill>
              <a:srgbClr val="00206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2000"/>
              </a:lnSpc>
            </a:pPr>
            <a:r>
              <a:rPr lang="ru-RU" sz="2000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Продолжение приема</a:t>
            </a:r>
          </a:p>
          <a:p>
            <a:pPr algn="ctr">
              <a:lnSpc>
                <a:spcPts val="2000"/>
              </a:lnSpc>
            </a:pPr>
            <a:r>
              <a:rPr lang="ru-RU" sz="2000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Еженедельный </a:t>
            </a:r>
          </a:p>
          <a:p>
            <a:pPr algn="ctr">
              <a:lnSpc>
                <a:spcPts val="2000"/>
              </a:lnSpc>
            </a:pPr>
            <a:r>
              <a:rPr lang="ru-RU" sz="2000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(минимум) мониторинг </a:t>
            </a:r>
            <a:r>
              <a:rPr lang="en-US" sz="2000" b="1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QTcF</a:t>
            </a:r>
            <a:endParaRPr lang="ru-RU" sz="2000" dirty="0">
              <a:solidFill>
                <a:srgbClr val="00206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0" name="Скругленный прямоугольник 29"/>
          <p:cNvSpPr/>
          <p:nvPr/>
        </p:nvSpPr>
        <p:spPr>
          <a:xfrm>
            <a:off x="3549950" y="4588218"/>
            <a:ext cx="2743547" cy="2121675"/>
          </a:xfrm>
          <a:prstGeom prst="roundRect">
            <a:avLst/>
          </a:prstGeom>
          <a:noFill/>
          <a:ln w="12700">
            <a:solidFill>
              <a:srgbClr val="00206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2000"/>
              </a:lnSpc>
            </a:pPr>
            <a:r>
              <a:rPr lang="ru-RU" sz="2000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Остановка </a:t>
            </a:r>
            <a:r>
              <a:rPr lang="en-US" sz="2000" b="1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Bdq</a:t>
            </a:r>
            <a:r>
              <a:rPr lang="en-US" sz="2000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ru-RU" sz="2000" b="1">
              <a:solidFill>
                <a:srgbClr val="00206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>
              <a:lnSpc>
                <a:spcPts val="2000"/>
              </a:lnSpc>
            </a:pPr>
            <a:r>
              <a:rPr lang="ru-RU" sz="2000" b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(и инъекционных) </a:t>
            </a:r>
            <a:r>
              <a:rPr lang="ru-RU" sz="2000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препаратов</a:t>
            </a:r>
          </a:p>
          <a:p>
            <a:pPr algn="ctr">
              <a:lnSpc>
                <a:spcPts val="2000"/>
              </a:lnSpc>
            </a:pPr>
            <a:r>
              <a:rPr lang="ru-RU" sz="2000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Восстановление нормы электролитов </a:t>
            </a:r>
          </a:p>
          <a:p>
            <a:pPr algn="ctr">
              <a:lnSpc>
                <a:spcPts val="2000"/>
              </a:lnSpc>
            </a:pPr>
            <a:r>
              <a:rPr lang="ru-RU" sz="2000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Еженедельный (минимум)  мониторинг </a:t>
            </a:r>
            <a:r>
              <a:rPr lang="en-US" sz="2000" b="1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QTcF</a:t>
            </a:r>
            <a:endParaRPr lang="ru-RU" sz="2000" dirty="0">
              <a:solidFill>
                <a:srgbClr val="00206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1" name="Скругленный прямоугольник 30"/>
          <p:cNvSpPr/>
          <p:nvPr/>
        </p:nvSpPr>
        <p:spPr>
          <a:xfrm>
            <a:off x="1374294" y="2104031"/>
            <a:ext cx="3547428" cy="576064"/>
          </a:xfrm>
          <a:prstGeom prst="roundRect">
            <a:avLst/>
          </a:prstGeom>
          <a:noFill/>
          <a:ln w="12700">
            <a:solidFill>
              <a:srgbClr val="00206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2000"/>
              </a:lnSpc>
            </a:pPr>
            <a:r>
              <a:rPr lang="ru-RU" sz="2000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Подтверждение при повторном измерении</a:t>
            </a:r>
            <a:endParaRPr lang="ru-RU" sz="2000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2" name="Скругленный прямоугольник 31"/>
          <p:cNvSpPr/>
          <p:nvPr/>
        </p:nvSpPr>
        <p:spPr>
          <a:xfrm>
            <a:off x="6914323" y="2098002"/>
            <a:ext cx="3876542" cy="576064"/>
          </a:xfrm>
          <a:prstGeom prst="roundRect">
            <a:avLst/>
          </a:prstGeom>
          <a:noFill/>
          <a:ln w="12700">
            <a:solidFill>
              <a:srgbClr val="00206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2000"/>
              </a:lnSpc>
            </a:pPr>
            <a:r>
              <a:rPr lang="ru-RU" sz="2000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Подтверждение при повторном измерении</a:t>
            </a:r>
            <a:endParaRPr lang="ru-RU" sz="2000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3" name="Скругленный прямоугольник 32"/>
          <p:cNvSpPr/>
          <p:nvPr/>
        </p:nvSpPr>
        <p:spPr>
          <a:xfrm>
            <a:off x="6914323" y="2846926"/>
            <a:ext cx="4054527" cy="810000"/>
          </a:xfrm>
          <a:prstGeom prst="roundRect">
            <a:avLst/>
          </a:prstGeom>
          <a:noFill/>
          <a:ln w="12700">
            <a:solidFill>
              <a:srgbClr val="00206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2000"/>
              </a:lnSpc>
            </a:pPr>
            <a:r>
              <a:rPr lang="ru-RU" sz="2000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Остановка </a:t>
            </a:r>
            <a:r>
              <a:rPr lang="en-US" sz="2000" b="1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Bdq</a:t>
            </a:r>
            <a:r>
              <a:rPr lang="ru-RU" sz="2000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2000" b="1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Dlm</a:t>
            </a:r>
            <a:r>
              <a:rPr lang="en-US" sz="2000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u-RU" sz="2000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и других ЛС, удлиняющих интервал </a:t>
            </a:r>
            <a:r>
              <a:rPr lang="en-US" sz="2000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QT</a:t>
            </a:r>
            <a:endParaRPr lang="ru-RU" sz="2000" dirty="0">
              <a:solidFill>
                <a:srgbClr val="00206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4" name="Скругленный прямоугольник 33"/>
          <p:cNvSpPr/>
          <p:nvPr/>
        </p:nvSpPr>
        <p:spPr>
          <a:xfrm>
            <a:off x="6911709" y="3876744"/>
            <a:ext cx="4054527" cy="847444"/>
          </a:xfrm>
          <a:prstGeom prst="roundRect">
            <a:avLst/>
          </a:prstGeom>
          <a:noFill/>
          <a:ln w="12700">
            <a:solidFill>
              <a:srgbClr val="00206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2000"/>
              </a:lnSpc>
            </a:pPr>
            <a:r>
              <a:rPr lang="ru-RU" sz="2000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Оценка и поддержание в интервале нормы сывороточных электролитов </a:t>
            </a:r>
            <a:r>
              <a:rPr lang="ru-RU" sz="2000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</a:t>
            </a:r>
            <a:r>
              <a:rPr lang="en-US" sz="20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</a:t>
            </a:r>
            <a:r>
              <a:rPr lang="ru-RU" sz="2000" b="1" baseline="30000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+</a:t>
            </a:r>
            <a:r>
              <a:rPr lang="en-US" sz="20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Ca</a:t>
            </a:r>
            <a:r>
              <a:rPr lang="ru-RU" sz="2000" b="1" baseline="30000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2+</a:t>
            </a:r>
            <a:r>
              <a:rPr lang="en-US" sz="20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Mg</a:t>
            </a:r>
            <a:r>
              <a:rPr lang="ru-RU" sz="2000" b="1" baseline="30000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</a:t>
            </a:r>
            <a:r>
              <a:rPr lang="ru-RU" sz="2000" baseline="30000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+</a:t>
            </a:r>
            <a:r>
              <a:rPr lang="ru-RU" sz="2000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</a:p>
        </p:txBody>
      </p:sp>
      <p:sp>
        <p:nvSpPr>
          <p:cNvPr id="35" name="Скругленный прямоугольник 34"/>
          <p:cNvSpPr/>
          <p:nvPr/>
        </p:nvSpPr>
        <p:spPr>
          <a:xfrm>
            <a:off x="6914322" y="4942986"/>
            <a:ext cx="4055531" cy="620056"/>
          </a:xfrm>
          <a:prstGeom prst="roundRect">
            <a:avLst/>
          </a:prstGeom>
          <a:noFill/>
          <a:ln w="12700">
            <a:solidFill>
              <a:srgbClr val="00206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2000"/>
              </a:lnSpc>
            </a:pPr>
            <a:r>
              <a:rPr lang="ru-RU" sz="2000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Еженедельный </a:t>
            </a:r>
          </a:p>
          <a:p>
            <a:pPr algn="ctr">
              <a:lnSpc>
                <a:spcPts val="2000"/>
              </a:lnSpc>
            </a:pPr>
            <a:r>
              <a:rPr lang="ru-RU" sz="2000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(минимум) мониторинг </a:t>
            </a:r>
            <a:r>
              <a:rPr lang="en-US" sz="2000" b="1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QTcF</a:t>
            </a:r>
            <a:endParaRPr lang="ru-RU" sz="2000" dirty="0">
              <a:solidFill>
                <a:srgbClr val="00206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6" name="Скругленный прямоугольник 35"/>
          <p:cNvSpPr/>
          <p:nvPr/>
        </p:nvSpPr>
        <p:spPr>
          <a:xfrm>
            <a:off x="6935462" y="5710302"/>
            <a:ext cx="4055531" cy="620056"/>
          </a:xfrm>
          <a:prstGeom prst="roundRect">
            <a:avLst/>
          </a:prstGeom>
          <a:noFill/>
          <a:ln w="12700">
            <a:solidFill>
              <a:srgbClr val="00206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2000"/>
              </a:lnSpc>
            </a:pPr>
            <a:r>
              <a:rPr lang="ru-RU" sz="2000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Контроль функции почек и печени</a:t>
            </a:r>
            <a:endParaRPr lang="ru-RU" sz="2000" dirty="0">
              <a:solidFill>
                <a:srgbClr val="00206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38" name="Скругленная соединительная линия 37"/>
          <p:cNvCxnSpPr>
            <a:stCxn id="31" idx="3"/>
            <a:endCxn id="25" idx="3"/>
          </p:cNvCxnSpPr>
          <p:nvPr/>
        </p:nvCxnSpPr>
        <p:spPr>
          <a:xfrm>
            <a:off x="4921722" y="2392063"/>
            <a:ext cx="12700" cy="742895"/>
          </a:xfrm>
          <a:prstGeom prst="curvedConnector3">
            <a:avLst>
              <a:gd name="adj1" fmla="val 1800000"/>
            </a:avLst>
          </a:prstGeom>
          <a:ln>
            <a:solidFill>
              <a:srgbClr val="002060"/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Скругленная соединительная линия 38"/>
          <p:cNvCxnSpPr/>
          <p:nvPr/>
        </p:nvCxnSpPr>
        <p:spPr>
          <a:xfrm>
            <a:off x="837127" y="2002047"/>
            <a:ext cx="537167" cy="411353"/>
          </a:xfrm>
          <a:prstGeom prst="curvedConnector3">
            <a:avLst/>
          </a:prstGeom>
          <a:ln>
            <a:solidFill>
              <a:srgbClr val="002060"/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Прямая со стрелкой 41"/>
          <p:cNvCxnSpPr>
            <a:endCxn id="26" idx="0"/>
          </p:cNvCxnSpPr>
          <p:nvPr/>
        </p:nvCxnSpPr>
        <p:spPr>
          <a:xfrm flipH="1">
            <a:off x="1557527" y="3396132"/>
            <a:ext cx="773549" cy="394465"/>
          </a:xfrm>
          <a:prstGeom prst="straightConnector1">
            <a:avLst/>
          </a:prstGeom>
          <a:ln>
            <a:solidFill>
              <a:srgbClr val="002060"/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Прямая со стрелкой 43"/>
          <p:cNvCxnSpPr>
            <a:endCxn id="28" idx="0"/>
          </p:cNvCxnSpPr>
          <p:nvPr/>
        </p:nvCxnSpPr>
        <p:spPr>
          <a:xfrm>
            <a:off x="3984199" y="3422990"/>
            <a:ext cx="995964" cy="367608"/>
          </a:xfrm>
          <a:prstGeom prst="straightConnector1">
            <a:avLst/>
          </a:prstGeom>
          <a:ln>
            <a:solidFill>
              <a:srgbClr val="002060"/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Скругленная соединительная линия 45"/>
          <p:cNvCxnSpPr/>
          <p:nvPr/>
        </p:nvCxnSpPr>
        <p:spPr>
          <a:xfrm>
            <a:off x="2987898" y="4187672"/>
            <a:ext cx="12700" cy="742895"/>
          </a:xfrm>
          <a:prstGeom prst="curvedConnector3">
            <a:avLst>
              <a:gd name="adj1" fmla="val 1800000"/>
            </a:avLst>
          </a:prstGeom>
          <a:ln>
            <a:solidFill>
              <a:srgbClr val="002060"/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Скругленная соединительная линия 49"/>
          <p:cNvCxnSpPr/>
          <p:nvPr/>
        </p:nvCxnSpPr>
        <p:spPr>
          <a:xfrm>
            <a:off x="6244800" y="3995214"/>
            <a:ext cx="12700" cy="742895"/>
          </a:xfrm>
          <a:prstGeom prst="curvedConnector3">
            <a:avLst>
              <a:gd name="adj1" fmla="val 1800000"/>
            </a:avLst>
          </a:prstGeom>
          <a:ln>
            <a:solidFill>
              <a:srgbClr val="002060"/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Скругленная соединительная линия 50"/>
          <p:cNvCxnSpPr/>
          <p:nvPr/>
        </p:nvCxnSpPr>
        <p:spPr>
          <a:xfrm>
            <a:off x="10790865" y="1622197"/>
            <a:ext cx="12700" cy="742895"/>
          </a:xfrm>
          <a:prstGeom prst="curvedConnector3">
            <a:avLst>
              <a:gd name="adj1" fmla="val 1800000"/>
            </a:avLst>
          </a:prstGeom>
          <a:ln>
            <a:solidFill>
              <a:srgbClr val="002060"/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Скругленная соединительная линия 51"/>
          <p:cNvCxnSpPr/>
          <p:nvPr/>
        </p:nvCxnSpPr>
        <p:spPr>
          <a:xfrm>
            <a:off x="10956149" y="3311000"/>
            <a:ext cx="12700" cy="742895"/>
          </a:xfrm>
          <a:prstGeom prst="curvedConnector3">
            <a:avLst>
              <a:gd name="adj1" fmla="val 1800000"/>
            </a:avLst>
          </a:prstGeom>
          <a:ln>
            <a:solidFill>
              <a:srgbClr val="002060"/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Скругленная соединительная линия 52"/>
          <p:cNvCxnSpPr/>
          <p:nvPr/>
        </p:nvCxnSpPr>
        <p:spPr>
          <a:xfrm>
            <a:off x="6935462" y="2434224"/>
            <a:ext cx="12700" cy="742895"/>
          </a:xfrm>
          <a:prstGeom prst="curvedConnector3">
            <a:avLst>
              <a:gd name="adj1" fmla="val -2459157"/>
            </a:avLst>
          </a:prstGeom>
          <a:ln>
            <a:solidFill>
              <a:srgbClr val="002060"/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Скругленная соединительная линия 54"/>
          <p:cNvCxnSpPr/>
          <p:nvPr/>
        </p:nvCxnSpPr>
        <p:spPr>
          <a:xfrm>
            <a:off x="6918465" y="4350783"/>
            <a:ext cx="12700" cy="742895"/>
          </a:xfrm>
          <a:prstGeom prst="curvedConnector3">
            <a:avLst>
              <a:gd name="adj1" fmla="val -2256339"/>
            </a:avLst>
          </a:prstGeom>
          <a:ln>
            <a:solidFill>
              <a:srgbClr val="002060"/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Скругленная соединительная линия 56"/>
          <p:cNvCxnSpPr/>
          <p:nvPr/>
        </p:nvCxnSpPr>
        <p:spPr>
          <a:xfrm>
            <a:off x="10990993" y="5246836"/>
            <a:ext cx="12700" cy="742895"/>
          </a:xfrm>
          <a:prstGeom prst="curvedConnector3">
            <a:avLst>
              <a:gd name="adj1" fmla="val 1800000"/>
            </a:avLst>
          </a:prstGeom>
          <a:ln>
            <a:solidFill>
              <a:srgbClr val="002060"/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Заголовок 1">
            <a:extLst>
              <a:ext uri="{FF2B5EF4-FFF2-40B4-BE49-F238E27FC236}">
                <a16:creationId xmlns:a16="http://schemas.microsoft.com/office/drawing/2014/main" id="{6F6C81F4-C90F-4EE1-A872-3DA7394CEE82}"/>
              </a:ext>
            </a:extLst>
          </p:cNvPr>
          <p:cNvSpPr txBox="1">
            <a:spLocks/>
          </p:cNvSpPr>
          <p:nvPr/>
        </p:nvSpPr>
        <p:spPr>
          <a:xfrm>
            <a:off x="193830" y="84391"/>
            <a:ext cx="11306174" cy="54445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ts val="2900"/>
              </a:lnSpc>
            </a:pPr>
            <a:r>
              <a:rPr lang="ru-RU" sz="2800" b="1" dirty="0">
                <a:latin typeface="+mn-lt"/>
                <a:cs typeface="Calibri" panose="020F0502020204030204" pitchFamily="34" charset="0"/>
              </a:rPr>
              <a:t>Меры при развитии </a:t>
            </a:r>
            <a:r>
              <a:rPr lang="ru-RU" sz="2800" b="1" dirty="0">
                <a:latin typeface="+mn-lt"/>
              </a:rPr>
              <a:t>НР: удлинение интервала </a:t>
            </a:r>
            <a:r>
              <a:rPr lang="en-US" sz="2800" b="1" dirty="0">
                <a:latin typeface="+mn-lt"/>
              </a:rPr>
              <a:t>QT</a:t>
            </a:r>
            <a:endParaRPr lang="ru-RU" sz="2800" b="1" dirty="0">
              <a:latin typeface="+mn-lt"/>
            </a:endParaRPr>
          </a:p>
        </p:txBody>
      </p:sp>
      <p:sp>
        <p:nvSpPr>
          <p:cNvPr id="6" name="Овал 5">
            <a:extLst>
              <a:ext uri="{FF2B5EF4-FFF2-40B4-BE49-F238E27FC236}">
                <a16:creationId xmlns:a16="http://schemas.microsoft.com/office/drawing/2014/main" id="{DA10FC10-EE5E-4B69-975D-8E89150DA673}"/>
              </a:ext>
            </a:extLst>
          </p:cNvPr>
          <p:cNvSpPr/>
          <p:nvPr/>
        </p:nvSpPr>
        <p:spPr>
          <a:xfrm>
            <a:off x="7828908" y="1294958"/>
            <a:ext cx="2104456" cy="803044"/>
          </a:xfrm>
          <a:prstGeom prst="ellipse">
            <a:avLst/>
          </a:prstGeom>
          <a:noFill/>
          <a:ln>
            <a:solidFill>
              <a:srgbClr val="C0000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BY"/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985E50D4-84EA-4942-A396-F7A2673807EF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726095" y="533734"/>
            <a:ext cx="1242754" cy="691494"/>
          </a:xfrm>
          <a:prstGeom prst="rect">
            <a:avLst/>
          </a:prstGeom>
        </p:spPr>
      </p:pic>
      <p:sp>
        <p:nvSpPr>
          <p:cNvPr id="2" name="Скругленный прямоугольник 3">
            <a:extLst>
              <a:ext uri="{FF2B5EF4-FFF2-40B4-BE49-F238E27FC236}">
                <a16:creationId xmlns:a16="http://schemas.microsoft.com/office/drawing/2014/main" id="{232500E3-0B54-4C42-B08B-CC37F55E4195}"/>
              </a:ext>
            </a:extLst>
          </p:cNvPr>
          <p:cNvSpPr/>
          <p:nvPr/>
        </p:nvSpPr>
        <p:spPr>
          <a:xfrm>
            <a:off x="9247742" y="172818"/>
            <a:ext cx="2750428" cy="428747"/>
          </a:xfrm>
          <a:prstGeom prst="roundRect">
            <a:avLst/>
          </a:prstGeom>
          <a:noFill/>
          <a:ln w="12700">
            <a:solidFill>
              <a:srgbClr val="C0000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2400"/>
              </a:lnSpc>
            </a:pPr>
            <a:r>
              <a:rPr lang="en-US" sz="2200" b="1" dirty="0">
                <a:solidFill>
                  <a:srgbClr val="C00000"/>
                </a:solidFill>
              </a:rPr>
              <a:t> </a:t>
            </a:r>
            <a:r>
              <a:rPr lang="en-US" sz="2200" b="1" dirty="0" err="1">
                <a:solidFill>
                  <a:srgbClr val="C00000"/>
                </a:solidFill>
              </a:rPr>
              <a:t>Bdq</a:t>
            </a:r>
            <a:r>
              <a:rPr lang="en-US" sz="2200" b="1" dirty="0">
                <a:solidFill>
                  <a:srgbClr val="C00000"/>
                </a:solidFill>
              </a:rPr>
              <a:t>, </a:t>
            </a:r>
            <a:r>
              <a:rPr lang="en-US" sz="2200" b="1" dirty="0" err="1">
                <a:solidFill>
                  <a:srgbClr val="C00000"/>
                </a:solidFill>
              </a:rPr>
              <a:t>Dlm</a:t>
            </a:r>
            <a:r>
              <a:rPr lang="en-US" sz="2200" b="1" dirty="0">
                <a:solidFill>
                  <a:srgbClr val="C00000"/>
                </a:solidFill>
              </a:rPr>
              <a:t>, FQs, </a:t>
            </a:r>
            <a:r>
              <a:rPr lang="en-US" sz="2200" b="1" dirty="0" err="1">
                <a:solidFill>
                  <a:srgbClr val="C00000"/>
                </a:solidFill>
              </a:rPr>
              <a:t>Cfz</a:t>
            </a:r>
            <a:endParaRPr lang="ru-RU" sz="2200" b="1" dirty="0">
              <a:solidFill>
                <a:schemeClr val="bg2">
                  <a:lumMod val="1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240870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0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3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8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1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6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9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4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0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3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25" grpId="0" animBg="1"/>
      <p:bldP spid="26" grpId="0" animBg="1"/>
      <p:bldP spid="28" grpId="0" animBg="1"/>
      <p:bldP spid="29" grpId="0" animBg="1"/>
      <p:bldP spid="30" grpId="0" animBg="1"/>
      <p:bldP spid="31" grpId="0" animBg="1"/>
      <p:bldP spid="32" grpId="0" animBg="1"/>
      <p:bldP spid="33" grpId="0" animBg="1"/>
      <p:bldP spid="34" grpId="0" animBg="1"/>
      <p:bldP spid="35" grpId="0" animBg="1"/>
      <p:bldP spid="36" grpId="0" animBg="1"/>
      <p:bldP spid="6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5620" y="0"/>
            <a:ext cx="10515600" cy="575033"/>
          </a:xfrm>
        </p:spPr>
        <p:txBody>
          <a:bodyPr>
            <a:normAutofit/>
          </a:bodyPr>
          <a:lstStyle/>
          <a:p>
            <a:r>
              <a:rPr lang="ru-RU" sz="2800" b="1" dirty="0">
                <a:latin typeface="+mn-lt"/>
              </a:rPr>
              <a:t>Удлинение интервала </a:t>
            </a:r>
            <a:r>
              <a:rPr lang="en-US" sz="2800" b="1" dirty="0">
                <a:latin typeface="+mn-lt"/>
              </a:rPr>
              <a:t>QT : </a:t>
            </a:r>
            <a:r>
              <a:rPr lang="ru-RU" sz="2800" b="1" dirty="0">
                <a:latin typeface="+mn-lt"/>
              </a:rPr>
              <a:t>факторы риска и управление риском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6096000" y="485215"/>
            <a:ext cx="6096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/>
              <a:t>		</a:t>
            </a:r>
          </a:p>
          <a:p>
            <a:r>
              <a:rPr lang="en-US" dirty="0"/>
              <a:t>	</a:t>
            </a:r>
          </a:p>
          <a:p>
            <a:r>
              <a:rPr lang="en-US" dirty="0"/>
              <a:t>		</a:t>
            </a:r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74674711"/>
              </p:ext>
            </p:extLst>
          </p:nvPr>
        </p:nvGraphicFramePr>
        <p:xfrm>
          <a:off x="155621" y="650800"/>
          <a:ext cx="9445580" cy="5120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244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33313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35167"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</a:pPr>
                      <a:r>
                        <a:rPr lang="ru-RU" sz="2000" dirty="0" err="1">
                          <a:solidFill>
                            <a:schemeClr val="bg1"/>
                          </a:solidFill>
                          <a:latin typeface="+mn-lt"/>
                        </a:rPr>
                        <a:t>Немодифицируемые</a:t>
                      </a:r>
                      <a:r>
                        <a:rPr lang="ru-RU" sz="2000" dirty="0">
                          <a:solidFill>
                            <a:schemeClr val="bg1"/>
                          </a:solidFill>
                          <a:latin typeface="+mn-lt"/>
                        </a:rPr>
                        <a:t> факторы риска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ts val="2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>
                          <a:solidFill>
                            <a:schemeClr val="bg1"/>
                          </a:solidFill>
                          <a:latin typeface="+mn-lt"/>
                        </a:rPr>
                        <a:t>Потенциально модифицируемые факторы риска</a:t>
                      </a:r>
                      <a:endParaRPr lang="en-US" sz="2000" dirty="0">
                        <a:solidFill>
                          <a:schemeClr val="bg1"/>
                        </a:solidFill>
                        <a:latin typeface="+mn-lt"/>
                      </a:endParaRPr>
                    </a:p>
                    <a:p>
                      <a:pPr algn="ctr"/>
                      <a:endParaRPr lang="ru-RU" sz="2000" dirty="0">
                        <a:solidFill>
                          <a:srgbClr val="C00000"/>
                        </a:solidFill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b="1" dirty="0">
                          <a:latin typeface="+mn-lt"/>
                        </a:rPr>
                        <a:t>Женский пол</a:t>
                      </a:r>
                      <a:r>
                        <a:rPr lang="en-US" dirty="0">
                          <a:latin typeface="+mn-lt"/>
                        </a:rPr>
                        <a:t>(</a:t>
                      </a:r>
                      <a:r>
                        <a:rPr lang="ru-RU" dirty="0">
                          <a:latin typeface="+mn-lt"/>
                        </a:rPr>
                        <a:t>в </a:t>
                      </a:r>
                      <a:r>
                        <a:rPr lang="en-US" dirty="0">
                          <a:latin typeface="+mn-lt"/>
                        </a:rPr>
                        <a:t>70% </a:t>
                      </a:r>
                      <a:r>
                        <a:rPr lang="ru-RU" dirty="0">
                          <a:latin typeface="+mn-lt"/>
                        </a:rPr>
                        <a:t>случаев</a:t>
                      </a:r>
                      <a:r>
                        <a:rPr lang="en-US" dirty="0">
                          <a:latin typeface="+mn-lt"/>
                        </a:rPr>
                        <a:t>)</a:t>
                      </a:r>
                      <a:endParaRPr lang="ru-RU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err="1">
                          <a:latin typeface="+mn-lt"/>
                        </a:rPr>
                        <a:t>Гипокалиемия</a:t>
                      </a:r>
                      <a:r>
                        <a:rPr lang="ru-RU" b="1" dirty="0">
                          <a:latin typeface="+mn-lt"/>
                        </a:rPr>
                        <a:t> </a:t>
                      </a:r>
                      <a:r>
                        <a:rPr lang="ru-RU" b="0" dirty="0">
                          <a:latin typeface="+mn-lt"/>
                        </a:rPr>
                        <a:t>или</a:t>
                      </a:r>
                      <a:r>
                        <a:rPr lang="ru-RU" b="1" dirty="0">
                          <a:latin typeface="+mn-lt"/>
                        </a:rPr>
                        <a:t> тяжелая </a:t>
                      </a:r>
                      <a:r>
                        <a:rPr lang="ru-RU" b="1" dirty="0" err="1">
                          <a:latin typeface="+mn-lt"/>
                        </a:rPr>
                        <a:t>гипомагниемия</a:t>
                      </a:r>
                      <a:endParaRPr lang="ru-RU" b="1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b="1" dirty="0">
                          <a:latin typeface="+mn-lt"/>
                        </a:rPr>
                        <a:t>Возраст </a:t>
                      </a:r>
                      <a:r>
                        <a:rPr lang="ru-RU" b="0" dirty="0">
                          <a:latin typeface="+mn-lt"/>
                        </a:rPr>
                        <a:t>(с увеличением повышается)</a:t>
                      </a:r>
                      <a:endParaRPr lang="ru-RU" b="1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="1" dirty="0">
                          <a:latin typeface="+mn-lt"/>
                        </a:rPr>
                        <a:t>Брадикардия</a:t>
                      </a:r>
                      <a:endParaRPr lang="en-US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b="1" dirty="0">
                          <a:latin typeface="+mn-lt"/>
                        </a:rPr>
                        <a:t>Генетическая предрасположенность</a:t>
                      </a:r>
                      <a:endParaRPr lang="en-US" b="1" dirty="0">
                        <a:latin typeface="+mn-lt"/>
                      </a:endParaRPr>
                    </a:p>
                    <a:p>
                      <a:pPr marL="285750" indent="-285750">
                        <a:lnSpc>
                          <a:spcPts val="2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ru-RU" dirty="0">
                          <a:latin typeface="+mn-lt"/>
                        </a:rPr>
                        <a:t>Врожденное удлинение</a:t>
                      </a:r>
                      <a:r>
                        <a:rPr lang="en-US" dirty="0">
                          <a:latin typeface="+mn-lt"/>
                        </a:rPr>
                        <a:t> QT </a:t>
                      </a:r>
                      <a:endParaRPr lang="ru-RU" dirty="0">
                        <a:latin typeface="+mn-lt"/>
                      </a:endParaRPr>
                    </a:p>
                    <a:p>
                      <a:pPr marL="285750" indent="-285750">
                        <a:lnSpc>
                          <a:spcPts val="2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ru-RU" dirty="0">
                          <a:latin typeface="+mn-lt"/>
                        </a:rPr>
                        <a:t>Внезапная смерть в семейном анамнезе</a:t>
                      </a:r>
                      <a:endParaRPr lang="en-US" dirty="0">
                        <a:latin typeface="+mn-lt"/>
                      </a:endParaRPr>
                    </a:p>
                    <a:p>
                      <a:pPr marL="285750" indent="-285750">
                        <a:lnSpc>
                          <a:spcPts val="2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ru-RU" dirty="0">
                          <a:latin typeface="+mn-lt"/>
                        </a:rPr>
                        <a:t>Индуцированное ЛС удлинение интервала </a:t>
                      </a:r>
                      <a:r>
                        <a:rPr lang="en-US" dirty="0">
                          <a:latin typeface="+mn-lt"/>
                        </a:rPr>
                        <a:t>QT </a:t>
                      </a:r>
                      <a:r>
                        <a:rPr lang="ru-RU" dirty="0">
                          <a:latin typeface="+mn-lt"/>
                        </a:rPr>
                        <a:t>в анамнезе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>
                          <a:latin typeface="+mn-lt"/>
                        </a:rPr>
                        <a:t>Взаимодействия с ЛС</a:t>
                      </a:r>
                      <a:endParaRPr lang="en-US" b="1" dirty="0">
                        <a:latin typeface="+mn-lt"/>
                      </a:endParaRP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ru-RU" dirty="0">
                          <a:latin typeface="+mn-lt"/>
                        </a:rPr>
                        <a:t>Назначение </a:t>
                      </a:r>
                      <a:r>
                        <a:rPr lang="en-US" dirty="0">
                          <a:latin typeface="+mn-lt"/>
                        </a:rPr>
                        <a:t>&gt;1 </a:t>
                      </a:r>
                      <a:r>
                        <a:rPr lang="ru-RU" dirty="0">
                          <a:latin typeface="+mn-lt"/>
                        </a:rPr>
                        <a:t>ЛС удлиняющего интервал </a:t>
                      </a:r>
                      <a:r>
                        <a:rPr lang="en-US" dirty="0">
                          <a:latin typeface="+mn-lt"/>
                        </a:rPr>
                        <a:t>QT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ru-RU" dirty="0">
                          <a:latin typeface="+mn-lt"/>
                        </a:rPr>
                        <a:t>Назначение ЛС, ингибирующего метаболизм ЛС удлиняющего интервал </a:t>
                      </a:r>
                      <a:r>
                        <a:rPr lang="en-US" dirty="0">
                          <a:latin typeface="+mn-lt"/>
                        </a:rPr>
                        <a:t>QT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ru-RU" dirty="0">
                          <a:latin typeface="+mn-lt"/>
                        </a:rPr>
                        <a:t>ЛС, вызывающие нарушения сывороточных электролитов или функции почек / печени</a:t>
                      </a:r>
                      <a:endParaRPr lang="en-US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ts val="1800"/>
                        </a:lnSpc>
                      </a:pPr>
                      <a:r>
                        <a:rPr lang="ru-RU" b="1" dirty="0">
                          <a:latin typeface="+mn-lt"/>
                        </a:rPr>
                        <a:t>Органические поражения сердца</a:t>
                      </a:r>
                      <a:r>
                        <a:rPr lang="en-US" dirty="0">
                          <a:latin typeface="+mn-lt"/>
                        </a:rPr>
                        <a:t>/</a:t>
                      </a:r>
                      <a:r>
                        <a:rPr lang="ru-RU" b="1" dirty="0">
                          <a:latin typeface="+mn-lt"/>
                        </a:rPr>
                        <a:t>Дисфункция ЛЖ</a:t>
                      </a:r>
                      <a:endParaRPr lang="en-US" b="1" dirty="0">
                        <a:latin typeface="+mn-lt"/>
                      </a:endParaRPr>
                    </a:p>
                    <a:p>
                      <a:r>
                        <a:rPr lang="ru-RU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Низкая фракция выброса ЛЖ</a:t>
                      </a:r>
                      <a:r>
                        <a:rPr lang="en-US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ru-RU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гипертрофия ЛЖ</a:t>
                      </a:r>
                      <a:r>
                        <a:rPr lang="en-US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ru-RU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ишемия миокарда</a:t>
                      </a:r>
                      <a:endParaRPr lang="ru-RU" b="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="1" dirty="0">
                          <a:latin typeface="+mn-lt"/>
                        </a:rPr>
                        <a:t>Голодание или ожирение </a:t>
                      </a:r>
                      <a:r>
                        <a:rPr lang="en-US" b="0" i="1" dirty="0">
                          <a:latin typeface="+mn-lt"/>
                        </a:rPr>
                        <a:t>(</a:t>
                      </a:r>
                      <a:r>
                        <a:rPr lang="ru-RU" b="0" i="1" dirty="0">
                          <a:latin typeface="+mn-lt"/>
                        </a:rPr>
                        <a:t>висцеральное</a:t>
                      </a:r>
                      <a:r>
                        <a:rPr lang="en-US" b="0" i="1" dirty="0">
                          <a:latin typeface="+mn-lt"/>
                        </a:rPr>
                        <a:t>)</a:t>
                      </a:r>
                      <a:endParaRPr lang="en-US" b="1" i="1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b="1" dirty="0">
                          <a:latin typeface="+mn-lt"/>
                        </a:rPr>
                        <a:t>Нарушение элиминации </a:t>
                      </a:r>
                      <a:r>
                        <a:rPr lang="ru-RU" dirty="0">
                          <a:latin typeface="+mn-lt"/>
                        </a:rPr>
                        <a:t>ввиду заболеваний почек или печени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="1" dirty="0">
                          <a:latin typeface="+mn-lt"/>
                        </a:rPr>
                        <a:t>Высокая плазменная концентрации</a:t>
                      </a:r>
                      <a:r>
                        <a:rPr lang="en-US" dirty="0">
                          <a:latin typeface="+mn-lt"/>
                        </a:rPr>
                        <a:t> </a:t>
                      </a:r>
                      <a:r>
                        <a:rPr lang="ru-RU" dirty="0">
                          <a:latin typeface="+mn-lt"/>
                        </a:rPr>
                        <a:t>ввиду передозировки или высокой скорости в/в введения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pic>
        <p:nvPicPr>
          <p:cNvPr id="5" name="Рисунок 4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976207" y="476207"/>
            <a:ext cx="1927158" cy="1048247"/>
          </a:xfrm>
          <a:prstGeom prst="rect">
            <a:avLst/>
          </a:prstGeom>
        </p:spPr>
      </p:pic>
      <p:cxnSp>
        <p:nvCxnSpPr>
          <p:cNvPr id="9" name="Прямая со стрелкой 8"/>
          <p:cNvCxnSpPr/>
          <p:nvPr/>
        </p:nvCxnSpPr>
        <p:spPr>
          <a:xfrm flipH="1" flipV="1">
            <a:off x="9097634" y="1805001"/>
            <a:ext cx="631064" cy="374051"/>
          </a:xfrm>
          <a:prstGeom prst="straightConnector1">
            <a:avLst/>
          </a:prstGeom>
          <a:ln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Прямоугольник 10"/>
          <p:cNvSpPr/>
          <p:nvPr/>
        </p:nvSpPr>
        <p:spPr>
          <a:xfrm>
            <a:off x="9601200" y="1868735"/>
            <a:ext cx="2550016" cy="91440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1800"/>
              </a:lnSpc>
            </a:pPr>
            <a:r>
              <a:rPr lang="ru-RU" b="1" dirty="0">
                <a:solidFill>
                  <a:schemeClr val="tx1"/>
                </a:solidFill>
              </a:rPr>
              <a:t>Регулярный мониторинг и контроль факторов риска </a:t>
            </a:r>
            <a:r>
              <a:rPr lang="en-US" i="1" dirty="0">
                <a:solidFill>
                  <a:schemeClr val="tx1"/>
                </a:solidFill>
              </a:rPr>
              <a:t>(</a:t>
            </a:r>
            <a:r>
              <a:rPr lang="ru-RU" i="1" dirty="0">
                <a:solidFill>
                  <a:schemeClr val="tx1"/>
                </a:solidFill>
              </a:rPr>
              <a:t>ЛС</a:t>
            </a:r>
            <a:r>
              <a:rPr lang="en-US" i="1" dirty="0">
                <a:solidFill>
                  <a:schemeClr val="tx1"/>
                </a:solidFill>
              </a:rPr>
              <a:t>, </a:t>
            </a:r>
            <a:r>
              <a:rPr lang="ru-RU" i="1" dirty="0">
                <a:solidFill>
                  <a:schemeClr val="tx1"/>
                </a:solidFill>
              </a:rPr>
              <a:t>питание</a:t>
            </a:r>
            <a:r>
              <a:rPr lang="en-US" i="1" dirty="0">
                <a:solidFill>
                  <a:schemeClr val="tx1"/>
                </a:solidFill>
              </a:rPr>
              <a:t>, </a:t>
            </a:r>
            <a:r>
              <a:rPr lang="ru-RU" i="1" dirty="0">
                <a:solidFill>
                  <a:schemeClr val="tx1"/>
                </a:solidFill>
              </a:rPr>
              <a:t>нарушения</a:t>
            </a:r>
            <a:r>
              <a:rPr lang="en-US" i="1" dirty="0">
                <a:solidFill>
                  <a:schemeClr val="tx1"/>
                </a:solidFill>
              </a:rPr>
              <a:t>)</a:t>
            </a:r>
            <a:endParaRPr lang="ru-RU" i="1" dirty="0">
              <a:solidFill>
                <a:schemeClr val="tx1"/>
              </a:solidFill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9195371" y="3011508"/>
            <a:ext cx="2820616" cy="91440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1800"/>
              </a:lnSpc>
            </a:pPr>
            <a:r>
              <a:rPr lang="ru-RU" b="1" dirty="0">
                <a:solidFill>
                  <a:schemeClr val="tx1"/>
                </a:solidFill>
              </a:rPr>
              <a:t>Контроль взаимодействий</a:t>
            </a:r>
            <a:endParaRPr lang="en-US" b="1" dirty="0">
              <a:solidFill>
                <a:schemeClr val="tx1"/>
              </a:solidFill>
            </a:endParaRPr>
          </a:p>
          <a:p>
            <a:pPr algn="ctr">
              <a:lnSpc>
                <a:spcPts val="1800"/>
              </a:lnSpc>
            </a:pPr>
            <a:r>
              <a:rPr lang="ru-RU" b="1" dirty="0">
                <a:solidFill>
                  <a:schemeClr val="tx1"/>
                </a:solidFill>
              </a:rPr>
              <a:t>Индивидуализированный </a:t>
            </a:r>
            <a:r>
              <a:rPr lang="ru-RU" dirty="0">
                <a:solidFill>
                  <a:schemeClr val="tx1"/>
                </a:solidFill>
              </a:rPr>
              <a:t>мониторинг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QTcF</a:t>
            </a:r>
            <a:endParaRPr lang="ru-RU" dirty="0">
              <a:solidFill>
                <a:schemeClr val="tx1"/>
              </a:solidFill>
            </a:endParaRPr>
          </a:p>
        </p:txBody>
      </p:sp>
      <p:cxnSp>
        <p:nvCxnSpPr>
          <p:cNvPr id="14" name="Прямая со стрелкой 13"/>
          <p:cNvCxnSpPr/>
          <p:nvPr/>
        </p:nvCxnSpPr>
        <p:spPr>
          <a:xfrm flipH="1" flipV="1">
            <a:off x="8970136" y="2860799"/>
            <a:ext cx="631064" cy="374051"/>
          </a:xfrm>
          <a:prstGeom prst="straightConnector1">
            <a:avLst/>
          </a:prstGeom>
          <a:ln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Прямоугольник 14"/>
          <p:cNvSpPr/>
          <p:nvPr/>
        </p:nvSpPr>
        <p:spPr>
          <a:xfrm>
            <a:off x="9465971" y="4361643"/>
            <a:ext cx="2550016" cy="91440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1800"/>
              </a:lnSpc>
            </a:pPr>
            <a:r>
              <a:rPr lang="ru-RU" b="1" dirty="0">
                <a:solidFill>
                  <a:schemeClr val="tx1"/>
                </a:solidFill>
              </a:rPr>
              <a:t>Контроль фактора риска </a:t>
            </a:r>
            <a:r>
              <a:rPr lang="en-US" i="1" dirty="0">
                <a:solidFill>
                  <a:schemeClr val="tx1"/>
                </a:solidFill>
              </a:rPr>
              <a:t>(</a:t>
            </a:r>
            <a:r>
              <a:rPr lang="ru-RU" i="1" dirty="0">
                <a:solidFill>
                  <a:schemeClr val="tx1"/>
                </a:solidFill>
              </a:rPr>
              <a:t>питание</a:t>
            </a:r>
            <a:r>
              <a:rPr lang="en-US" i="1" dirty="0">
                <a:solidFill>
                  <a:schemeClr val="tx1"/>
                </a:solidFill>
              </a:rPr>
              <a:t>)</a:t>
            </a:r>
            <a:endParaRPr lang="ru-RU" i="1" dirty="0">
              <a:solidFill>
                <a:schemeClr val="tx1"/>
              </a:solidFill>
            </a:endParaRPr>
          </a:p>
        </p:txBody>
      </p:sp>
      <p:cxnSp>
        <p:nvCxnSpPr>
          <p:cNvPr id="16" name="Прямая со стрелкой 15"/>
          <p:cNvCxnSpPr/>
          <p:nvPr/>
        </p:nvCxnSpPr>
        <p:spPr>
          <a:xfrm flipH="1" flipV="1">
            <a:off x="8970137" y="4361644"/>
            <a:ext cx="631063" cy="325460"/>
          </a:xfrm>
          <a:prstGeom prst="straightConnector1">
            <a:avLst/>
          </a:prstGeom>
          <a:ln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Прямоугольник 17"/>
          <p:cNvSpPr/>
          <p:nvPr/>
        </p:nvSpPr>
        <p:spPr>
          <a:xfrm>
            <a:off x="1491802" y="5985333"/>
            <a:ext cx="2550016" cy="5087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1800"/>
              </a:lnSpc>
            </a:pPr>
            <a:r>
              <a:rPr lang="ru-RU" b="1" dirty="0">
                <a:solidFill>
                  <a:schemeClr val="tx1"/>
                </a:solidFill>
              </a:rPr>
              <a:t>Корректировка дозы</a:t>
            </a:r>
            <a:endParaRPr lang="ru-RU" b="1" i="1" dirty="0">
              <a:solidFill>
                <a:schemeClr val="tx1"/>
              </a:solidFill>
            </a:endParaRPr>
          </a:p>
        </p:txBody>
      </p:sp>
      <p:cxnSp>
        <p:nvCxnSpPr>
          <p:cNvPr id="20" name="Прямая со стрелкой 19"/>
          <p:cNvCxnSpPr>
            <a:cxnSpLocks/>
          </p:cNvCxnSpPr>
          <p:nvPr/>
        </p:nvCxnSpPr>
        <p:spPr>
          <a:xfrm flipH="1" flipV="1">
            <a:off x="2059895" y="5647124"/>
            <a:ext cx="530904" cy="447500"/>
          </a:xfrm>
          <a:prstGeom prst="straightConnector1">
            <a:avLst/>
          </a:prstGeom>
          <a:ln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Прямоугольник 22"/>
          <p:cNvSpPr/>
          <p:nvPr/>
        </p:nvSpPr>
        <p:spPr>
          <a:xfrm>
            <a:off x="4041817" y="5813898"/>
            <a:ext cx="7861547" cy="85158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1800"/>
              </a:lnSpc>
            </a:pPr>
            <a:endParaRPr lang="en-US" b="1" dirty="0">
              <a:solidFill>
                <a:schemeClr val="tx1"/>
              </a:solidFill>
            </a:endParaRPr>
          </a:p>
          <a:p>
            <a:pPr algn="ctr">
              <a:lnSpc>
                <a:spcPts val="1800"/>
              </a:lnSpc>
            </a:pPr>
            <a:r>
              <a:rPr lang="ru-RU" b="1" dirty="0">
                <a:solidFill>
                  <a:schemeClr val="tx1"/>
                </a:solidFill>
              </a:rPr>
              <a:t>Во всех случаях</a:t>
            </a:r>
            <a:r>
              <a:rPr lang="en-US" b="1" dirty="0">
                <a:solidFill>
                  <a:schemeClr val="tx1"/>
                </a:solidFill>
              </a:rPr>
              <a:t>:</a:t>
            </a:r>
          </a:p>
          <a:p>
            <a:pPr algn="ctr">
              <a:lnSpc>
                <a:spcPts val="1800"/>
              </a:lnSpc>
            </a:pPr>
            <a:r>
              <a:rPr lang="ru-RU" b="1" dirty="0">
                <a:solidFill>
                  <a:schemeClr val="tx1"/>
                </a:solidFill>
              </a:rPr>
              <a:t>Измерение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QTcF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ru-RU" b="1" dirty="0">
                <a:solidFill>
                  <a:schemeClr val="tx1"/>
                </a:solidFill>
              </a:rPr>
              <a:t>до начала лечения</a:t>
            </a:r>
            <a:endParaRPr lang="en-US" b="1" dirty="0">
              <a:solidFill>
                <a:schemeClr val="tx1"/>
              </a:solidFill>
            </a:endParaRPr>
          </a:p>
          <a:p>
            <a:pPr algn="ctr">
              <a:lnSpc>
                <a:spcPts val="1800"/>
              </a:lnSpc>
            </a:pPr>
            <a:r>
              <a:rPr lang="ru-RU" b="1" dirty="0">
                <a:solidFill>
                  <a:schemeClr val="tx1"/>
                </a:solidFill>
              </a:rPr>
              <a:t>Основанный на риске подход для определения более частого индивидуального плана мониторинга </a:t>
            </a:r>
            <a:r>
              <a:rPr lang="en-US" b="1" dirty="0" err="1">
                <a:solidFill>
                  <a:schemeClr val="tx1"/>
                </a:solidFill>
              </a:rPr>
              <a:t>QTcF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i="1" dirty="0">
                <a:solidFill>
                  <a:schemeClr val="tx1"/>
                </a:solidFill>
              </a:rPr>
              <a:t>(1 </a:t>
            </a:r>
            <a:r>
              <a:rPr lang="ru-RU" i="1" dirty="0">
                <a:solidFill>
                  <a:schemeClr val="tx1"/>
                </a:solidFill>
              </a:rPr>
              <a:t>и более факторов риска</a:t>
            </a:r>
            <a:r>
              <a:rPr lang="en-US" i="1" dirty="0">
                <a:solidFill>
                  <a:schemeClr val="tx1"/>
                </a:solidFill>
              </a:rPr>
              <a:t>) </a:t>
            </a:r>
            <a:endParaRPr lang="ru-RU" i="1" dirty="0">
              <a:solidFill>
                <a:schemeClr val="tx1"/>
              </a:solidFill>
            </a:endParaRPr>
          </a:p>
          <a:p>
            <a:pPr algn="ctr">
              <a:lnSpc>
                <a:spcPts val="1800"/>
              </a:lnSpc>
            </a:pPr>
            <a:r>
              <a:rPr lang="en-US" b="1" dirty="0">
                <a:solidFill>
                  <a:schemeClr val="tx1"/>
                </a:solidFill>
              </a:rPr>
              <a:t> </a:t>
            </a:r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582057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3" grpId="0"/>
      <p:bldP spid="15" grpId="0"/>
      <p:bldP spid="18" grpId="0"/>
      <p:bldP spid="23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5620" y="0"/>
            <a:ext cx="10515600" cy="575033"/>
          </a:xfrm>
        </p:spPr>
        <p:txBody>
          <a:bodyPr>
            <a:normAutofit/>
          </a:bodyPr>
          <a:lstStyle/>
          <a:p>
            <a:r>
              <a:rPr lang="ru-RU" sz="2800" b="1" dirty="0">
                <a:latin typeface="+mn-lt"/>
              </a:rPr>
              <a:t>Удлинение интервала </a:t>
            </a:r>
            <a:r>
              <a:rPr lang="en-US" sz="2800" b="1" dirty="0">
                <a:latin typeface="+mn-lt"/>
              </a:rPr>
              <a:t>QT: </a:t>
            </a:r>
            <a:r>
              <a:rPr lang="ru-RU" sz="2800" b="1" dirty="0">
                <a:latin typeface="+mn-lt"/>
              </a:rPr>
              <a:t>факторы риска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6096000" y="485215"/>
            <a:ext cx="6096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/>
              <a:t>		</a:t>
            </a:r>
          </a:p>
          <a:p>
            <a:r>
              <a:rPr lang="en-US" dirty="0"/>
              <a:t>	</a:t>
            </a:r>
          </a:p>
          <a:p>
            <a:r>
              <a:rPr lang="en-US" dirty="0"/>
              <a:t>		</a:t>
            </a:r>
            <a:endParaRPr lang="ru-RU" dirty="0"/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/>
        </p:nvGraphicFramePr>
        <p:xfrm>
          <a:off x="0" y="857062"/>
          <a:ext cx="12192001" cy="397764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09791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9325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3913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6161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80825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58222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609619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854250">
                <a:tc>
                  <a:txBody>
                    <a:bodyPr/>
                    <a:lstStyle/>
                    <a:p>
                      <a:r>
                        <a:rPr lang="ru-RU" sz="1700" dirty="0"/>
                        <a:t>Антиинфекционные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700" b="1" i="0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Антиаритмические</a:t>
                      </a:r>
                      <a:endParaRPr lang="ru-RU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700" dirty="0"/>
                        <a:t>Антипсихотические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700" dirty="0"/>
                        <a:t>Опиоидные аналгетики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700" b="1" i="0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Противорвотные</a:t>
                      </a:r>
                      <a:endParaRPr lang="ru-RU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700" b="1" i="0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Антидепрессанты</a:t>
                      </a:r>
                      <a:endParaRPr lang="ru-RU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700" dirty="0"/>
                        <a:t>Ингибиторы протонной помпы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648176">
                <a:tc>
                  <a:txBody>
                    <a:bodyPr/>
                    <a:lstStyle/>
                    <a:p>
                      <a:r>
                        <a:rPr lang="en-GB" b="1" dirty="0"/>
                        <a:t>Clarithromycin</a:t>
                      </a:r>
                    </a:p>
                    <a:p>
                      <a:r>
                        <a:rPr lang="en-GB" b="1" dirty="0"/>
                        <a:t>Erythromycin</a:t>
                      </a:r>
                    </a:p>
                    <a:p>
                      <a:r>
                        <a:rPr lang="en-GB" b="1" dirty="0"/>
                        <a:t>Chloroquine</a:t>
                      </a:r>
                      <a:endParaRPr lang="ru-RU" b="1" dirty="0"/>
                    </a:p>
                    <a:p>
                      <a:r>
                        <a:rPr lang="en-US" b="1" dirty="0" err="1"/>
                        <a:t>Hydroxycloroquine</a:t>
                      </a:r>
                      <a:endParaRPr lang="en-GB" b="1" dirty="0"/>
                    </a:p>
                    <a:p>
                      <a:r>
                        <a:rPr lang="en-GB" b="1" dirty="0" err="1"/>
                        <a:t>Pentamidine</a:t>
                      </a:r>
                      <a:endParaRPr lang="en-GB" b="1" dirty="0"/>
                    </a:p>
                    <a:p>
                      <a:r>
                        <a:rPr lang="en-GB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Azithromycin</a:t>
                      </a:r>
                      <a:br>
                        <a:rPr lang="en-GB" dirty="0"/>
                      </a:br>
                      <a:r>
                        <a:rPr lang="en-GB" sz="18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Roxithromycin</a:t>
                      </a:r>
                      <a:br>
                        <a:rPr lang="en-GB" dirty="0"/>
                      </a:br>
                      <a:r>
                        <a:rPr lang="en-GB" sz="18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Telithromycin</a:t>
                      </a:r>
                      <a:br>
                        <a:rPr lang="en-GB" dirty="0"/>
                      </a:br>
                      <a:r>
                        <a:rPr lang="en-GB" sz="1800" b="1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Moxifloxacin</a:t>
                      </a:r>
                      <a:br>
                        <a:rPr lang="en-GB" dirty="0"/>
                      </a:br>
                      <a:r>
                        <a:rPr lang="en-GB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Amantadine</a:t>
                      </a:r>
                    </a:p>
                    <a:p>
                      <a:r>
                        <a:rPr lang="en-GB" sz="18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Gatifloxacin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b="1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Amiodarone</a:t>
                      </a:r>
                      <a:br>
                        <a:rPr lang="en-GB" b="1" dirty="0"/>
                      </a:br>
                      <a:r>
                        <a:rPr lang="en-GB" sz="1800" b="1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Disopyramide</a:t>
                      </a:r>
                      <a:br>
                        <a:rPr lang="en-GB" b="1" dirty="0"/>
                      </a:br>
                      <a:r>
                        <a:rPr lang="en-GB" sz="1800" b="1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Dofetilide</a:t>
                      </a:r>
                      <a:br>
                        <a:rPr lang="en-GB" b="1" dirty="0"/>
                      </a:br>
                      <a:r>
                        <a:rPr lang="en-GB" sz="1800" b="1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Ibutilide</a:t>
                      </a:r>
                      <a:br>
                        <a:rPr lang="en-GB" b="1" dirty="0"/>
                      </a:br>
                      <a:r>
                        <a:rPr lang="en-GB" sz="1800" b="1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Procainamide</a:t>
                      </a:r>
                      <a:br>
                        <a:rPr lang="en-GB" b="1" dirty="0"/>
                      </a:br>
                      <a:r>
                        <a:rPr lang="en-GB" sz="1800" b="1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Quinidine</a:t>
                      </a:r>
                      <a:br>
                        <a:rPr lang="en-GB" b="1" dirty="0"/>
                      </a:br>
                      <a:r>
                        <a:rPr lang="en-GB" sz="1800" b="1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Sotalol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b="1" dirty="0"/>
                        <a:t>Chlorpromazine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b="1" dirty="0"/>
                        <a:t>Haloperidol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b="1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Risperidone</a:t>
                      </a:r>
                      <a:br>
                        <a:rPr lang="en-GB" b="1" dirty="0"/>
                      </a:br>
                      <a:r>
                        <a:rPr lang="en-GB" sz="1800" b="1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Quetiapine</a:t>
                      </a:r>
                      <a:br>
                        <a:rPr lang="en-GB" b="1" dirty="0"/>
                      </a:br>
                      <a:r>
                        <a:rPr lang="en-GB" sz="18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Sertindole</a:t>
                      </a:r>
                      <a:br>
                        <a:rPr lang="en-GB" dirty="0"/>
                      </a:br>
                      <a:r>
                        <a:rPr lang="en-GB" sz="18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Ziprasidone</a:t>
                      </a:r>
                      <a:br>
                        <a:rPr lang="en-GB" dirty="0"/>
                      </a:br>
                      <a:r>
                        <a:rPr lang="en-GB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Lithium</a:t>
                      </a:r>
                      <a:br>
                        <a:rPr lang="en-GB" dirty="0"/>
                      </a:br>
                      <a:r>
                        <a:rPr lang="en-GB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Clozapine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Olanzapine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b="1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Thioridazine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Methadone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8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Ondansetron</a:t>
                      </a:r>
                      <a:br>
                        <a:rPr lang="en-GB" dirty="0"/>
                      </a:br>
                      <a:r>
                        <a:rPr lang="en-GB" sz="18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Dolasetron</a:t>
                      </a:r>
                      <a:br>
                        <a:rPr lang="en-GB" dirty="0"/>
                      </a:br>
                      <a:r>
                        <a:rPr lang="en-GB" sz="18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Granisetron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8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Escitalopram</a:t>
                      </a:r>
                      <a:br>
                        <a:rPr lang="en-GB" dirty="0"/>
                      </a:br>
                      <a:r>
                        <a:rPr lang="en-GB" sz="1800" b="1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Venlafaxine</a:t>
                      </a:r>
                    </a:p>
                    <a:p>
                      <a:r>
                        <a:rPr lang="en-GB" b="1" dirty="0"/>
                        <a:t>Amitriptyline</a:t>
                      </a:r>
                    </a:p>
                    <a:p>
                      <a:r>
                        <a:rPr lang="en-GB" b="1" dirty="0" err="1"/>
                        <a:t>Desipramine</a:t>
                      </a:r>
                      <a:endParaRPr lang="en-GB" b="1" dirty="0"/>
                    </a:p>
                    <a:p>
                      <a:r>
                        <a:rPr lang="en-GB" b="1" dirty="0"/>
                        <a:t>Imipramine</a:t>
                      </a:r>
                    </a:p>
                    <a:p>
                      <a:r>
                        <a:rPr lang="en-GB" b="1" dirty="0"/>
                        <a:t>Sertraline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b="0" dirty="0"/>
                        <a:t>Omeprazole Esomeprazole</a:t>
                      </a:r>
                    </a:p>
                    <a:p>
                      <a:r>
                        <a:rPr lang="pt-BR" b="0" dirty="0"/>
                        <a:t>Pantoprazole</a:t>
                      </a:r>
                      <a:endParaRPr lang="en-GB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8" name="Прямоугольник 7"/>
          <p:cNvSpPr/>
          <p:nvPr/>
        </p:nvSpPr>
        <p:spPr>
          <a:xfrm>
            <a:off x="237813" y="389109"/>
            <a:ext cx="5940380" cy="37184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>
                <a:solidFill>
                  <a:schemeClr val="tx1"/>
                </a:solidFill>
              </a:rPr>
              <a:t>Препараты, удлиняющие интервал </a:t>
            </a:r>
            <a:r>
              <a:rPr lang="en-US" sz="2000" b="1" dirty="0">
                <a:solidFill>
                  <a:schemeClr val="tx1"/>
                </a:solidFill>
              </a:rPr>
              <a:t>QT</a:t>
            </a:r>
            <a:endParaRPr lang="ru-RU" sz="2000" b="1" dirty="0">
              <a:solidFill>
                <a:schemeClr val="tx1"/>
              </a:solidFill>
            </a:endParaRPr>
          </a:p>
        </p:txBody>
      </p:sp>
      <p:graphicFrame>
        <p:nvGraphicFramePr>
          <p:cNvPr id="9" name="Таблица 8"/>
          <p:cNvGraphicFramePr>
            <a:graphicFrameLocks noGrp="1"/>
          </p:cNvGraphicFramePr>
          <p:nvPr/>
        </p:nvGraphicFramePr>
        <p:xfrm>
          <a:off x="750014" y="5116731"/>
          <a:ext cx="11332092" cy="1659863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566604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66604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50335">
                <a:tc>
                  <a:txBody>
                    <a:bodyPr/>
                    <a:lstStyle/>
                    <a:p>
                      <a:r>
                        <a:rPr lang="ru-RU" dirty="0">
                          <a:solidFill>
                            <a:schemeClr val="tx1"/>
                          </a:solidFill>
                        </a:rPr>
                        <a:t>Петлевые и </a:t>
                      </a:r>
                      <a:r>
                        <a:rPr lang="ru-RU" dirty="0" err="1">
                          <a:solidFill>
                            <a:schemeClr val="tx1"/>
                          </a:solidFill>
                        </a:rPr>
                        <a:t>тиазидные</a:t>
                      </a:r>
                      <a:r>
                        <a:rPr lang="ru-RU" dirty="0">
                          <a:solidFill>
                            <a:schemeClr val="tx1"/>
                          </a:solidFill>
                        </a:rPr>
                        <a:t> диуретики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>
                          <a:solidFill>
                            <a:schemeClr val="tx1"/>
                          </a:solidFill>
                        </a:rPr>
                        <a:t>Фуросемид</a:t>
                      </a:r>
                      <a:r>
                        <a:rPr lang="en-US" b="0" dirty="0">
                          <a:solidFill>
                            <a:schemeClr val="tx1"/>
                          </a:solidFill>
                        </a:rPr>
                        <a:t>, </a:t>
                      </a:r>
                      <a:r>
                        <a:rPr lang="ru-RU" b="0" dirty="0" err="1">
                          <a:solidFill>
                            <a:schemeClr val="tx1"/>
                          </a:solidFill>
                        </a:rPr>
                        <a:t>гидрохлортиазид</a:t>
                      </a:r>
                      <a:r>
                        <a:rPr lang="en-US" b="0" dirty="0">
                          <a:solidFill>
                            <a:schemeClr val="tx1"/>
                          </a:solidFill>
                        </a:rPr>
                        <a:t>, </a:t>
                      </a:r>
                      <a:r>
                        <a:rPr lang="ru-RU" b="0" dirty="0">
                          <a:solidFill>
                            <a:schemeClr val="tx1"/>
                          </a:solidFill>
                        </a:rPr>
                        <a:t>индапамид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50335">
                <a:tc>
                  <a:txBody>
                    <a:bodyPr/>
                    <a:lstStyle/>
                    <a:p>
                      <a:r>
                        <a:rPr lang="ru-RU" b="1" dirty="0">
                          <a:solidFill>
                            <a:schemeClr val="tx1"/>
                          </a:solidFill>
                        </a:rPr>
                        <a:t>Нефротоксические ЛС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Аминогликозиды</a:t>
                      </a:r>
                      <a:r>
                        <a:rPr lang="en-US" dirty="0"/>
                        <a:t>, </a:t>
                      </a:r>
                      <a:r>
                        <a:rPr lang="ru-RU" dirty="0" err="1"/>
                        <a:t>амфотерицин</a:t>
                      </a:r>
                      <a:r>
                        <a:rPr lang="en-US" dirty="0"/>
                        <a:t> B, </a:t>
                      </a:r>
                      <a:r>
                        <a:rPr lang="ru-RU" dirty="0" err="1"/>
                        <a:t>цисплатин</a:t>
                      </a:r>
                      <a:r>
                        <a:rPr lang="ru-RU" dirty="0"/>
                        <a:t> и иные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28343">
                <a:tc gridSpan="2">
                  <a:txBody>
                    <a:bodyPr/>
                    <a:lstStyle/>
                    <a:p>
                      <a:r>
                        <a:rPr lang="ru-RU" dirty="0">
                          <a:solidFill>
                            <a:schemeClr val="tx1"/>
                          </a:solidFill>
                        </a:rPr>
                        <a:t>Нарушение транспортной функции почечных канальцев</a:t>
                      </a:r>
                    </a:p>
                    <a:p>
                      <a:r>
                        <a:rPr lang="ru-RU" dirty="0">
                          <a:solidFill>
                            <a:schemeClr val="tx1"/>
                          </a:solidFill>
                        </a:rPr>
                        <a:t>Алкоголизм</a:t>
                      </a:r>
                    </a:p>
                    <a:p>
                      <a:r>
                        <a:rPr lang="ru-RU" dirty="0">
                          <a:solidFill>
                            <a:schemeClr val="tx1"/>
                          </a:solidFill>
                        </a:rPr>
                        <a:t>Диарея, рвота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10" name="Прямоугольник 9"/>
          <p:cNvSpPr/>
          <p:nvPr/>
        </p:nvSpPr>
        <p:spPr>
          <a:xfrm>
            <a:off x="0" y="4750240"/>
            <a:ext cx="5940380" cy="37184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>
                <a:solidFill>
                  <a:schemeClr val="tx1"/>
                </a:solidFill>
              </a:rPr>
              <a:t>Факторы риска </a:t>
            </a:r>
            <a:r>
              <a:rPr lang="ru-RU" sz="2000" b="1" dirty="0" err="1">
                <a:solidFill>
                  <a:schemeClr val="tx1"/>
                </a:solidFill>
              </a:rPr>
              <a:t>гипокалиемии</a:t>
            </a:r>
            <a:r>
              <a:rPr lang="ru-RU" sz="2000" b="1" dirty="0">
                <a:solidFill>
                  <a:schemeClr val="tx1"/>
                </a:solidFill>
              </a:rPr>
              <a:t>, </a:t>
            </a:r>
            <a:r>
              <a:rPr lang="ru-RU" sz="2000" b="1" dirty="0" err="1">
                <a:solidFill>
                  <a:schemeClr val="tx1"/>
                </a:solidFill>
              </a:rPr>
              <a:t>гипомагниемии</a:t>
            </a:r>
            <a:endParaRPr lang="ru-RU" sz="20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6550653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DBA1A22-1B03-4E88-BE64-8982FFCF1F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3944" y="87724"/>
            <a:ext cx="11429144" cy="723936"/>
          </a:xfrm>
        </p:spPr>
        <p:txBody>
          <a:bodyPr>
            <a:normAutofit fontScale="90000"/>
          </a:bodyPr>
          <a:lstStyle/>
          <a:p>
            <a:pPr>
              <a:lnSpc>
                <a:spcPts val="2800"/>
              </a:lnSpc>
            </a:pPr>
            <a:r>
              <a:rPr lang="ru-RU" sz="2900" b="1" dirty="0">
                <a:latin typeface="+mn-lt"/>
              </a:rPr>
              <a:t>Дополнительные меры минимизации риска у пациентов с заболеваниями сердечно-сосудистой системы</a:t>
            </a:r>
            <a:r>
              <a:rPr lang="en-US" sz="2900" b="1" dirty="0">
                <a:latin typeface="+mn-lt"/>
              </a:rPr>
              <a:t> </a:t>
            </a:r>
            <a:endParaRPr lang="ru-BY" sz="2900" dirty="0"/>
          </a:p>
        </p:txBody>
      </p:sp>
      <p:sp>
        <p:nvSpPr>
          <p:cNvPr id="15" name="Скругленный прямоугольник 24">
            <a:extLst>
              <a:ext uri="{FF2B5EF4-FFF2-40B4-BE49-F238E27FC236}">
                <a16:creationId xmlns:a16="http://schemas.microsoft.com/office/drawing/2014/main" id="{3B6A17C8-F6B1-469A-B1FC-B693D92D0177}"/>
              </a:ext>
            </a:extLst>
          </p:cNvPr>
          <p:cNvSpPr/>
          <p:nvPr/>
        </p:nvSpPr>
        <p:spPr>
          <a:xfrm>
            <a:off x="3638721" y="915484"/>
            <a:ext cx="6351902" cy="901421"/>
          </a:xfrm>
          <a:prstGeom prst="roundRect">
            <a:avLst/>
          </a:prstGeom>
          <a:noFill/>
          <a:ln>
            <a:noFill/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 algn="ctr">
              <a:lnSpc>
                <a:spcPts val="1800"/>
              </a:lnSpc>
              <a:buFont typeface="Arial" panose="020B0604020202020204" pitchFamily="34" charset="0"/>
              <a:buChar char="•"/>
            </a:pPr>
            <a:r>
              <a:rPr lang="ru-RU" b="1" dirty="0">
                <a:solidFill>
                  <a:schemeClr val="tx1"/>
                </a:solidFill>
              </a:rPr>
              <a:t>Дополнительная индивидуальная оценка соотношения польза-риск </a:t>
            </a:r>
            <a:r>
              <a:rPr lang="ru-RU" dirty="0">
                <a:solidFill>
                  <a:schemeClr val="tx1"/>
                </a:solidFill>
              </a:rPr>
              <a:t>с учетом альтернатив </a:t>
            </a:r>
          </a:p>
        </p:txBody>
      </p:sp>
      <p:sp>
        <p:nvSpPr>
          <p:cNvPr id="16" name="Скругленный прямоугольник 24">
            <a:extLst>
              <a:ext uri="{FF2B5EF4-FFF2-40B4-BE49-F238E27FC236}">
                <a16:creationId xmlns:a16="http://schemas.microsoft.com/office/drawing/2014/main" id="{F0E7EF42-EA07-4372-99A5-12D2C43B65EB}"/>
              </a:ext>
            </a:extLst>
          </p:cNvPr>
          <p:cNvSpPr/>
          <p:nvPr/>
        </p:nvSpPr>
        <p:spPr>
          <a:xfrm>
            <a:off x="3567436" y="1598727"/>
            <a:ext cx="6423187" cy="521630"/>
          </a:xfrm>
          <a:prstGeom prst="roundRect">
            <a:avLst/>
          </a:prstGeom>
          <a:noFill/>
          <a:ln>
            <a:noFill/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 algn="ctr">
              <a:lnSpc>
                <a:spcPts val="1800"/>
              </a:lnSpc>
              <a:buFont typeface="Arial" panose="020B0604020202020204" pitchFamily="34" charset="0"/>
              <a:buChar char="•"/>
            </a:pPr>
            <a:r>
              <a:rPr lang="ru-RU" b="1" dirty="0">
                <a:solidFill>
                  <a:schemeClr val="tx1"/>
                </a:solidFill>
              </a:rPr>
              <a:t>Расширение объема кардиологического обследования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7" name="Скругленный прямоугольник 24">
            <a:extLst>
              <a:ext uri="{FF2B5EF4-FFF2-40B4-BE49-F238E27FC236}">
                <a16:creationId xmlns:a16="http://schemas.microsoft.com/office/drawing/2014/main" id="{6ED93796-795A-4485-BD9C-6938EC8DA131}"/>
              </a:ext>
            </a:extLst>
          </p:cNvPr>
          <p:cNvSpPr/>
          <p:nvPr/>
        </p:nvSpPr>
        <p:spPr>
          <a:xfrm>
            <a:off x="3731967" y="2087640"/>
            <a:ext cx="6534782" cy="741538"/>
          </a:xfrm>
          <a:prstGeom prst="roundRect">
            <a:avLst/>
          </a:prstGeom>
          <a:noFill/>
          <a:ln>
            <a:noFill/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 algn="ctr">
              <a:lnSpc>
                <a:spcPts val="1800"/>
              </a:lnSpc>
              <a:buFont typeface="Arial" panose="020B0604020202020204" pitchFamily="34" charset="0"/>
              <a:buChar char="•"/>
            </a:pPr>
            <a:r>
              <a:rPr lang="ru-RU" b="1" dirty="0">
                <a:solidFill>
                  <a:schemeClr val="tx1"/>
                </a:solidFill>
              </a:rPr>
              <a:t>Привлечение кардиолога </a:t>
            </a:r>
            <a:r>
              <a:rPr lang="ru-RU" dirty="0">
                <a:solidFill>
                  <a:schemeClr val="tx1"/>
                </a:solidFill>
              </a:rPr>
              <a:t>для оценки </a:t>
            </a:r>
            <a:r>
              <a:rPr lang="ru-RU" b="1" dirty="0">
                <a:solidFill>
                  <a:schemeClr val="tx1"/>
                </a:solidFill>
              </a:rPr>
              <a:t>на этапе включения, мониторинга и выявления отклонений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8" name="Скругленный прямоугольник 24">
            <a:extLst>
              <a:ext uri="{FF2B5EF4-FFF2-40B4-BE49-F238E27FC236}">
                <a16:creationId xmlns:a16="http://schemas.microsoft.com/office/drawing/2014/main" id="{7EAA396F-F6B1-44C4-9629-BD296702CAC6}"/>
              </a:ext>
            </a:extLst>
          </p:cNvPr>
          <p:cNvSpPr/>
          <p:nvPr/>
        </p:nvSpPr>
        <p:spPr>
          <a:xfrm>
            <a:off x="3725216" y="2756166"/>
            <a:ext cx="6534782" cy="1021540"/>
          </a:xfrm>
          <a:prstGeom prst="roundRect">
            <a:avLst/>
          </a:prstGeom>
          <a:noFill/>
          <a:ln>
            <a:noFill/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 algn="ctr">
              <a:lnSpc>
                <a:spcPts val="1800"/>
              </a:lnSpc>
              <a:buFont typeface="Arial" panose="020B0604020202020204" pitchFamily="34" charset="0"/>
              <a:buChar char="•"/>
            </a:pPr>
            <a:r>
              <a:rPr lang="ru-RU" b="1" dirty="0">
                <a:solidFill>
                  <a:schemeClr val="tx1"/>
                </a:solidFill>
              </a:rPr>
              <a:t>Повышение частоты мониторинга ЭКГ и электролитов </a:t>
            </a:r>
            <a:r>
              <a:rPr lang="ru-RU" dirty="0">
                <a:solidFill>
                  <a:schemeClr val="tx1"/>
                </a:solidFill>
              </a:rPr>
              <a:t>(до нескольких раз в неделю)</a:t>
            </a:r>
            <a:r>
              <a:rPr lang="ru-RU" b="1" dirty="0">
                <a:solidFill>
                  <a:schemeClr val="tx1"/>
                </a:solidFill>
              </a:rPr>
              <a:t>, </a:t>
            </a:r>
            <a:r>
              <a:rPr lang="ru-RU" dirty="0">
                <a:solidFill>
                  <a:schemeClr val="tx1"/>
                </a:solidFill>
              </a:rPr>
              <a:t>внимание к показателям ухудшения кардиологической патологии </a:t>
            </a:r>
          </a:p>
        </p:txBody>
      </p:sp>
      <p:sp>
        <p:nvSpPr>
          <p:cNvPr id="19" name="Скругленный прямоугольник 24">
            <a:extLst>
              <a:ext uri="{FF2B5EF4-FFF2-40B4-BE49-F238E27FC236}">
                <a16:creationId xmlns:a16="http://schemas.microsoft.com/office/drawing/2014/main" id="{C555F0E0-0690-48BF-B19F-5206734FEEBA}"/>
              </a:ext>
            </a:extLst>
          </p:cNvPr>
          <p:cNvSpPr/>
          <p:nvPr/>
        </p:nvSpPr>
        <p:spPr>
          <a:xfrm>
            <a:off x="3958978" y="3708481"/>
            <a:ext cx="6456210" cy="889528"/>
          </a:xfrm>
          <a:prstGeom prst="roundRect">
            <a:avLst/>
          </a:prstGeom>
          <a:noFill/>
          <a:ln>
            <a:noFill/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 algn="ctr">
              <a:lnSpc>
                <a:spcPts val="1800"/>
              </a:lnSpc>
              <a:buFont typeface="Arial" panose="020B0604020202020204" pitchFamily="34" charset="0"/>
              <a:buChar char="•"/>
            </a:pPr>
            <a:r>
              <a:rPr lang="ru-RU" b="1" dirty="0">
                <a:solidFill>
                  <a:schemeClr val="tx1"/>
                </a:solidFill>
              </a:rPr>
              <a:t>Оценка и минимизация иных факторов риска </a:t>
            </a:r>
            <a:r>
              <a:rPr lang="ru-RU" dirty="0">
                <a:solidFill>
                  <a:schemeClr val="tx1"/>
                </a:solidFill>
              </a:rPr>
              <a:t>(алкоголь, пересмотр сопутствующей терапии и иные)</a:t>
            </a:r>
          </a:p>
        </p:txBody>
      </p:sp>
      <p:sp>
        <p:nvSpPr>
          <p:cNvPr id="27" name="Скругленный прямоугольник 24">
            <a:extLst>
              <a:ext uri="{FF2B5EF4-FFF2-40B4-BE49-F238E27FC236}">
                <a16:creationId xmlns:a16="http://schemas.microsoft.com/office/drawing/2014/main" id="{06D5974A-1FAD-4636-9399-B7E8F7D0B0CF}"/>
              </a:ext>
            </a:extLst>
          </p:cNvPr>
          <p:cNvSpPr/>
          <p:nvPr/>
        </p:nvSpPr>
        <p:spPr>
          <a:xfrm>
            <a:off x="3530592" y="5091183"/>
            <a:ext cx="7063102" cy="889528"/>
          </a:xfrm>
          <a:prstGeom prst="roundRect">
            <a:avLst/>
          </a:prstGeom>
          <a:noFill/>
          <a:ln>
            <a:noFill/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 algn="ctr">
              <a:lnSpc>
                <a:spcPts val="1800"/>
              </a:lnSpc>
              <a:buFont typeface="Arial" panose="020B0604020202020204" pitchFamily="34" charset="0"/>
              <a:buChar char="•"/>
            </a:pPr>
            <a:r>
              <a:rPr lang="ru-RU" b="1" dirty="0">
                <a:solidFill>
                  <a:schemeClr val="tx1"/>
                </a:solidFill>
              </a:rPr>
              <a:t>Информирование пациента о высоком риске кардиологических нарушений </a:t>
            </a:r>
            <a:r>
              <a:rPr lang="ru-RU" dirty="0">
                <a:solidFill>
                  <a:schemeClr val="tx1"/>
                </a:solidFill>
              </a:rPr>
              <a:t>(на протяжении лечения и в течение нескольких месяцев после завершения) и </a:t>
            </a:r>
            <a:r>
              <a:rPr lang="ru-RU" b="1" dirty="0">
                <a:solidFill>
                  <a:schemeClr val="tx1"/>
                </a:solidFill>
              </a:rPr>
              <a:t>симптомах ухудшения состояния </a:t>
            </a:r>
            <a:r>
              <a:rPr lang="ru-RU" dirty="0">
                <a:solidFill>
                  <a:schemeClr val="tx1"/>
                </a:solidFill>
              </a:rPr>
              <a:t>(тахикардия, сердцебиение, обморок, головокружение, слабость)</a:t>
            </a:r>
          </a:p>
        </p:txBody>
      </p:sp>
      <p:pic>
        <p:nvPicPr>
          <p:cNvPr id="20" name="Рисунок 19">
            <a:extLst>
              <a:ext uri="{FF2B5EF4-FFF2-40B4-BE49-F238E27FC236}">
                <a16:creationId xmlns:a16="http://schemas.microsoft.com/office/drawing/2014/main" id="{DC579C31-9D8A-41C9-800F-464AAB1BFC94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76222" y="1231674"/>
            <a:ext cx="2096136" cy="1394883"/>
          </a:xfrm>
          <a:prstGeom prst="rect">
            <a:avLst/>
          </a:prstGeom>
        </p:spPr>
      </p:pic>
      <p:sp>
        <p:nvSpPr>
          <p:cNvPr id="21" name="Прямоугольник 20">
            <a:extLst>
              <a:ext uri="{FF2B5EF4-FFF2-40B4-BE49-F238E27FC236}">
                <a16:creationId xmlns:a16="http://schemas.microsoft.com/office/drawing/2014/main" id="{B7D7D81D-D6FE-4826-81B7-C5B272956A57}"/>
              </a:ext>
            </a:extLst>
          </p:cNvPr>
          <p:cNvSpPr/>
          <p:nvPr/>
        </p:nvSpPr>
        <p:spPr>
          <a:xfrm>
            <a:off x="200967" y="2021043"/>
            <a:ext cx="3180080" cy="23425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1800"/>
              </a:lnSpc>
            </a:pPr>
            <a:endParaRPr lang="ru-RU" b="1" dirty="0">
              <a:solidFill>
                <a:schemeClr val="tx1"/>
              </a:solidFill>
            </a:endParaRPr>
          </a:p>
          <a:p>
            <a:pPr algn="ctr">
              <a:lnSpc>
                <a:spcPts val="1800"/>
              </a:lnSpc>
            </a:pPr>
            <a:endParaRPr lang="ru-RU" b="1" dirty="0">
              <a:solidFill>
                <a:schemeClr val="tx1"/>
              </a:solidFill>
            </a:endParaRPr>
          </a:p>
          <a:p>
            <a:pPr algn="ctr">
              <a:lnSpc>
                <a:spcPts val="1800"/>
              </a:lnSpc>
            </a:pPr>
            <a:r>
              <a:rPr lang="ru-RU" b="1" dirty="0">
                <a:solidFill>
                  <a:schemeClr val="tx1"/>
                </a:solidFill>
              </a:rPr>
              <a:t>Гипертензия</a:t>
            </a:r>
          </a:p>
          <a:p>
            <a:pPr algn="ctr">
              <a:lnSpc>
                <a:spcPts val="1800"/>
              </a:lnSpc>
            </a:pPr>
            <a:endParaRPr lang="ru-RU" b="1" dirty="0">
              <a:solidFill>
                <a:schemeClr val="tx1"/>
              </a:solidFill>
            </a:endParaRPr>
          </a:p>
          <a:p>
            <a:pPr algn="ctr">
              <a:lnSpc>
                <a:spcPts val="1800"/>
              </a:lnSpc>
            </a:pPr>
            <a:r>
              <a:rPr lang="ru-RU" b="1" dirty="0">
                <a:solidFill>
                  <a:schemeClr val="tx1"/>
                </a:solidFill>
              </a:rPr>
              <a:t>Заболевания коронарных артерий (ИМ)</a:t>
            </a:r>
          </a:p>
          <a:p>
            <a:pPr algn="ctr">
              <a:lnSpc>
                <a:spcPts val="1800"/>
              </a:lnSpc>
            </a:pPr>
            <a:endParaRPr lang="ru-RU" b="1" dirty="0">
              <a:solidFill>
                <a:schemeClr val="tx1"/>
              </a:solidFill>
            </a:endParaRPr>
          </a:p>
          <a:p>
            <a:pPr algn="ctr">
              <a:lnSpc>
                <a:spcPts val="1800"/>
              </a:lnSpc>
            </a:pPr>
            <a:r>
              <a:rPr lang="ru-RU" b="1" dirty="0">
                <a:solidFill>
                  <a:schemeClr val="tx1"/>
                </a:solidFill>
              </a:rPr>
              <a:t>Кардиомиопатия</a:t>
            </a:r>
            <a:endParaRPr lang="en-US" b="1" dirty="0">
              <a:solidFill>
                <a:schemeClr val="tx1"/>
              </a:solidFill>
            </a:endParaRPr>
          </a:p>
          <a:p>
            <a:pPr algn="ctr">
              <a:lnSpc>
                <a:spcPts val="1800"/>
              </a:lnSpc>
            </a:pPr>
            <a:endParaRPr lang="ru-RU" dirty="0">
              <a:solidFill>
                <a:schemeClr val="tx1"/>
              </a:solidFill>
            </a:endParaRPr>
          </a:p>
          <a:p>
            <a:pPr algn="ctr">
              <a:lnSpc>
                <a:spcPts val="1800"/>
              </a:lnSpc>
            </a:pPr>
            <a:r>
              <a:rPr lang="ru-RU" b="1" dirty="0">
                <a:solidFill>
                  <a:schemeClr val="tx1"/>
                </a:solidFill>
              </a:rPr>
              <a:t>Нарушения ритма сердца</a:t>
            </a:r>
          </a:p>
          <a:p>
            <a:pPr algn="ctr">
              <a:lnSpc>
                <a:spcPts val="1800"/>
              </a:lnSpc>
            </a:pPr>
            <a:endParaRPr lang="ru-RU" dirty="0">
              <a:solidFill>
                <a:schemeClr val="tx1"/>
              </a:solidFill>
            </a:endParaRPr>
          </a:p>
          <a:p>
            <a:pPr algn="ctr">
              <a:lnSpc>
                <a:spcPts val="1800"/>
              </a:lnSpc>
            </a:pPr>
            <a:endParaRPr lang="ru-RU" b="1" dirty="0">
              <a:solidFill>
                <a:schemeClr val="tx1"/>
              </a:solidFill>
            </a:endParaRPr>
          </a:p>
          <a:p>
            <a:pPr algn="ctr">
              <a:lnSpc>
                <a:spcPts val="1800"/>
              </a:lnSpc>
            </a:pPr>
            <a:endParaRPr lang="ru-BY" b="1" dirty="0">
              <a:solidFill>
                <a:schemeClr val="tx1"/>
              </a:solidFill>
            </a:endParaRPr>
          </a:p>
        </p:txBody>
      </p:sp>
      <p:cxnSp>
        <p:nvCxnSpPr>
          <p:cNvPr id="4" name="Прямая со стрелкой 3">
            <a:extLst>
              <a:ext uri="{FF2B5EF4-FFF2-40B4-BE49-F238E27FC236}">
                <a16:creationId xmlns:a16="http://schemas.microsoft.com/office/drawing/2014/main" id="{727ACAEE-D854-4D61-9C6D-5F6B496E5041}"/>
              </a:ext>
            </a:extLst>
          </p:cNvPr>
          <p:cNvCxnSpPr/>
          <p:nvPr/>
        </p:nvCxnSpPr>
        <p:spPr>
          <a:xfrm>
            <a:off x="10993120" y="1231674"/>
            <a:ext cx="0" cy="489130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Прямоугольник 27">
            <a:extLst>
              <a:ext uri="{FF2B5EF4-FFF2-40B4-BE49-F238E27FC236}">
                <a16:creationId xmlns:a16="http://schemas.microsoft.com/office/drawing/2014/main" id="{55DC6E76-3A44-4748-A8DB-21121C060166}"/>
              </a:ext>
            </a:extLst>
          </p:cNvPr>
          <p:cNvSpPr/>
          <p:nvPr/>
        </p:nvSpPr>
        <p:spPr>
          <a:xfrm>
            <a:off x="9382565" y="666185"/>
            <a:ext cx="2948841" cy="52163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1800"/>
              </a:lnSpc>
            </a:pPr>
            <a:r>
              <a:rPr lang="ru-RU" b="1" i="1" dirty="0">
                <a:solidFill>
                  <a:schemeClr val="tx1"/>
                </a:solidFill>
              </a:rPr>
              <a:t>Назначение лечения</a:t>
            </a:r>
            <a:endParaRPr lang="en-US" i="1" dirty="0">
              <a:solidFill>
                <a:schemeClr val="tx1"/>
              </a:solidFill>
            </a:endParaRPr>
          </a:p>
        </p:txBody>
      </p:sp>
      <p:sp>
        <p:nvSpPr>
          <p:cNvPr id="29" name="Прямоугольник 28">
            <a:extLst>
              <a:ext uri="{FF2B5EF4-FFF2-40B4-BE49-F238E27FC236}">
                <a16:creationId xmlns:a16="http://schemas.microsoft.com/office/drawing/2014/main" id="{49F8094E-7CD1-4359-931C-77F2D12AF980}"/>
              </a:ext>
            </a:extLst>
          </p:cNvPr>
          <p:cNvSpPr/>
          <p:nvPr/>
        </p:nvSpPr>
        <p:spPr>
          <a:xfrm>
            <a:off x="9518700" y="6152294"/>
            <a:ext cx="2673300" cy="52163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1800"/>
              </a:lnSpc>
            </a:pPr>
            <a:r>
              <a:rPr lang="ru-RU" b="1" i="1" dirty="0">
                <a:solidFill>
                  <a:schemeClr val="tx1"/>
                </a:solidFill>
              </a:rPr>
              <a:t>Завершение лечения</a:t>
            </a:r>
            <a:endParaRPr lang="en-US" i="1" dirty="0">
              <a:solidFill>
                <a:schemeClr val="tx1"/>
              </a:solidFill>
            </a:endParaRPr>
          </a:p>
        </p:txBody>
      </p:sp>
      <p:sp>
        <p:nvSpPr>
          <p:cNvPr id="30" name="Скругленный прямоугольник 24">
            <a:extLst>
              <a:ext uri="{FF2B5EF4-FFF2-40B4-BE49-F238E27FC236}">
                <a16:creationId xmlns:a16="http://schemas.microsoft.com/office/drawing/2014/main" id="{9D474F80-236C-4C55-9429-6650403B8F4A}"/>
              </a:ext>
            </a:extLst>
          </p:cNvPr>
          <p:cNvSpPr/>
          <p:nvPr/>
        </p:nvSpPr>
        <p:spPr>
          <a:xfrm>
            <a:off x="3725216" y="4319755"/>
            <a:ext cx="6521279" cy="762120"/>
          </a:xfrm>
          <a:prstGeom prst="roundRect">
            <a:avLst/>
          </a:prstGeom>
          <a:noFill/>
          <a:ln>
            <a:noFill/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 algn="ctr">
              <a:lnSpc>
                <a:spcPts val="1800"/>
              </a:lnSpc>
              <a:buFont typeface="Arial" panose="020B0604020202020204" pitchFamily="34" charset="0"/>
              <a:buChar char="•"/>
            </a:pPr>
            <a:r>
              <a:rPr lang="ru-RU" b="1" dirty="0">
                <a:solidFill>
                  <a:schemeClr val="tx1"/>
                </a:solidFill>
              </a:rPr>
              <a:t>Принятие незамедлительных мер при выявлении отклонений параметров</a:t>
            </a:r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104063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6" grpId="0" animBg="1"/>
      <p:bldP spid="17" grpId="0" animBg="1"/>
      <p:bldP spid="18" grpId="0" animBg="1"/>
      <p:bldP spid="19" grpId="0" animBg="1"/>
      <p:bldP spid="27" grpId="0" animBg="1"/>
      <p:bldP spid="30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B4EE941-8EB7-4361-B773-787A5C9010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01675"/>
          </a:xfrm>
        </p:spPr>
        <p:txBody>
          <a:bodyPr>
            <a:normAutofit fontScale="90000"/>
          </a:bodyPr>
          <a:lstStyle/>
          <a:p>
            <a:r>
              <a:rPr lang="ru-RU" sz="2800" b="1" dirty="0">
                <a:latin typeface="+mn-lt"/>
              </a:rPr>
              <a:t>Практические примеры ведения пациентов с сопутствующей сердечно-сосудистой патологией</a:t>
            </a:r>
            <a:endParaRPr lang="ru-BY" sz="2800" b="1" dirty="0">
              <a:latin typeface="+mn-lt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9DF074F-2B2F-42EA-ABDD-478558FFBFA0}"/>
              </a:ext>
            </a:extLst>
          </p:cNvPr>
          <p:cNvSpPr txBox="1"/>
          <p:nvPr/>
        </p:nvSpPr>
        <p:spPr>
          <a:xfrm>
            <a:off x="975360" y="947052"/>
            <a:ext cx="10078720" cy="179459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ru-RU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Пациентка (ж, 1964 г.р.). Д-з: </a:t>
            </a:r>
            <a:r>
              <a:rPr lang="ru-RU" sz="18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Диссеминированный туберкулез легких, МБТ+, ШЛУ, осложненный двусторонним плевритом</a:t>
            </a:r>
            <a:r>
              <a:rPr lang="ru-RU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ru-RU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ДН1-2. </a:t>
            </a:r>
            <a:r>
              <a:rPr lang="ru-RU" sz="18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ИБС: АКС, атеросклероз аорты. Недостаточность АК с </a:t>
            </a:r>
            <a:r>
              <a:rPr lang="ru-RU" sz="1800" b="1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регургитацией</a:t>
            </a:r>
            <a:r>
              <a:rPr lang="ru-RU" sz="18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1ст., МК с </a:t>
            </a:r>
            <a:r>
              <a:rPr lang="ru-RU" sz="1800" b="1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регургитацией</a:t>
            </a:r>
            <a:r>
              <a:rPr lang="ru-RU" sz="18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1 ст., ТК с </a:t>
            </a:r>
            <a:r>
              <a:rPr lang="ru-RU" sz="1800" b="1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регургитацией</a:t>
            </a:r>
            <a:r>
              <a:rPr lang="ru-RU" sz="18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1 ст. Н2</a:t>
            </a:r>
            <a:r>
              <a:rPr lang="en-US" sz="18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A NYHA</a:t>
            </a:r>
            <a:r>
              <a:rPr lang="ru-RU" sz="18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3. Болезнь </a:t>
            </a:r>
            <a:r>
              <a:rPr lang="ru-RU" sz="1800" b="1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Эрдгейма</a:t>
            </a:r>
            <a:r>
              <a:rPr lang="ru-RU" sz="18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Честера</a:t>
            </a:r>
            <a:r>
              <a:rPr lang="ru-RU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(ВТС от 04.2017 г). Аутоиммунный тиреоидит. Узловой зоб. Проявление ЦВБ на фоне церебрального атеросклероза.</a:t>
            </a:r>
            <a:endParaRPr lang="ru-BY" sz="14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6" name="Прямая со стрелкой 5">
            <a:extLst>
              <a:ext uri="{FF2B5EF4-FFF2-40B4-BE49-F238E27FC236}">
                <a16:creationId xmlns:a16="http://schemas.microsoft.com/office/drawing/2014/main" id="{601A48F4-552A-4930-909B-92AC2231D5AE}"/>
              </a:ext>
            </a:extLst>
          </p:cNvPr>
          <p:cNvCxnSpPr>
            <a:cxnSpLocks/>
          </p:cNvCxnSpPr>
          <p:nvPr/>
        </p:nvCxnSpPr>
        <p:spPr>
          <a:xfrm>
            <a:off x="2529840" y="2997200"/>
            <a:ext cx="0" cy="138684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082E0121-C59C-459B-8318-C5187E544488}"/>
              </a:ext>
            </a:extLst>
          </p:cNvPr>
          <p:cNvSpPr txBox="1"/>
          <p:nvPr/>
        </p:nvSpPr>
        <p:spPr>
          <a:xfrm>
            <a:off x="2956560" y="2841275"/>
            <a:ext cx="8544560" cy="19028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ru-RU" sz="1600" u="sng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УЗИ сердца:</a:t>
            </a:r>
            <a:r>
              <a:rPr lang="ru-RU" sz="16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Аорта не расширена, уплотнена, фиброз </a:t>
            </a:r>
            <a:r>
              <a:rPr lang="ru-RU" sz="16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АоК</a:t>
            </a:r>
            <a:r>
              <a:rPr lang="ru-RU" sz="16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, аортальная </a:t>
            </a:r>
            <a:r>
              <a:rPr lang="ru-RU" sz="16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регургитация</a:t>
            </a:r>
            <a:r>
              <a:rPr lang="ru-RU" sz="16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1 ст., фиброз МК, митральная </a:t>
            </a:r>
            <a:r>
              <a:rPr lang="ru-RU" sz="16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регургитация</a:t>
            </a:r>
            <a:r>
              <a:rPr lang="ru-RU" sz="16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1ст, </a:t>
            </a:r>
            <a:r>
              <a:rPr lang="ru-RU" sz="16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регургитация</a:t>
            </a:r>
            <a:r>
              <a:rPr lang="ru-RU" sz="16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на ТК 1ст., на КЛА 2 ст. Гипертрофия миокарда ЛЖ, МЖП, </a:t>
            </a:r>
            <a:r>
              <a:rPr lang="ru-RU" sz="16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дилятация</a:t>
            </a:r>
            <a:r>
              <a:rPr lang="ru-RU" sz="16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ПЖ, систолическая функция ЛЖ сохранена, ФВ 57%, </a:t>
            </a:r>
            <a:r>
              <a:rPr lang="ru-RU" sz="16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дилятация</a:t>
            </a:r>
            <a:r>
              <a:rPr lang="ru-RU" sz="16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ствола левой ветви ЛА, ДЛА 35,7 </a:t>
            </a:r>
            <a:r>
              <a:rPr lang="ru-RU" sz="16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мм.рт.ст</a:t>
            </a:r>
            <a:r>
              <a:rPr lang="ru-RU" sz="16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ru-BY" sz="16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ru-RU" sz="1600" u="sng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ЭКГ: </a:t>
            </a:r>
            <a:r>
              <a:rPr lang="ru-RU" sz="16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ритм синусовый, ЧСС 68/в мин, горизонтальное положение ЭОС. Распространенные изменения миокарда левого желудочка. На начало лечения </a:t>
            </a:r>
            <a:r>
              <a:rPr lang="ru-RU" sz="16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QTcF</a:t>
            </a:r>
            <a:r>
              <a:rPr lang="ru-RU" sz="16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440 </a:t>
            </a:r>
            <a:r>
              <a:rPr lang="ru-RU" sz="16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mc</a:t>
            </a:r>
            <a:r>
              <a:rPr lang="ru-RU" sz="16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ru-BY" sz="16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id="{6C62E105-9028-4EF7-A44C-8001E03D8B48}"/>
              </a:ext>
            </a:extLst>
          </p:cNvPr>
          <p:cNvSpPr/>
          <p:nvPr/>
        </p:nvSpPr>
        <p:spPr>
          <a:xfrm>
            <a:off x="345440" y="4723784"/>
            <a:ext cx="3068320" cy="61976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tx1"/>
                </a:solidFill>
              </a:rPr>
              <a:t>Дополнительная консультация кардиолога</a:t>
            </a:r>
            <a:endParaRPr lang="ru-BY" dirty="0">
              <a:solidFill>
                <a:schemeClr val="tx1"/>
              </a:solidFill>
            </a:endParaRPr>
          </a:p>
        </p:txBody>
      </p:sp>
      <p:cxnSp>
        <p:nvCxnSpPr>
          <p:cNvPr id="11" name="Прямая со стрелкой 10">
            <a:extLst>
              <a:ext uri="{FF2B5EF4-FFF2-40B4-BE49-F238E27FC236}">
                <a16:creationId xmlns:a16="http://schemas.microsoft.com/office/drawing/2014/main" id="{9658A5C5-32BE-4CF5-8301-50797E2429AA}"/>
              </a:ext>
            </a:extLst>
          </p:cNvPr>
          <p:cNvCxnSpPr>
            <a:cxnSpLocks/>
          </p:cNvCxnSpPr>
          <p:nvPr/>
        </p:nvCxnSpPr>
        <p:spPr>
          <a:xfrm>
            <a:off x="2956560" y="5425440"/>
            <a:ext cx="0" cy="75184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Прямоугольник 13">
            <a:extLst>
              <a:ext uri="{FF2B5EF4-FFF2-40B4-BE49-F238E27FC236}">
                <a16:creationId xmlns:a16="http://schemas.microsoft.com/office/drawing/2014/main" id="{892B65FA-D559-43D9-83B3-1E64B81F333B}"/>
              </a:ext>
            </a:extLst>
          </p:cNvPr>
          <p:cNvSpPr/>
          <p:nvPr/>
        </p:nvSpPr>
        <p:spPr>
          <a:xfrm>
            <a:off x="3302000" y="5683288"/>
            <a:ext cx="5648960" cy="102522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>
                <a:solidFill>
                  <a:schemeClr val="tx1"/>
                </a:solidFill>
              </a:rPr>
              <a:t>Dlm</a:t>
            </a:r>
            <a:r>
              <a:rPr lang="ru-RU" dirty="0">
                <a:solidFill>
                  <a:schemeClr val="tx1"/>
                </a:solidFill>
              </a:rPr>
              <a:t>,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Lzd</a:t>
            </a:r>
            <a:r>
              <a:rPr lang="ru-RU" dirty="0">
                <a:solidFill>
                  <a:schemeClr val="tx1"/>
                </a:solidFill>
              </a:rPr>
              <a:t>,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Cfz</a:t>
            </a:r>
            <a:r>
              <a:rPr lang="ru-RU" dirty="0">
                <a:solidFill>
                  <a:schemeClr val="tx1"/>
                </a:solidFill>
              </a:rPr>
              <a:t>,</a:t>
            </a:r>
            <a:r>
              <a:rPr lang="en-US" dirty="0">
                <a:solidFill>
                  <a:schemeClr val="tx1"/>
                </a:solidFill>
              </a:rPr>
              <a:t> Cs</a:t>
            </a:r>
            <a:r>
              <a:rPr lang="ru-RU" dirty="0">
                <a:solidFill>
                  <a:schemeClr val="tx1"/>
                </a:solidFill>
              </a:rPr>
              <a:t>,</a:t>
            </a:r>
            <a:r>
              <a:rPr lang="en-US" dirty="0">
                <a:solidFill>
                  <a:schemeClr val="tx1"/>
                </a:solidFill>
              </a:rPr>
              <a:t> Imp </a:t>
            </a:r>
            <a:r>
              <a:rPr lang="en-US" dirty="0" err="1">
                <a:solidFill>
                  <a:schemeClr val="tx1"/>
                </a:solidFill>
              </a:rPr>
              <a:t>Amx</a:t>
            </a:r>
            <a:r>
              <a:rPr lang="en-US" dirty="0">
                <a:solidFill>
                  <a:schemeClr val="tx1"/>
                </a:solidFill>
              </a:rPr>
              <a:t>/</a:t>
            </a:r>
            <a:r>
              <a:rPr lang="ru-RU" dirty="0">
                <a:solidFill>
                  <a:schemeClr val="tx1"/>
                </a:solidFill>
              </a:rPr>
              <a:t>С</a:t>
            </a:r>
            <a:r>
              <a:rPr lang="en-US" dirty="0">
                <a:solidFill>
                  <a:schemeClr val="tx1"/>
                </a:solidFill>
              </a:rPr>
              <a:t>lv</a:t>
            </a:r>
            <a:r>
              <a:rPr lang="ru-RU" dirty="0">
                <a:solidFill>
                  <a:schemeClr val="tx1"/>
                </a:solidFill>
              </a:rPr>
              <a:t> (6 месяцев лечения)</a:t>
            </a:r>
          </a:p>
          <a:p>
            <a:pPr algn="ctr"/>
            <a:r>
              <a:rPr lang="en-US" dirty="0" err="1">
                <a:solidFill>
                  <a:schemeClr val="tx1"/>
                </a:solidFill>
              </a:rPr>
              <a:t>Mfx</a:t>
            </a:r>
            <a:r>
              <a:rPr lang="en-US" dirty="0">
                <a:solidFill>
                  <a:schemeClr val="tx1"/>
                </a:solidFill>
              </a:rPr>
              <a:t>, Imp/</a:t>
            </a:r>
            <a:r>
              <a:rPr lang="en-US" dirty="0" err="1">
                <a:solidFill>
                  <a:schemeClr val="tx1"/>
                </a:solidFill>
              </a:rPr>
              <a:t>Cst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Amx</a:t>
            </a:r>
            <a:r>
              <a:rPr lang="en-US" dirty="0">
                <a:solidFill>
                  <a:schemeClr val="tx1"/>
                </a:solidFill>
              </a:rPr>
              <a:t>/</a:t>
            </a:r>
            <a:r>
              <a:rPr lang="en-US" dirty="0" err="1">
                <a:solidFill>
                  <a:schemeClr val="tx1"/>
                </a:solidFill>
              </a:rPr>
              <a:t>Clv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Cfz</a:t>
            </a:r>
            <a:r>
              <a:rPr lang="en-US" dirty="0">
                <a:solidFill>
                  <a:schemeClr val="tx1"/>
                </a:solidFill>
              </a:rPr>
              <a:t>, Cs</a:t>
            </a:r>
            <a:r>
              <a:rPr lang="ru-RU" dirty="0">
                <a:solidFill>
                  <a:schemeClr val="tx1"/>
                </a:solidFill>
              </a:rPr>
              <a:t> (3 месяца)</a:t>
            </a:r>
          </a:p>
          <a:p>
            <a:pPr algn="ctr"/>
            <a:r>
              <a:rPr lang="en-US" dirty="0" err="1">
                <a:solidFill>
                  <a:schemeClr val="tx1"/>
                </a:solidFill>
              </a:rPr>
              <a:t>Mfx</a:t>
            </a:r>
            <a:r>
              <a:rPr lang="en-US" dirty="0">
                <a:solidFill>
                  <a:schemeClr val="tx1"/>
                </a:solidFill>
              </a:rPr>
              <a:t>, PAS, </a:t>
            </a:r>
            <a:r>
              <a:rPr lang="en-US" dirty="0" err="1">
                <a:solidFill>
                  <a:schemeClr val="tx1"/>
                </a:solidFill>
              </a:rPr>
              <a:t>Cfz</a:t>
            </a:r>
            <a:r>
              <a:rPr lang="en-US" dirty="0">
                <a:solidFill>
                  <a:schemeClr val="tx1"/>
                </a:solidFill>
              </a:rPr>
              <a:t>, Cs</a:t>
            </a:r>
            <a:r>
              <a:rPr lang="ru-RU" dirty="0">
                <a:solidFill>
                  <a:schemeClr val="tx1"/>
                </a:solidFill>
              </a:rPr>
              <a:t> (2 месяца)</a:t>
            </a:r>
            <a:endParaRPr lang="ru-BY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571763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B4EE941-8EB7-4361-B773-787A5C9010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29420"/>
            <a:ext cx="10515600" cy="701675"/>
          </a:xfrm>
        </p:spPr>
        <p:txBody>
          <a:bodyPr>
            <a:normAutofit fontScale="90000"/>
          </a:bodyPr>
          <a:lstStyle/>
          <a:p>
            <a:r>
              <a:rPr lang="ru-RU" sz="2800" b="1" dirty="0">
                <a:latin typeface="+mn-lt"/>
              </a:rPr>
              <a:t>Практические примеры ведения пациентов с сопутствующей сердечно-сосудистой патологией</a:t>
            </a:r>
            <a:endParaRPr lang="ru-BY" sz="2800" b="1" dirty="0">
              <a:latin typeface="+mn-lt"/>
            </a:endParaRPr>
          </a:p>
        </p:txBody>
      </p:sp>
      <p:cxnSp>
        <p:nvCxnSpPr>
          <p:cNvPr id="6" name="Прямая со стрелкой 5">
            <a:extLst>
              <a:ext uri="{FF2B5EF4-FFF2-40B4-BE49-F238E27FC236}">
                <a16:creationId xmlns:a16="http://schemas.microsoft.com/office/drawing/2014/main" id="{601A48F4-552A-4930-909B-92AC2231D5AE}"/>
              </a:ext>
            </a:extLst>
          </p:cNvPr>
          <p:cNvCxnSpPr>
            <a:cxnSpLocks/>
          </p:cNvCxnSpPr>
          <p:nvPr/>
        </p:nvCxnSpPr>
        <p:spPr>
          <a:xfrm>
            <a:off x="1889760" y="1859280"/>
            <a:ext cx="0" cy="58928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082E0121-C59C-459B-8318-C5187E544488}"/>
              </a:ext>
            </a:extLst>
          </p:cNvPr>
          <p:cNvSpPr txBox="1"/>
          <p:nvPr/>
        </p:nvSpPr>
        <p:spPr>
          <a:xfrm>
            <a:off x="680720" y="2624905"/>
            <a:ext cx="8544560" cy="147604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ru-RU" dirty="0">
                <a:ea typeface="Calibri" panose="020F0502020204030204" pitchFamily="34" charset="0"/>
                <a:cs typeface="Times New Roman" panose="02020603050405020304" pitchFamily="18" charset="0"/>
              </a:rPr>
              <a:t>1. Дальнейшие нарушения </a:t>
            </a:r>
            <a:r>
              <a:rPr lang="ru-RU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ЭКГ: отмечается увеличение распространения диффузных изменения миокарда ЛЖ, отмечался эпизод синусовой тахикардии, неоднократно регистрировалось удлинение электрической систолы желудочков.</a:t>
            </a: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ru-RU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2. Удлинение интервала </a:t>
            </a:r>
            <a:r>
              <a:rPr lang="ru-RU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QTcF</a:t>
            </a:r>
            <a:r>
              <a:rPr lang="ru-RU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– на протяжении 3 месяцев от 450 до 480 </a:t>
            </a:r>
            <a:r>
              <a:rPr lang="ru-RU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mc</a:t>
            </a:r>
            <a:endParaRPr lang="ru-RU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id="{6C62E105-9028-4EF7-A44C-8001E03D8B48}"/>
              </a:ext>
            </a:extLst>
          </p:cNvPr>
          <p:cNvSpPr/>
          <p:nvPr/>
        </p:nvSpPr>
        <p:spPr>
          <a:xfrm>
            <a:off x="838199" y="1107440"/>
            <a:ext cx="7757159" cy="61976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tx1"/>
                </a:solidFill>
              </a:rPr>
              <a:t>Мониторинг ЭКГ на начальном этапе – 2 раза в неделю, затем еженедельно, мониторинг адаптировался согласно получаемым результатам</a:t>
            </a:r>
            <a:endParaRPr lang="ru-BY" dirty="0">
              <a:solidFill>
                <a:schemeClr val="tx1"/>
              </a:solidFill>
            </a:endParaRPr>
          </a:p>
        </p:txBody>
      </p:sp>
      <p:cxnSp>
        <p:nvCxnSpPr>
          <p:cNvPr id="11" name="Прямая со стрелкой 10">
            <a:extLst>
              <a:ext uri="{FF2B5EF4-FFF2-40B4-BE49-F238E27FC236}">
                <a16:creationId xmlns:a16="http://schemas.microsoft.com/office/drawing/2014/main" id="{9658A5C5-32BE-4CF5-8301-50797E2429AA}"/>
              </a:ext>
            </a:extLst>
          </p:cNvPr>
          <p:cNvCxnSpPr>
            <a:cxnSpLocks/>
          </p:cNvCxnSpPr>
          <p:nvPr/>
        </p:nvCxnSpPr>
        <p:spPr>
          <a:xfrm>
            <a:off x="3200400" y="4206240"/>
            <a:ext cx="0" cy="75184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Прямоугольник 13">
            <a:extLst>
              <a:ext uri="{FF2B5EF4-FFF2-40B4-BE49-F238E27FC236}">
                <a16:creationId xmlns:a16="http://schemas.microsoft.com/office/drawing/2014/main" id="{892B65FA-D559-43D9-83B3-1E64B81F333B}"/>
              </a:ext>
            </a:extLst>
          </p:cNvPr>
          <p:cNvSpPr/>
          <p:nvPr/>
        </p:nvSpPr>
        <p:spPr>
          <a:xfrm>
            <a:off x="1280160" y="5006918"/>
            <a:ext cx="7518400" cy="133651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ru-RU" sz="1800" dirty="0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Пациентка выписана в удовлетворительном состоянии для дальнейшего лечения с положительной клинико-лабораторной динамикой. Закончила курс лечения, снята с учета. По настоящее время данных за рецидив заболевания не выявлено.</a:t>
            </a:r>
            <a:endParaRPr lang="ru-BY" sz="1800" dirty="0">
              <a:solidFill>
                <a:schemeClr val="tx1"/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309065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7921302-BC6F-48E2-A6B2-806361A579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035050"/>
          </a:xfrm>
        </p:spPr>
        <p:txBody>
          <a:bodyPr>
            <a:normAutofit/>
          </a:bodyPr>
          <a:lstStyle/>
          <a:p>
            <a:r>
              <a:rPr lang="ru-RU" sz="2800" b="1" dirty="0">
                <a:latin typeface="+mn-lt"/>
              </a:rPr>
              <a:t>Заключение</a:t>
            </a:r>
            <a:endParaRPr lang="ru-BY" sz="2800" b="1" dirty="0">
              <a:latin typeface="+mn-lt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45143E6-0C1C-41F6-8346-DE2B75E81A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59840"/>
            <a:ext cx="10515600" cy="4673283"/>
          </a:xfrm>
        </p:spPr>
        <p:txBody>
          <a:bodyPr>
            <a:normAutofit lnSpcReduction="10000"/>
          </a:bodyPr>
          <a:lstStyle/>
          <a:p>
            <a:r>
              <a:rPr lang="ru-RU" sz="2400" dirty="0"/>
              <a:t>Новые противотуберкулезные препараты характеризуются рядом особенностей профиля безопасности, включая кардиотоксические свойства.</a:t>
            </a:r>
          </a:p>
          <a:p>
            <a:r>
              <a:rPr lang="ru-RU" sz="2400" dirty="0"/>
              <a:t>Назначение лечения новыми ПЛЛП должно выполняться с учетом риска кардиотоксических свойств с индивидуальной оценкой соотношения польза-риск в случае наличия факторов риска.</a:t>
            </a:r>
          </a:p>
          <a:p>
            <a:r>
              <a:rPr lang="ru-RU" sz="2400" dirty="0"/>
              <a:t>Рекомендациями по ведению пациентов предусмотрен обязательный комплекс мероприятий по мониторингу, позволяющий обеспечить выявление опасных сердечно-сосудистых нарушений. Мониторинг должен быть адаптирован к индивидуальным факторам риска пациента.</a:t>
            </a:r>
          </a:p>
          <a:p>
            <a:r>
              <a:rPr lang="ru-RU" sz="2400" dirty="0"/>
              <a:t>Мероприятия по управлению риском обеспечивают предотвращение неблагоприятных исходов лечения и достижения терапевтического эффекта, в том числе, у пациентов имеющих факторы риска сердечно-сосудистых осложнений.</a:t>
            </a:r>
          </a:p>
          <a:p>
            <a:pPr marL="0" indent="0">
              <a:buNone/>
            </a:pPr>
            <a:endParaRPr lang="ru-BY" dirty="0"/>
          </a:p>
        </p:txBody>
      </p:sp>
    </p:spTree>
    <p:extLst>
      <p:ext uri="{BB962C8B-B14F-4D97-AF65-F5344CB8AC3E}">
        <p14:creationId xmlns:p14="http://schemas.microsoft.com/office/powerpoint/2010/main" val="243110846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1" name="Rectangle 9">
            <a:extLst>
              <a:ext uri="{FF2B5EF4-FFF2-40B4-BE49-F238E27FC236}">
                <a16:creationId xmlns:a16="http://schemas.microsoft.com/office/drawing/2014/main" id="{C475749F-F487-4EFB-ABC7-C1359590EB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2488762F-9C29-4ECD-8014-B82D2B68A9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80028" y="3376123"/>
            <a:ext cx="4515147" cy="1529232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r"/>
            <a:r>
              <a:rPr lang="en-US" sz="4400" b="1"/>
              <a:t>Спасибо за внимание!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398A5650-55B9-40AC-9093-85C9768C928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529886" y="4905356"/>
            <a:ext cx="4165290" cy="617620"/>
          </a:xfrm>
        </p:spPr>
        <p:txBody>
          <a:bodyPr vert="horz" lIns="91440" tIns="45720" rIns="91440" bIns="45720" rtlCol="0">
            <a:normAutofit/>
          </a:bodyPr>
          <a:lstStyle/>
          <a:p>
            <a:pPr algn="r"/>
            <a:r>
              <a:rPr lang="en-US" b="1" i="1">
                <a:solidFill>
                  <a:schemeClr val="tx1"/>
                </a:solidFill>
              </a:rPr>
              <a:t>Вопросы?</a:t>
            </a:r>
          </a:p>
        </p:txBody>
      </p:sp>
      <p:pic>
        <p:nvPicPr>
          <p:cNvPr id="2" name="Picture 3">
            <a:extLst>
              <a:ext uri="{FF2B5EF4-FFF2-40B4-BE49-F238E27FC236}">
                <a16:creationId xmlns:a16="http://schemas.microsoft.com/office/drawing/2014/main" id="{9F90AF18-74B6-4D4E-ABEC-14FE35E01E9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 cstate="print"/>
          <a:srcRect t="1763" r="1" b="1"/>
          <a:stretch/>
        </p:blipFill>
        <p:spPr bwMode="auto">
          <a:xfrm>
            <a:off x="-2192" y="10"/>
            <a:ext cx="8436340" cy="6857990"/>
          </a:xfrm>
          <a:custGeom>
            <a:avLst/>
            <a:gdLst/>
            <a:ahLst/>
            <a:cxnLst/>
            <a:rect l="l" t="t" r="r" b="b"/>
            <a:pathLst>
              <a:path w="8436340" h="6858000">
                <a:moveTo>
                  <a:pt x="6950358" y="3911316"/>
                </a:moveTo>
                <a:lnTo>
                  <a:pt x="6950358" y="3925503"/>
                </a:lnTo>
                <a:lnTo>
                  <a:pt x="6948404" y="3918409"/>
                </a:lnTo>
                <a:close/>
                <a:moveTo>
                  <a:pt x="890899" y="2071857"/>
                </a:moveTo>
                <a:cubicBezTo>
                  <a:pt x="890899" y="2071857"/>
                  <a:pt x="890899" y="2071857"/>
                  <a:pt x="4934362" y="2071857"/>
                </a:cubicBezTo>
                <a:cubicBezTo>
                  <a:pt x="5187625" y="2071857"/>
                  <a:pt x="5432153" y="2211072"/>
                  <a:pt x="5554418" y="2437296"/>
                </a:cubicBezTo>
                <a:cubicBezTo>
                  <a:pt x="5554418" y="2437296"/>
                  <a:pt x="5554418" y="2437296"/>
                  <a:pt x="7580515" y="5926372"/>
                </a:cubicBezTo>
                <a:cubicBezTo>
                  <a:pt x="7711513" y="6143896"/>
                  <a:pt x="7711513" y="6422327"/>
                  <a:pt x="7580515" y="6639850"/>
                </a:cubicBezTo>
                <a:cubicBezTo>
                  <a:pt x="7580515" y="6639850"/>
                  <a:pt x="7580515" y="6639850"/>
                  <a:pt x="7473670" y="6823844"/>
                </a:cubicBezTo>
                <a:lnTo>
                  <a:pt x="7453836" y="6858000"/>
                </a:lnTo>
                <a:lnTo>
                  <a:pt x="0" y="6858000"/>
                </a:lnTo>
                <a:lnTo>
                  <a:pt x="0" y="2890622"/>
                </a:lnTo>
                <a:lnTo>
                  <a:pt x="78831" y="2754282"/>
                </a:lnTo>
                <a:cubicBezTo>
                  <a:pt x="137995" y="2651956"/>
                  <a:pt x="199068" y="2546330"/>
                  <a:pt x="262110" y="2437296"/>
                </a:cubicBezTo>
                <a:cubicBezTo>
                  <a:pt x="393108" y="2211072"/>
                  <a:pt x="628904" y="2071857"/>
                  <a:pt x="890899" y="2071857"/>
                </a:cubicBezTo>
                <a:close/>
                <a:moveTo>
                  <a:pt x="6355444" y="753840"/>
                </a:moveTo>
                <a:cubicBezTo>
                  <a:pt x="6355444" y="753840"/>
                  <a:pt x="6355444" y="753840"/>
                  <a:pt x="7595013" y="753840"/>
                </a:cubicBezTo>
                <a:cubicBezTo>
                  <a:pt x="7672653" y="753840"/>
                  <a:pt x="7747616" y="796518"/>
                  <a:pt x="7785098" y="865869"/>
                </a:cubicBezTo>
                <a:cubicBezTo>
                  <a:pt x="7785098" y="865869"/>
                  <a:pt x="7785098" y="865869"/>
                  <a:pt x="8406222" y="1935484"/>
                </a:cubicBezTo>
                <a:cubicBezTo>
                  <a:pt x="8446380" y="2002169"/>
                  <a:pt x="8446380" y="2087523"/>
                  <a:pt x="8406222" y="2154207"/>
                </a:cubicBezTo>
                <a:cubicBezTo>
                  <a:pt x="8406222" y="2154207"/>
                  <a:pt x="8406222" y="2154207"/>
                  <a:pt x="7785098" y="3223823"/>
                </a:cubicBezTo>
                <a:cubicBezTo>
                  <a:pt x="7747616" y="3293174"/>
                  <a:pt x="7672653" y="3335852"/>
                  <a:pt x="7595013" y="3335852"/>
                </a:cubicBezTo>
                <a:cubicBezTo>
                  <a:pt x="7595013" y="3335852"/>
                  <a:pt x="7595013" y="3335852"/>
                  <a:pt x="6355444" y="3335852"/>
                </a:cubicBezTo>
                <a:cubicBezTo>
                  <a:pt x="6275127" y="3335852"/>
                  <a:pt x="6202841" y="3293174"/>
                  <a:pt x="6162682" y="3223823"/>
                </a:cubicBezTo>
                <a:cubicBezTo>
                  <a:pt x="6162682" y="3223823"/>
                  <a:pt x="6162682" y="3223823"/>
                  <a:pt x="5544237" y="2154207"/>
                </a:cubicBezTo>
                <a:cubicBezTo>
                  <a:pt x="5504078" y="2087523"/>
                  <a:pt x="5504078" y="2002169"/>
                  <a:pt x="5544237" y="1935484"/>
                </a:cubicBezTo>
                <a:cubicBezTo>
                  <a:pt x="5544237" y="1935484"/>
                  <a:pt x="5544237" y="1935484"/>
                  <a:pt x="6162682" y="865869"/>
                </a:cubicBezTo>
                <a:cubicBezTo>
                  <a:pt x="6202841" y="796518"/>
                  <a:pt x="6275127" y="753840"/>
                  <a:pt x="6355444" y="753840"/>
                </a:cubicBezTo>
                <a:close/>
                <a:moveTo>
                  <a:pt x="0" y="0"/>
                </a:moveTo>
                <a:lnTo>
                  <a:pt x="6535339" y="0"/>
                </a:lnTo>
                <a:lnTo>
                  <a:pt x="6421432" y="196155"/>
                </a:lnTo>
                <a:cubicBezTo>
                  <a:pt x="6196056" y="584267"/>
                  <a:pt x="5928944" y="1044253"/>
                  <a:pt x="5612367" y="1589421"/>
                </a:cubicBezTo>
                <a:cubicBezTo>
                  <a:pt x="5490102" y="1815646"/>
                  <a:pt x="5245573" y="1954861"/>
                  <a:pt x="4992310" y="1954861"/>
                </a:cubicBezTo>
                <a:cubicBezTo>
                  <a:pt x="4992310" y="1954861"/>
                  <a:pt x="4992310" y="1954861"/>
                  <a:pt x="948847" y="1954861"/>
                </a:cubicBezTo>
                <a:cubicBezTo>
                  <a:pt x="686852" y="1954861"/>
                  <a:pt x="451057" y="1815646"/>
                  <a:pt x="320058" y="1589421"/>
                </a:cubicBezTo>
                <a:cubicBezTo>
                  <a:pt x="320058" y="1589421"/>
                  <a:pt x="320058" y="1589421"/>
                  <a:pt x="4048" y="1042874"/>
                </a:cubicBezTo>
                <a:lnTo>
                  <a:pt x="0" y="1035874"/>
                </a:lnTo>
                <a:close/>
              </a:path>
            </a:pathLst>
          </a:custGeom>
          <a:noFill/>
        </p:spPr>
      </p:pic>
    </p:spTree>
    <p:extLst>
      <p:ext uri="{BB962C8B-B14F-4D97-AF65-F5344CB8AC3E}">
        <p14:creationId xmlns:p14="http://schemas.microsoft.com/office/powerpoint/2010/main" val="192287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7921302-BC6F-48E2-A6B2-806361A579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035050"/>
          </a:xfrm>
        </p:spPr>
        <p:txBody>
          <a:bodyPr>
            <a:normAutofit/>
          </a:bodyPr>
          <a:lstStyle/>
          <a:p>
            <a:r>
              <a:rPr lang="ru-RU" sz="2800" b="1" dirty="0">
                <a:latin typeface="+mn-lt"/>
              </a:rPr>
              <a:t>Основные вопросы</a:t>
            </a:r>
            <a:endParaRPr lang="ru-BY" sz="2800" b="1" dirty="0">
              <a:latin typeface="+mn-lt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45143E6-0C1C-41F6-8346-DE2B75E81A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81785"/>
            <a:ext cx="10515600" cy="4351338"/>
          </a:xfrm>
        </p:spPr>
        <p:txBody>
          <a:bodyPr/>
          <a:lstStyle/>
          <a:p>
            <a:r>
              <a:rPr lang="ru-RU" dirty="0"/>
              <a:t>Кардиотоксические свойства противотуберкулезных препаратов.</a:t>
            </a:r>
          </a:p>
          <a:p>
            <a:r>
              <a:rPr lang="ru-RU" dirty="0"/>
              <a:t> Подходы к мониторингу и управлению рисками.</a:t>
            </a:r>
          </a:p>
          <a:p>
            <a:r>
              <a:rPr lang="ru-RU" dirty="0"/>
              <a:t>Группы риска развития серьезных кардиологических осложнений.</a:t>
            </a:r>
          </a:p>
          <a:p>
            <a:r>
              <a:rPr lang="ru-RU" dirty="0"/>
              <a:t>Примеры ведения пациентов с серьезной сопутствующей патологией сердечно-сосудистой системы.</a:t>
            </a:r>
          </a:p>
          <a:p>
            <a:endParaRPr lang="ru-BY" dirty="0"/>
          </a:p>
        </p:txBody>
      </p:sp>
    </p:spTree>
    <p:extLst>
      <p:ext uri="{BB962C8B-B14F-4D97-AF65-F5344CB8AC3E}">
        <p14:creationId xmlns:p14="http://schemas.microsoft.com/office/powerpoint/2010/main" val="3037708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2738" y="197756"/>
            <a:ext cx="10954557" cy="472001"/>
          </a:xfrm>
        </p:spPr>
        <p:txBody>
          <a:bodyPr>
            <a:noAutofit/>
          </a:bodyPr>
          <a:lstStyle/>
          <a:p>
            <a:pPr>
              <a:lnSpc>
                <a:spcPts val="2800"/>
              </a:lnSpc>
            </a:pPr>
            <a:r>
              <a:rPr lang="ru-RU" sz="2800" b="1" dirty="0">
                <a:latin typeface="+mn-lt"/>
              </a:rPr>
              <a:t>Особенности профиля безопасности новых препарато</a:t>
            </a:r>
            <a:r>
              <a:rPr lang="ru-RU" sz="2800" dirty="0">
                <a:latin typeface="+mn-lt"/>
              </a:rPr>
              <a:t>в  </a:t>
            </a:r>
          </a:p>
        </p:txBody>
      </p:sp>
      <p:pic>
        <p:nvPicPr>
          <p:cNvPr id="3" name="Picture 4" descr="Бедаквилин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033691" y="1348742"/>
            <a:ext cx="1332650" cy="13352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001440" y="3601157"/>
            <a:ext cx="1866049" cy="839722"/>
          </a:xfrm>
          <a:prstGeom prst="rect">
            <a:avLst/>
          </a:prstGeom>
        </p:spPr>
      </p:pic>
      <p:sp>
        <p:nvSpPr>
          <p:cNvPr id="6" name="Скругленный прямоугольник 5"/>
          <p:cNvSpPr/>
          <p:nvPr/>
        </p:nvSpPr>
        <p:spPr>
          <a:xfrm>
            <a:off x="136746" y="913816"/>
            <a:ext cx="4433020" cy="3939538"/>
          </a:xfrm>
          <a:prstGeom prst="roundRect">
            <a:avLst/>
          </a:prstGeom>
          <a:noFill/>
          <a:ln w="12700"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err="1">
                <a:solidFill>
                  <a:srgbClr val="C00000"/>
                </a:solidFill>
              </a:rPr>
              <a:t>Bdq</a:t>
            </a:r>
            <a:r>
              <a:rPr lang="en-US" sz="2000" b="1" dirty="0">
                <a:solidFill>
                  <a:srgbClr val="C00000"/>
                </a:solidFill>
              </a:rPr>
              <a:t>, </a:t>
            </a:r>
            <a:r>
              <a:rPr lang="en-US" sz="2000" b="1" dirty="0" err="1">
                <a:solidFill>
                  <a:srgbClr val="C00000"/>
                </a:solidFill>
              </a:rPr>
              <a:t>Dlm</a:t>
            </a:r>
            <a:r>
              <a:rPr lang="ru-RU" sz="2000" b="1" dirty="0">
                <a:solidFill>
                  <a:srgbClr val="C00000"/>
                </a:solidFill>
              </a:rPr>
              <a:t>, </a:t>
            </a:r>
            <a:r>
              <a:rPr lang="en-US" sz="2000" b="1" dirty="0" err="1">
                <a:solidFill>
                  <a:srgbClr val="C00000"/>
                </a:solidFill>
              </a:rPr>
              <a:t>Cfz</a:t>
            </a:r>
            <a:r>
              <a:rPr lang="en-US" sz="2000" b="1" dirty="0">
                <a:solidFill>
                  <a:srgbClr val="C00000"/>
                </a:solidFill>
              </a:rPr>
              <a:t>, </a:t>
            </a:r>
            <a:r>
              <a:rPr lang="en-US" sz="2000" b="1" dirty="0" err="1">
                <a:solidFill>
                  <a:srgbClr val="C00000"/>
                </a:solidFill>
              </a:rPr>
              <a:t>Mfx</a:t>
            </a:r>
            <a:endParaRPr lang="ru-RU" sz="2000" b="1" dirty="0">
              <a:solidFill>
                <a:srgbClr val="C00000"/>
              </a:solidFill>
            </a:endParaRPr>
          </a:p>
          <a:p>
            <a:pPr algn="ctr"/>
            <a:r>
              <a:rPr lang="ru-RU" sz="2000" b="1" dirty="0" err="1">
                <a:solidFill>
                  <a:srgbClr val="C00000"/>
                </a:solidFill>
              </a:rPr>
              <a:t>Кардиотоксические</a:t>
            </a:r>
            <a:r>
              <a:rPr lang="ru-RU" sz="2000" b="1" dirty="0">
                <a:solidFill>
                  <a:srgbClr val="C00000"/>
                </a:solidFill>
              </a:rPr>
              <a:t> свойства:</a:t>
            </a:r>
          </a:p>
          <a:p>
            <a:pPr marL="285750" indent="-285750" algn="ctr">
              <a:lnSpc>
                <a:spcPts val="1800"/>
              </a:lnSpc>
              <a:buFontTx/>
              <a:buChar char="-"/>
            </a:pPr>
            <a:r>
              <a:rPr lang="ru-RU" b="1" dirty="0">
                <a:solidFill>
                  <a:schemeClr val="tx1"/>
                </a:solidFill>
              </a:rPr>
              <a:t>Увеличение интервала </a:t>
            </a:r>
            <a:r>
              <a:rPr lang="en-US" b="1" dirty="0">
                <a:solidFill>
                  <a:schemeClr val="tx1"/>
                </a:solidFill>
              </a:rPr>
              <a:t>QT</a:t>
            </a:r>
            <a:r>
              <a:rPr lang="ru-RU" b="1" dirty="0">
                <a:solidFill>
                  <a:schemeClr val="tx1"/>
                </a:solidFill>
              </a:rPr>
              <a:t>  </a:t>
            </a:r>
            <a:r>
              <a:rPr lang="ru-RU" i="1" dirty="0">
                <a:solidFill>
                  <a:schemeClr val="tx1"/>
                </a:solidFill>
              </a:rPr>
              <a:t>(удлинение интервала </a:t>
            </a:r>
            <a:r>
              <a:rPr lang="en-US" i="1" dirty="0">
                <a:solidFill>
                  <a:schemeClr val="tx1"/>
                </a:solidFill>
              </a:rPr>
              <a:t>QT</a:t>
            </a:r>
            <a:r>
              <a:rPr lang="ru-RU" i="1" dirty="0">
                <a:solidFill>
                  <a:schemeClr val="tx1"/>
                </a:solidFill>
              </a:rPr>
              <a:t>, нарушения ритма / проводимости)</a:t>
            </a:r>
            <a:endParaRPr lang="en-US" i="1" dirty="0">
              <a:solidFill>
                <a:schemeClr val="tx1"/>
              </a:solidFill>
            </a:endParaRPr>
          </a:p>
          <a:p>
            <a:pPr marL="285750" indent="-285750" algn="ctr">
              <a:lnSpc>
                <a:spcPts val="1800"/>
              </a:lnSpc>
            </a:pPr>
            <a:r>
              <a:rPr lang="en-US" b="1" dirty="0" err="1">
                <a:solidFill>
                  <a:srgbClr val="C00000"/>
                </a:solidFill>
              </a:rPr>
              <a:t>Bdq</a:t>
            </a:r>
            <a:endParaRPr lang="ru-RU" b="1" i="1" dirty="0">
              <a:solidFill>
                <a:schemeClr val="tx1"/>
              </a:solidFill>
            </a:endParaRPr>
          </a:p>
          <a:p>
            <a:pPr marL="285750" indent="-285750" algn="ctr">
              <a:lnSpc>
                <a:spcPts val="1800"/>
              </a:lnSpc>
              <a:buFontTx/>
              <a:buChar char="-"/>
            </a:pPr>
            <a:r>
              <a:rPr lang="ru-RU" b="1" dirty="0">
                <a:solidFill>
                  <a:schemeClr val="tx1"/>
                </a:solidFill>
              </a:rPr>
              <a:t>Прямое </a:t>
            </a:r>
            <a:r>
              <a:rPr lang="ru-RU" b="1" dirty="0" err="1">
                <a:solidFill>
                  <a:schemeClr val="tx1"/>
                </a:solidFill>
              </a:rPr>
              <a:t>кардиомиотоксическое</a:t>
            </a:r>
            <a:r>
              <a:rPr lang="ru-RU" b="1" dirty="0">
                <a:solidFill>
                  <a:schemeClr val="tx1"/>
                </a:solidFill>
              </a:rPr>
              <a:t> действие</a:t>
            </a:r>
          </a:p>
          <a:p>
            <a:pPr algn="ctr">
              <a:lnSpc>
                <a:spcPts val="1800"/>
              </a:lnSpc>
            </a:pPr>
            <a:r>
              <a:rPr lang="ru-RU" i="1" dirty="0">
                <a:solidFill>
                  <a:schemeClr val="tx1"/>
                </a:solidFill>
              </a:rPr>
              <a:t>(локализованные / распространенные изменения миокарда, гипертрофия, перегрузка отделов сердца, ОКН, ОСН, прогрессирование СН и иные)</a:t>
            </a:r>
            <a:endParaRPr lang="x-none" i="1" dirty="0">
              <a:solidFill>
                <a:schemeClr val="tx1"/>
              </a:solidFill>
            </a:endParaRPr>
          </a:p>
          <a:p>
            <a:pPr marL="285750" indent="-285750" algn="ctr">
              <a:lnSpc>
                <a:spcPts val="1800"/>
              </a:lnSpc>
              <a:buFontTx/>
              <a:buChar char="-"/>
            </a:pP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7359737" y="913817"/>
            <a:ext cx="4433020" cy="1102552"/>
          </a:xfrm>
          <a:prstGeom prst="roundRect">
            <a:avLst/>
          </a:prstGeom>
          <a:noFill/>
          <a:ln w="12700"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err="1">
                <a:solidFill>
                  <a:srgbClr val="C00000"/>
                </a:solidFill>
              </a:rPr>
              <a:t>Bdq</a:t>
            </a:r>
            <a:endParaRPr lang="en-US" sz="2000" b="1" dirty="0">
              <a:solidFill>
                <a:srgbClr val="C00000"/>
              </a:solidFill>
            </a:endParaRPr>
          </a:p>
          <a:p>
            <a:pPr algn="ctr"/>
            <a:r>
              <a:rPr lang="ru-RU" sz="2000" b="1" dirty="0" err="1">
                <a:solidFill>
                  <a:srgbClr val="C00000"/>
                </a:solidFill>
              </a:rPr>
              <a:t>Гепатотоксические</a:t>
            </a:r>
            <a:r>
              <a:rPr lang="ru-RU" sz="2000" b="1" dirty="0">
                <a:solidFill>
                  <a:srgbClr val="C00000"/>
                </a:solidFill>
              </a:rPr>
              <a:t> свойства:</a:t>
            </a:r>
          </a:p>
          <a:p>
            <a:pPr marL="285750" indent="-285750" algn="ctr">
              <a:lnSpc>
                <a:spcPts val="1800"/>
              </a:lnSpc>
              <a:buFontTx/>
              <a:buChar char="-"/>
            </a:pPr>
            <a:r>
              <a:rPr lang="ru-RU" b="1" dirty="0">
                <a:solidFill>
                  <a:schemeClr val="tx1"/>
                </a:solidFill>
              </a:rPr>
              <a:t>Повышение активности АТ</a:t>
            </a:r>
          </a:p>
          <a:p>
            <a:pPr marL="285750" indent="-285750" algn="ctr">
              <a:lnSpc>
                <a:spcPts val="1800"/>
              </a:lnSpc>
              <a:buFontTx/>
              <a:buChar char="-"/>
            </a:pPr>
            <a:r>
              <a:rPr lang="ru-RU" b="1" dirty="0">
                <a:solidFill>
                  <a:schemeClr val="tx1"/>
                </a:solidFill>
              </a:rPr>
              <a:t>Гепатиты</a:t>
            </a:r>
          </a:p>
        </p:txBody>
      </p:sp>
      <p:sp>
        <p:nvSpPr>
          <p:cNvPr id="9" name="Овал 8"/>
          <p:cNvSpPr/>
          <p:nvPr/>
        </p:nvSpPr>
        <p:spPr>
          <a:xfrm>
            <a:off x="222738" y="832339"/>
            <a:ext cx="4267200" cy="3915508"/>
          </a:xfrm>
          <a:prstGeom prst="ellipse">
            <a:avLst/>
          </a:prstGeom>
          <a:noFill/>
          <a:ln>
            <a:solidFill>
              <a:srgbClr val="C0000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3985846" y="5099538"/>
            <a:ext cx="3001108" cy="586154"/>
          </a:xfrm>
          <a:prstGeom prst="roundRect">
            <a:avLst/>
          </a:prstGeom>
          <a:noFill/>
          <a:ln>
            <a:solidFill>
              <a:srgbClr val="C0000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1800"/>
              </a:lnSpc>
            </a:pPr>
            <a:r>
              <a:rPr lang="ru-RU" b="1" dirty="0">
                <a:solidFill>
                  <a:srgbClr val="C00000"/>
                </a:solidFill>
              </a:rPr>
              <a:t>Потенциально </a:t>
            </a:r>
            <a:r>
              <a:rPr lang="ru-RU" b="1" dirty="0" err="1">
                <a:solidFill>
                  <a:srgbClr val="C00000"/>
                </a:solidFill>
              </a:rPr>
              <a:t>жизнеугрожающие</a:t>
            </a:r>
            <a:endParaRPr lang="ru-RU" b="1" dirty="0">
              <a:solidFill>
                <a:srgbClr val="C00000"/>
              </a:solidFill>
            </a:endParaRPr>
          </a:p>
        </p:txBody>
      </p:sp>
      <p:cxnSp>
        <p:nvCxnSpPr>
          <p:cNvPr id="13" name="Прямая со стрелкой 12"/>
          <p:cNvCxnSpPr/>
          <p:nvPr/>
        </p:nvCxnSpPr>
        <p:spPr>
          <a:xfrm rot="10800000">
            <a:off x="3048000" y="4665785"/>
            <a:ext cx="996462" cy="422030"/>
          </a:xfrm>
          <a:prstGeom prst="straightConnector1">
            <a:avLst/>
          </a:prstGeom>
          <a:ln>
            <a:solidFill>
              <a:srgbClr val="C00000"/>
            </a:solidFill>
            <a:prstDash val="sysDash"/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/>
          <p:nvPr/>
        </p:nvCxnSpPr>
        <p:spPr>
          <a:xfrm flipV="1">
            <a:off x="6986954" y="4126523"/>
            <a:ext cx="1699846" cy="996463"/>
          </a:xfrm>
          <a:prstGeom prst="straightConnector1">
            <a:avLst/>
          </a:prstGeom>
          <a:ln>
            <a:solidFill>
              <a:srgbClr val="C00000"/>
            </a:solidFill>
            <a:prstDash val="sysDash"/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Скругленный прямоугольник 18"/>
          <p:cNvSpPr/>
          <p:nvPr/>
        </p:nvSpPr>
        <p:spPr>
          <a:xfrm>
            <a:off x="173490" y="5720862"/>
            <a:ext cx="6883802" cy="975285"/>
          </a:xfrm>
          <a:prstGeom prst="roundRect">
            <a:avLst/>
          </a:prstGeom>
          <a:noFill/>
          <a:ln w="12700"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>
                <a:solidFill>
                  <a:srgbClr val="C00000"/>
                </a:solidFill>
              </a:rPr>
              <a:t>Реакции взаимодействия:</a:t>
            </a:r>
          </a:p>
          <a:p>
            <a:pPr marL="285750" indent="-285750" algn="ctr">
              <a:lnSpc>
                <a:spcPts val="1800"/>
              </a:lnSpc>
              <a:buFontTx/>
              <a:buChar char="-"/>
            </a:pPr>
            <a:r>
              <a:rPr lang="ru-RU" b="1" dirty="0">
                <a:solidFill>
                  <a:schemeClr val="tx1"/>
                </a:solidFill>
              </a:rPr>
              <a:t>С лекарственными средствами удлиняющими интервал </a:t>
            </a:r>
            <a:r>
              <a:rPr lang="en-US" b="1" dirty="0">
                <a:solidFill>
                  <a:schemeClr val="tx1"/>
                </a:solidFill>
              </a:rPr>
              <a:t>QT</a:t>
            </a:r>
            <a:endParaRPr lang="ru-RU" b="1" dirty="0">
              <a:solidFill>
                <a:schemeClr val="tx1"/>
              </a:solidFill>
            </a:endParaRPr>
          </a:p>
          <a:p>
            <a:pPr marL="285750" indent="-285750" algn="ctr">
              <a:lnSpc>
                <a:spcPts val="1800"/>
              </a:lnSpc>
              <a:buFontTx/>
              <a:buChar char="-"/>
            </a:pPr>
            <a:r>
              <a:rPr lang="ru-RU" b="1" dirty="0">
                <a:solidFill>
                  <a:schemeClr val="tx1"/>
                </a:solidFill>
              </a:rPr>
              <a:t>С лекарственными средствами, изменяющими </a:t>
            </a:r>
            <a:r>
              <a:rPr lang="ru-RU" b="1" dirty="0" err="1">
                <a:solidFill>
                  <a:schemeClr val="tx1"/>
                </a:solidFill>
              </a:rPr>
              <a:t>фармакокинетику</a:t>
            </a:r>
            <a:r>
              <a:rPr lang="ru-RU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Bdq</a:t>
            </a:r>
            <a:r>
              <a:rPr lang="en-US" b="1" dirty="0">
                <a:solidFill>
                  <a:schemeClr val="tx1"/>
                </a:solidFill>
              </a:rPr>
              <a:t>, </a:t>
            </a:r>
            <a:r>
              <a:rPr lang="en-US" b="1" dirty="0" err="1">
                <a:solidFill>
                  <a:schemeClr val="tx1"/>
                </a:solidFill>
              </a:rPr>
              <a:t>Dlm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20" name="Скругленный прямоугольник 19"/>
          <p:cNvSpPr/>
          <p:nvPr/>
        </p:nvSpPr>
        <p:spPr>
          <a:xfrm>
            <a:off x="7594198" y="4349261"/>
            <a:ext cx="4433020" cy="808892"/>
          </a:xfrm>
          <a:prstGeom prst="roundRect">
            <a:avLst/>
          </a:prstGeom>
          <a:noFill/>
          <a:ln w="12700"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err="1">
                <a:solidFill>
                  <a:srgbClr val="C00000"/>
                </a:solidFill>
              </a:rPr>
              <a:t>Dlm</a:t>
            </a:r>
            <a:endParaRPr lang="en-US" sz="2000" b="1" dirty="0">
              <a:solidFill>
                <a:srgbClr val="C00000"/>
              </a:solidFill>
            </a:endParaRPr>
          </a:p>
          <a:p>
            <a:pPr algn="ctr">
              <a:lnSpc>
                <a:spcPts val="1800"/>
              </a:lnSpc>
            </a:pPr>
            <a:r>
              <a:rPr lang="ru-RU" b="1" dirty="0">
                <a:solidFill>
                  <a:srgbClr val="C00000"/>
                </a:solidFill>
              </a:rPr>
              <a:t>Альбумин- зависимая </a:t>
            </a:r>
            <a:r>
              <a:rPr lang="ru-RU" b="1" dirty="0" err="1">
                <a:solidFill>
                  <a:srgbClr val="C00000"/>
                </a:solidFill>
              </a:rPr>
              <a:t>биотрансформация</a:t>
            </a:r>
            <a:endParaRPr lang="ru-RU" b="1" dirty="0">
              <a:solidFill>
                <a:srgbClr val="C00000"/>
              </a:solidFill>
            </a:endParaRPr>
          </a:p>
        </p:txBody>
      </p:sp>
      <p:sp>
        <p:nvSpPr>
          <p:cNvPr id="22" name="Скругленный прямоугольник 21"/>
          <p:cNvSpPr/>
          <p:nvPr/>
        </p:nvSpPr>
        <p:spPr>
          <a:xfrm>
            <a:off x="375139" y="5099538"/>
            <a:ext cx="3927232" cy="586154"/>
          </a:xfrm>
          <a:prstGeom prst="roundRect">
            <a:avLst/>
          </a:prstGeom>
          <a:noFill/>
          <a:ln>
            <a:solidFill>
              <a:srgbClr val="C0000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1600"/>
              </a:lnSpc>
            </a:pPr>
            <a:r>
              <a:rPr lang="ru-RU" b="1" dirty="0">
                <a:solidFill>
                  <a:srgbClr val="C00000"/>
                </a:solidFill>
              </a:rPr>
              <a:t>Определяют основную часть серьезных исходов, связанных с лечением</a:t>
            </a:r>
            <a:endParaRPr lang="x-none" b="1" dirty="0">
              <a:solidFill>
                <a:srgbClr val="C00000"/>
              </a:solidFill>
            </a:endParaRPr>
          </a:p>
        </p:txBody>
      </p:sp>
      <p:pic>
        <p:nvPicPr>
          <p:cNvPr id="17" name="Рисунок 16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658719" y="2640651"/>
            <a:ext cx="2363755" cy="829380"/>
          </a:xfrm>
          <a:prstGeom prst="rect">
            <a:avLst/>
          </a:prstGeom>
        </p:spPr>
      </p:pic>
      <p:sp>
        <p:nvSpPr>
          <p:cNvPr id="23" name="Скругленный прямоугольник 22"/>
          <p:cNvSpPr/>
          <p:nvPr/>
        </p:nvSpPr>
        <p:spPr>
          <a:xfrm>
            <a:off x="7209692" y="5228492"/>
            <a:ext cx="4794740" cy="1488832"/>
          </a:xfrm>
          <a:prstGeom prst="roundRect">
            <a:avLst/>
          </a:prstGeom>
          <a:noFill/>
          <a:ln w="12700"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1600"/>
              </a:lnSpc>
            </a:pPr>
            <a:r>
              <a:rPr lang="ru-RU" sz="2000" b="1" dirty="0">
                <a:solidFill>
                  <a:srgbClr val="C00000"/>
                </a:solidFill>
              </a:rPr>
              <a:t>Факторы риска:</a:t>
            </a:r>
          </a:p>
          <a:p>
            <a:pPr algn="ctr">
              <a:lnSpc>
                <a:spcPts val="1600"/>
              </a:lnSpc>
              <a:buFontTx/>
              <a:buChar char="-"/>
            </a:pPr>
            <a:r>
              <a:rPr lang="ru-RU" sz="1600" dirty="0">
                <a:solidFill>
                  <a:schemeClr val="tx1"/>
                </a:solidFill>
              </a:rPr>
              <a:t> наличие ишемических /</a:t>
            </a:r>
            <a:r>
              <a:rPr lang="ru-RU" sz="1600" dirty="0" err="1">
                <a:solidFill>
                  <a:schemeClr val="tx1"/>
                </a:solidFill>
              </a:rPr>
              <a:t>дисметаболических</a:t>
            </a:r>
            <a:r>
              <a:rPr lang="ru-RU" sz="1600" dirty="0">
                <a:solidFill>
                  <a:schemeClr val="tx1"/>
                </a:solidFill>
              </a:rPr>
              <a:t> нарушений,  </a:t>
            </a:r>
          </a:p>
          <a:p>
            <a:pPr algn="ctr">
              <a:lnSpc>
                <a:spcPts val="1600"/>
              </a:lnSpc>
            </a:pPr>
            <a:r>
              <a:rPr lang="ru-RU" sz="1600" dirty="0">
                <a:solidFill>
                  <a:schemeClr val="tx1"/>
                </a:solidFill>
              </a:rPr>
              <a:t>нарушений ритма, СН в анамнезе</a:t>
            </a:r>
          </a:p>
          <a:p>
            <a:pPr marL="285750" indent="-285750" algn="ctr">
              <a:lnSpc>
                <a:spcPts val="1600"/>
              </a:lnSpc>
              <a:buFontTx/>
              <a:buChar char="-"/>
            </a:pPr>
            <a:r>
              <a:rPr lang="ru-RU" sz="1600" dirty="0">
                <a:solidFill>
                  <a:schemeClr val="tx1"/>
                </a:solidFill>
              </a:rPr>
              <a:t>возраст пациентов</a:t>
            </a:r>
          </a:p>
          <a:p>
            <a:pPr marL="285750" indent="-285750" algn="ctr">
              <a:lnSpc>
                <a:spcPts val="1600"/>
              </a:lnSpc>
              <a:buFontTx/>
              <a:buChar char="-"/>
            </a:pPr>
            <a:r>
              <a:rPr lang="ru-RU" sz="1600" dirty="0">
                <a:solidFill>
                  <a:schemeClr val="tx1"/>
                </a:solidFill>
              </a:rPr>
              <a:t>употребление алкоголя</a:t>
            </a:r>
          </a:p>
          <a:p>
            <a:pPr marL="285750" indent="-285750" algn="ctr">
              <a:lnSpc>
                <a:spcPts val="1600"/>
              </a:lnSpc>
              <a:buFontTx/>
              <a:buChar char="-"/>
            </a:pPr>
            <a:r>
              <a:rPr lang="ru-RU" sz="1600" dirty="0">
                <a:solidFill>
                  <a:schemeClr val="tx1"/>
                </a:solidFill>
              </a:rPr>
              <a:t>электролитные нарушения</a:t>
            </a: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7140013" y="2168185"/>
            <a:ext cx="4911310" cy="2075569"/>
          </a:xfrm>
          <a:prstGeom prst="roundRect">
            <a:avLst/>
          </a:prstGeom>
          <a:noFill/>
          <a:ln w="12700"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err="1">
                <a:solidFill>
                  <a:srgbClr val="C00000"/>
                </a:solidFill>
              </a:rPr>
              <a:t>Lzd</a:t>
            </a:r>
            <a:endParaRPr lang="en-US" sz="2000" b="1" dirty="0">
              <a:solidFill>
                <a:srgbClr val="C00000"/>
              </a:solidFill>
            </a:endParaRPr>
          </a:p>
          <a:p>
            <a:pPr algn="ctr"/>
            <a:r>
              <a:rPr lang="ru-RU" sz="2000" b="1" dirty="0" err="1">
                <a:solidFill>
                  <a:srgbClr val="C00000"/>
                </a:solidFill>
              </a:rPr>
              <a:t>Митохондриальная</a:t>
            </a:r>
            <a:r>
              <a:rPr lang="ru-RU" sz="2000" b="1" dirty="0">
                <a:solidFill>
                  <a:srgbClr val="C00000"/>
                </a:solidFill>
              </a:rPr>
              <a:t> токсичность:</a:t>
            </a:r>
          </a:p>
          <a:p>
            <a:pPr marL="285750" indent="-285750" algn="ctr">
              <a:lnSpc>
                <a:spcPts val="1800"/>
              </a:lnSpc>
              <a:buFontTx/>
              <a:buChar char="-"/>
            </a:pPr>
            <a:r>
              <a:rPr lang="ru-RU" b="1" dirty="0" err="1">
                <a:solidFill>
                  <a:schemeClr val="tx1"/>
                </a:solidFill>
              </a:rPr>
              <a:t>Нейротоксичность</a:t>
            </a:r>
            <a:r>
              <a:rPr lang="ru-RU" b="1" dirty="0">
                <a:solidFill>
                  <a:schemeClr val="tx1"/>
                </a:solidFill>
              </a:rPr>
              <a:t> </a:t>
            </a:r>
            <a:r>
              <a:rPr lang="ru-RU" i="1" dirty="0">
                <a:solidFill>
                  <a:schemeClr val="tx1"/>
                </a:solidFill>
              </a:rPr>
              <a:t>(поражение периферической нервной системы, зрительного нерва)</a:t>
            </a:r>
            <a:endParaRPr lang="ru-RU" b="1" dirty="0">
              <a:solidFill>
                <a:schemeClr val="tx1"/>
              </a:solidFill>
            </a:endParaRPr>
          </a:p>
          <a:p>
            <a:pPr marL="285750" indent="-285750" algn="ctr">
              <a:lnSpc>
                <a:spcPts val="1800"/>
              </a:lnSpc>
              <a:buFontTx/>
              <a:buChar char="-"/>
            </a:pPr>
            <a:r>
              <a:rPr lang="ru-RU" b="1" dirty="0" err="1">
                <a:solidFill>
                  <a:schemeClr val="tx1"/>
                </a:solidFill>
              </a:rPr>
              <a:t>Гематотоксичность</a:t>
            </a:r>
            <a:r>
              <a:rPr lang="ru-RU" b="1" dirty="0">
                <a:solidFill>
                  <a:schemeClr val="tx1"/>
                </a:solidFill>
              </a:rPr>
              <a:t> </a:t>
            </a:r>
            <a:r>
              <a:rPr lang="en-US" i="1" dirty="0">
                <a:solidFill>
                  <a:schemeClr val="tx1"/>
                </a:solidFill>
              </a:rPr>
              <a:t>(</a:t>
            </a:r>
            <a:r>
              <a:rPr lang="ru-RU" i="1" dirty="0">
                <a:solidFill>
                  <a:schemeClr val="tx1"/>
                </a:solidFill>
              </a:rPr>
              <a:t>анемия, тромбоцитопения, лейкопения)</a:t>
            </a:r>
          </a:p>
          <a:p>
            <a:pPr marL="285750" indent="-285750" algn="ctr">
              <a:lnSpc>
                <a:spcPts val="1800"/>
              </a:lnSpc>
              <a:buFontTx/>
              <a:buChar char="-"/>
            </a:pPr>
            <a:r>
              <a:rPr lang="ru-RU" b="1" dirty="0" err="1">
                <a:solidFill>
                  <a:schemeClr val="tx1"/>
                </a:solidFill>
              </a:rPr>
              <a:t>Лактоацидоз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25" name="Скругленный прямоугольник 24"/>
          <p:cNvSpPr/>
          <p:nvPr/>
        </p:nvSpPr>
        <p:spPr>
          <a:xfrm>
            <a:off x="4689231" y="4548554"/>
            <a:ext cx="2567354" cy="527538"/>
          </a:xfrm>
          <a:prstGeom prst="roundRect">
            <a:avLst/>
          </a:prstGeom>
          <a:noFill/>
          <a:ln>
            <a:solidFill>
              <a:srgbClr val="C0000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1800"/>
              </a:lnSpc>
            </a:pPr>
            <a:r>
              <a:rPr lang="ru-RU" b="1" dirty="0">
                <a:solidFill>
                  <a:srgbClr val="C00000"/>
                </a:solidFill>
              </a:rPr>
              <a:t>Потенциально </a:t>
            </a:r>
            <a:r>
              <a:rPr lang="ru-RU" b="1" dirty="0" err="1">
                <a:solidFill>
                  <a:srgbClr val="C00000"/>
                </a:solidFill>
              </a:rPr>
              <a:t>инвалидизирующие</a:t>
            </a:r>
            <a:endParaRPr lang="ru-RU" b="1" dirty="0">
              <a:solidFill>
                <a:srgbClr val="C00000"/>
              </a:solidFill>
            </a:endParaRPr>
          </a:p>
        </p:txBody>
      </p:sp>
      <p:cxnSp>
        <p:nvCxnSpPr>
          <p:cNvPr id="26" name="Прямая со стрелкой 25"/>
          <p:cNvCxnSpPr/>
          <p:nvPr/>
        </p:nvCxnSpPr>
        <p:spPr>
          <a:xfrm flipV="1">
            <a:off x="6682154" y="3235569"/>
            <a:ext cx="1547446" cy="1312987"/>
          </a:xfrm>
          <a:prstGeom prst="straightConnector1">
            <a:avLst/>
          </a:prstGeom>
          <a:ln>
            <a:solidFill>
              <a:srgbClr val="C00000"/>
            </a:solidFill>
            <a:prstDash val="sysDash"/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730365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1" grpId="0" animBg="1"/>
      <p:bldP spid="22" grpId="0" animBg="1"/>
      <p:bldP spid="2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E8EC0D5-7F43-4F4A-8E43-CF26A1B8BB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8600" y="-61201"/>
            <a:ext cx="10515600" cy="1325563"/>
          </a:xfrm>
        </p:spPr>
        <p:txBody>
          <a:bodyPr>
            <a:noAutofit/>
          </a:bodyPr>
          <a:lstStyle/>
          <a:p>
            <a:r>
              <a:rPr lang="ru-RU" sz="2800" b="1" dirty="0">
                <a:latin typeface="+mn-lt"/>
              </a:rPr>
              <a:t>Механизмы </a:t>
            </a:r>
            <a:r>
              <a:rPr lang="ru-RU" sz="2800" b="1" dirty="0" err="1">
                <a:latin typeface="+mn-lt"/>
              </a:rPr>
              <a:t>проаритмогенного</a:t>
            </a:r>
            <a:r>
              <a:rPr lang="ru-RU" sz="2800" b="1" dirty="0">
                <a:latin typeface="+mn-lt"/>
              </a:rPr>
              <a:t> и кардиотоксического действия противотуберкулезных препаратов</a:t>
            </a:r>
            <a:endParaRPr lang="ru-BY" sz="2800" b="1" dirty="0">
              <a:latin typeface="+mn-lt"/>
            </a:endParaRP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B88A0DDC-84BC-46EE-8B03-26244FED691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60711" y="2323183"/>
            <a:ext cx="2619375" cy="1743075"/>
          </a:xfrm>
          <a:prstGeom prst="rect">
            <a:avLst/>
          </a:prstGeom>
        </p:spPr>
      </p:pic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29D35151-A196-4E56-BE31-10BABA05F18F}"/>
              </a:ext>
            </a:extLst>
          </p:cNvPr>
          <p:cNvSpPr/>
          <p:nvPr/>
        </p:nvSpPr>
        <p:spPr>
          <a:xfrm>
            <a:off x="1058545" y="1759940"/>
            <a:ext cx="2255520" cy="65024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err="1">
                <a:solidFill>
                  <a:srgbClr val="C00000"/>
                </a:solidFill>
              </a:rPr>
              <a:t>Bdq</a:t>
            </a:r>
            <a:r>
              <a:rPr lang="en-US" sz="2000" b="1" dirty="0">
                <a:solidFill>
                  <a:srgbClr val="C00000"/>
                </a:solidFill>
              </a:rPr>
              <a:t>, </a:t>
            </a:r>
            <a:r>
              <a:rPr lang="en-US" sz="2000" b="1" dirty="0" err="1">
                <a:solidFill>
                  <a:srgbClr val="C00000"/>
                </a:solidFill>
              </a:rPr>
              <a:t>Dlm</a:t>
            </a:r>
            <a:r>
              <a:rPr lang="ru-RU" sz="2000" b="1" dirty="0">
                <a:solidFill>
                  <a:srgbClr val="C00000"/>
                </a:solidFill>
              </a:rPr>
              <a:t>, </a:t>
            </a:r>
            <a:r>
              <a:rPr lang="en-US" sz="2000" b="1" dirty="0" err="1">
                <a:solidFill>
                  <a:srgbClr val="C00000"/>
                </a:solidFill>
              </a:rPr>
              <a:t>Cfz</a:t>
            </a:r>
            <a:r>
              <a:rPr lang="en-US" sz="2000" b="1" dirty="0">
                <a:solidFill>
                  <a:srgbClr val="C00000"/>
                </a:solidFill>
              </a:rPr>
              <a:t>, </a:t>
            </a:r>
            <a:r>
              <a:rPr lang="en-US" sz="2000" b="1" dirty="0" err="1">
                <a:solidFill>
                  <a:srgbClr val="C00000"/>
                </a:solidFill>
              </a:rPr>
              <a:t>Mfx</a:t>
            </a:r>
            <a:endParaRPr lang="ru-RU" sz="2000" b="1" dirty="0">
              <a:solidFill>
                <a:srgbClr val="C00000"/>
              </a:solidFill>
            </a:endParaRPr>
          </a:p>
        </p:txBody>
      </p:sp>
      <p:cxnSp>
        <p:nvCxnSpPr>
          <p:cNvPr id="9" name="Прямая со стрелкой 8">
            <a:extLst>
              <a:ext uri="{FF2B5EF4-FFF2-40B4-BE49-F238E27FC236}">
                <a16:creationId xmlns:a16="http://schemas.microsoft.com/office/drawing/2014/main" id="{2B1C1C99-F283-4103-8A7B-BC2C7800F55F}"/>
              </a:ext>
            </a:extLst>
          </p:cNvPr>
          <p:cNvCxnSpPr>
            <a:cxnSpLocks/>
          </p:cNvCxnSpPr>
          <p:nvPr/>
        </p:nvCxnSpPr>
        <p:spPr>
          <a:xfrm>
            <a:off x="662305" y="2410179"/>
            <a:ext cx="3048000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id="{A6FA40DB-D27E-4CE8-BC50-F6F4CB93BDE1}"/>
              </a:ext>
            </a:extLst>
          </p:cNvPr>
          <p:cNvSpPr/>
          <p:nvPr/>
        </p:nvSpPr>
        <p:spPr>
          <a:xfrm>
            <a:off x="477520" y="2513229"/>
            <a:ext cx="3596639" cy="94202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1800"/>
              </a:lnSpc>
            </a:pPr>
            <a:r>
              <a:rPr lang="ru-RU" b="1" dirty="0">
                <a:solidFill>
                  <a:schemeClr val="tx1"/>
                </a:solidFill>
              </a:rPr>
              <a:t>Увеличение интервала </a:t>
            </a:r>
            <a:r>
              <a:rPr lang="en-US" b="1" dirty="0">
                <a:solidFill>
                  <a:schemeClr val="tx1"/>
                </a:solidFill>
              </a:rPr>
              <a:t>QT</a:t>
            </a:r>
            <a:r>
              <a:rPr lang="ru-RU" b="1" dirty="0">
                <a:solidFill>
                  <a:schemeClr val="tx1"/>
                </a:solidFill>
              </a:rPr>
              <a:t>  </a:t>
            </a:r>
            <a:r>
              <a:rPr lang="ru-RU" i="1" dirty="0">
                <a:solidFill>
                  <a:schemeClr val="tx1"/>
                </a:solidFill>
              </a:rPr>
              <a:t>(калиевые </a:t>
            </a:r>
            <a:r>
              <a:rPr lang="en-US" i="1" dirty="0">
                <a:solidFill>
                  <a:schemeClr val="tx1"/>
                </a:solidFill>
              </a:rPr>
              <a:t>HERG</a:t>
            </a:r>
            <a:r>
              <a:rPr lang="ru-RU" i="1" dirty="0">
                <a:solidFill>
                  <a:schemeClr val="tx1"/>
                </a:solidFill>
              </a:rPr>
              <a:t>- каналы)</a:t>
            </a:r>
            <a:endParaRPr lang="en-US" i="1" dirty="0">
              <a:solidFill>
                <a:schemeClr val="tx1"/>
              </a:solidFill>
            </a:endParaRPr>
          </a:p>
        </p:txBody>
      </p:sp>
      <p:cxnSp>
        <p:nvCxnSpPr>
          <p:cNvPr id="12" name="Прямая со стрелкой 11">
            <a:extLst>
              <a:ext uri="{FF2B5EF4-FFF2-40B4-BE49-F238E27FC236}">
                <a16:creationId xmlns:a16="http://schemas.microsoft.com/office/drawing/2014/main" id="{BAC662A1-33F5-426C-A9FD-A94D599ACD06}"/>
              </a:ext>
            </a:extLst>
          </p:cNvPr>
          <p:cNvCxnSpPr>
            <a:cxnSpLocks/>
          </p:cNvCxnSpPr>
          <p:nvPr/>
        </p:nvCxnSpPr>
        <p:spPr>
          <a:xfrm>
            <a:off x="751839" y="4084319"/>
            <a:ext cx="2562226" cy="12419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Прямоугольник 12">
            <a:extLst>
              <a:ext uri="{FF2B5EF4-FFF2-40B4-BE49-F238E27FC236}">
                <a16:creationId xmlns:a16="http://schemas.microsoft.com/office/drawing/2014/main" id="{C0791CE6-AFC6-45A7-B3E9-7FF17A958796}"/>
              </a:ext>
            </a:extLst>
          </p:cNvPr>
          <p:cNvSpPr/>
          <p:nvPr/>
        </p:nvSpPr>
        <p:spPr>
          <a:xfrm>
            <a:off x="1058545" y="3516675"/>
            <a:ext cx="2255520" cy="65024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err="1">
                <a:solidFill>
                  <a:srgbClr val="C00000"/>
                </a:solidFill>
              </a:rPr>
              <a:t>Bdq</a:t>
            </a:r>
            <a:endParaRPr lang="ru-RU" sz="2000" b="1" dirty="0">
              <a:solidFill>
                <a:srgbClr val="C00000"/>
              </a:solidFill>
            </a:endParaRPr>
          </a:p>
        </p:txBody>
      </p:sp>
      <p:sp>
        <p:nvSpPr>
          <p:cNvPr id="14" name="Прямоугольник 13">
            <a:extLst>
              <a:ext uri="{FF2B5EF4-FFF2-40B4-BE49-F238E27FC236}">
                <a16:creationId xmlns:a16="http://schemas.microsoft.com/office/drawing/2014/main" id="{732D9CDB-BB0B-489D-8D80-A2CB9DFA5965}"/>
              </a:ext>
            </a:extLst>
          </p:cNvPr>
          <p:cNvSpPr/>
          <p:nvPr/>
        </p:nvSpPr>
        <p:spPr>
          <a:xfrm>
            <a:off x="477521" y="4033097"/>
            <a:ext cx="2835596" cy="87566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1800"/>
              </a:lnSpc>
            </a:pPr>
            <a:r>
              <a:rPr lang="ru-RU" b="1" dirty="0">
                <a:solidFill>
                  <a:schemeClr val="tx1"/>
                </a:solidFill>
              </a:rPr>
              <a:t>Прямое </a:t>
            </a:r>
            <a:r>
              <a:rPr lang="ru-RU" b="1" dirty="0" err="1">
                <a:solidFill>
                  <a:schemeClr val="tx1"/>
                </a:solidFill>
              </a:rPr>
              <a:t>кардиомиотоксическое</a:t>
            </a:r>
            <a:r>
              <a:rPr lang="ru-RU" b="1" dirty="0">
                <a:solidFill>
                  <a:schemeClr val="tx1"/>
                </a:solidFill>
              </a:rPr>
              <a:t> действие</a:t>
            </a:r>
          </a:p>
        </p:txBody>
      </p:sp>
      <p:cxnSp>
        <p:nvCxnSpPr>
          <p:cNvPr id="17" name="Прямая со стрелкой 16">
            <a:extLst>
              <a:ext uri="{FF2B5EF4-FFF2-40B4-BE49-F238E27FC236}">
                <a16:creationId xmlns:a16="http://schemas.microsoft.com/office/drawing/2014/main" id="{DF096562-C71A-4420-BFA9-A2BF587BBC69}"/>
              </a:ext>
            </a:extLst>
          </p:cNvPr>
          <p:cNvCxnSpPr>
            <a:cxnSpLocks/>
          </p:cNvCxnSpPr>
          <p:nvPr/>
        </p:nvCxnSpPr>
        <p:spPr>
          <a:xfrm>
            <a:off x="5102225" y="2410179"/>
            <a:ext cx="1977392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Прямоугольник 18">
            <a:extLst>
              <a:ext uri="{FF2B5EF4-FFF2-40B4-BE49-F238E27FC236}">
                <a16:creationId xmlns:a16="http://schemas.microsoft.com/office/drawing/2014/main" id="{565EFEBC-738C-4363-A4B7-E9D032F011CE}"/>
              </a:ext>
            </a:extLst>
          </p:cNvPr>
          <p:cNvSpPr/>
          <p:nvPr/>
        </p:nvSpPr>
        <p:spPr>
          <a:xfrm>
            <a:off x="7079617" y="2017104"/>
            <a:ext cx="2958463" cy="94202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2000"/>
              </a:lnSpc>
            </a:pPr>
            <a:r>
              <a:rPr lang="ru-RU" b="1" dirty="0">
                <a:solidFill>
                  <a:schemeClr val="tx1"/>
                </a:solidFill>
              </a:rPr>
              <a:t>Удлинение интервала </a:t>
            </a:r>
            <a:r>
              <a:rPr lang="en-US" b="1" dirty="0">
                <a:solidFill>
                  <a:schemeClr val="tx1"/>
                </a:solidFill>
              </a:rPr>
              <a:t>QT</a:t>
            </a:r>
            <a:r>
              <a:rPr lang="ru-RU" dirty="0">
                <a:solidFill>
                  <a:schemeClr val="tx1"/>
                </a:solidFill>
              </a:rPr>
              <a:t>, </a:t>
            </a:r>
            <a:r>
              <a:rPr lang="ru-RU" b="1" dirty="0">
                <a:solidFill>
                  <a:schemeClr val="tx1"/>
                </a:solidFill>
              </a:rPr>
              <a:t>нарушения ритма</a:t>
            </a:r>
            <a:r>
              <a:rPr lang="ru-RU" dirty="0">
                <a:solidFill>
                  <a:schemeClr val="tx1"/>
                </a:solidFill>
              </a:rPr>
              <a:t> / проводимости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0" name="Прямоугольник 19">
            <a:extLst>
              <a:ext uri="{FF2B5EF4-FFF2-40B4-BE49-F238E27FC236}">
                <a16:creationId xmlns:a16="http://schemas.microsoft.com/office/drawing/2014/main" id="{78AC425F-3941-4CF0-9F54-211EC4DB208B}"/>
              </a:ext>
            </a:extLst>
          </p:cNvPr>
          <p:cNvSpPr/>
          <p:nvPr/>
        </p:nvSpPr>
        <p:spPr>
          <a:xfrm>
            <a:off x="7045572" y="3299278"/>
            <a:ext cx="3080383" cy="185581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1800" dirty="0">
                <a:solidFill>
                  <a:schemeClr val="tx1"/>
                </a:solidFill>
              </a:rPr>
              <a:t>Локализованные / распространенные </a:t>
            </a:r>
            <a:r>
              <a:rPr lang="ru-RU" sz="1800" b="1" dirty="0">
                <a:solidFill>
                  <a:schemeClr val="tx1"/>
                </a:solidFill>
              </a:rPr>
              <a:t>изменения миокарда</a:t>
            </a:r>
            <a:r>
              <a:rPr lang="ru-RU" sz="1800" dirty="0">
                <a:solidFill>
                  <a:schemeClr val="tx1"/>
                </a:solidFill>
              </a:rPr>
              <a:t>, гипертрофия, перегрузка отделов сердца, </a:t>
            </a:r>
            <a:r>
              <a:rPr lang="ru-RU" sz="1800" b="1" dirty="0">
                <a:solidFill>
                  <a:schemeClr val="tx1"/>
                </a:solidFill>
              </a:rPr>
              <a:t>ОКН, ОСН, прогрессирование СН</a:t>
            </a:r>
            <a:r>
              <a:rPr lang="ru-RU" sz="1800" dirty="0">
                <a:solidFill>
                  <a:schemeClr val="tx1"/>
                </a:solidFill>
              </a:rPr>
              <a:t> и иные</a:t>
            </a:r>
            <a:endParaRPr lang="ru-BY" dirty="0">
              <a:solidFill>
                <a:schemeClr val="tx1"/>
              </a:solidFill>
            </a:endParaRPr>
          </a:p>
        </p:txBody>
      </p:sp>
      <p:cxnSp>
        <p:nvCxnSpPr>
          <p:cNvPr id="21" name="Прямая со стрелкой 20">
            <a:extLst>
              <a:ext uri="{FF2B5EF4-FFF2-40B4-BE49-F238E27FC236}">
                <a16:creationId xmlns:a16="http://schemas.microsoft.com/office/drawing/2014/main" id="{BDA0CF70-370E-4C85-BAA4-EF595CBE85EF}"/>
              </a:ext>
            </a:extLst>
          </p:cNvPr>
          <p:cNvCxnSpPr>
            <a:cxnSpLocks/>
          </p:cNvCxnSpPr>
          <p:nvPr/>
        </p:nvCxnSpPr>
        <p:spPr>
          <a:xfrm>
            <a:off x="5019042" y="4096738"/>
            <a:ext cx="1971038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2" name="Picture 4" descr="Бедаквилин">
            <a:extLst>
              <a:ext uri="{FF2B5EF4-FFF2-40B4-BE49-F238E27FC236}">
                <a16:creationId xmlns:a16="http://schemas.microsoft.com/office/drawing/2014/main" id="{295B94F6-86F4-4595-9759-FF1D9EB14C5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080833" y="1062728"/>
            <a:ext cx="1127312" cy="11295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3" name="Рисунок 22">
            <a:extLst>
              <a:ext uri="{FF2B5EF4-FFF2-40B4-BE49-F238E27FC236}">
                <a16:creationId xmlns:a16="http://schemas.microsoft.com/office/drawing/2014/main" id="{91ECE49F-1431-41F9-A75B-343136E095E2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28600" y="992396"/>
            <a:ext cx="1900329" cy="666776"/>
          </a:xfrm>
          <a:prstGeom prst="rect">
            <a:avLst/>
          </a:prstGeom>
        </p:spPr>
      </p:pic>
      <p:sp>
        <p:nvSpPr>
          <p:cNvPr id="26" name="Скругленный прямоугольник 21">
            <a:extLst>
              <a:ext uri="{FF2B5EF4-FFF2-40B4-BE49-F238E27FC236}">
                <a16:creationId xmlns:a16="http://schemas.microsoft.com/office/drawing/2014/main" id="{95B2A411-E97D-4251-AA98-9606396D33E0}"/>
              </a:ext>
            </a:extLst>
          </p:cNvPr>
          <p:cNvSpPr/>
          <p:nvPr/>
        </p:nvSpPr>
        <p:spPr>
          <a:xfrm>
            <a:off x="10020792" y="1491633"/>
            <a:ext cx="2171208" cy="2210079"/>
          </a:xfrm>
          <a:prstGeom prst="roundRect">
            <a:avLst/>
          </a:prstGeom>
          <a:noFill/>
          <a:ln>
            <a:solidFill>
              <a:srgbClr val="C0000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1600"/>
              </a:lnSpc>
            </a:pPr>
            <a:r>
              <a:rPr lang="ru-RU" b="1" dirty="0">
                <a:solidFill>
                  <a:srgbClr val="C00000"/>
                </a:solidFill>
              </a:rPr>
              <a:t>Определяют основную часть серьезных исходов, связанных с лечением</a:t>
            </a:r>
            <a:endParaRPr lang="x-none" b="1" dirty="0">
              <a:solidFill>
                <a:srgbClr val="C00000"/>
              </a:solidFill>
            </a:endParaRPr>
          </a:p>
        </p:txBody>
      </p:sp>
      <p:sp>
        <p:nvSpPr>
          <p:cNvPr id="27" name="Скругленный прямоугольник 10">
            <a:extLst>
              <a:ext uri="{FF2B5EF4-FFF2-40B4-BE49-F238E27FC236}">
                <a16:creationId xmlns:a16="http://schemas.microsoft.com/office/drawing/2014/main" id="{B1B719F2-843F-4F80-8AC7-68CEA488BB44}"/>
              </a:ext>
            </a:extLst>
          </p:cNvPr>
          <p:cNvSpPr/>
          <p:nvPr/>
        </p:nvSpPr>
        <p:spPr>
          <a:xfrm>
            <a:off x="10068561" y="3619916"/>
            <a:ext cx="2092956" cy="1260621"/>
          </a:xfrm>
          <a:prstGeom prst="roundRect">
            <a:avLst/>
          </a:prstGeom>
          <a:noFill/>
          <a:ln>
            <a:solidFill>
              <a:srgbClr val="C0000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1800"/>
              </a:lnSpc>
            </a:pPr>
            <a:r>
              <a:rPr lang="ru-RU" b="1" dirty="0">
                <a:solidFill>
                  <a:srgbClr val="C00000"/>
                </a:solidFill>
              </a:rPr>
              <a:t>Потенциально </a:t>
            </a:r>
            <a:r>
              <a:rPr lang="ru-RU" b="1" dirty="0" err="1">
                <a:solidFill>
                  <a:srgbClr val="C00000"/>
                </a:solidFill>
              </a:rPr>
              <a:t>жизнеугрожающие</a:t>
            </a:r>
            <a:endParaRPr lang="ru-RU" b="1" dirty="0">
              <a:solidFill>
                <a:srgbClr val="C00000"/>
              </a:solidFill>
            </a:endParaRPr>
          </a:p>
        </p:txBody>
      </p:sp>
      <p:cxnSp>
        <p:nvCxnSpPr>
          <p:cNvPr id="28" name="Прямая соединительная линия 27">
            <a:extLst>
              <a:ext uri="{FF2B5EF4-FFF2-40B4-BE49-F238E27FC236}">
                <a16:creationId xmlns:a16="http://schemas.microsoft.com/office/drawing/2014/main" id="{F94CDCEE-C76C-4D53-98F1-FFA78D7EFB73}"/>
              </a:ext>
            </a:extLst>
          </p:cNvPr>
          <p:cNvCxnSpPr/>
          <p:nvPr/>
        </p:nvCxnSpPr>
        <p:spPr>
          <a:xfrm>
            <a:off x="10149840" y="1447520"/>
            <a:ext cx="0" cy="475488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Скругленный прямоугольник 21">
            <a:extLst>
              <a:ext uri="{FF2B5EF4-FFF2-40B4-BE49-F238E27FC236}">
                <a16:creationId xmlns:a16="http://schemas.microsoft.com/office/drawing/2014/main" id="{79663AF7-3823-4169-A6F7-77BFC8BCC730}"/>
              </a:ext>
            </a:extLst>
          </p:cNvPr>
          <p:cNvSpPr/>
          <p:nvPr/>
        </p:nvSpPr>
        <p:spPr>
          <a:xfrm>
            <a:off x="3124700" y="3752191"/>
            <a:ext cx="2402340" cy="1928612"/>
          </a:xfrm>
          <a:prstGeom prst="roundRect">
            <a:avLst/>
          </a:prstGeom>
          <a:noFill/>
          <a:ln>
            <a:solidFill>
              <a:srgbClr val="C0000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1600"/>
              </a:lnSpc>
            </a:pPr>
            <a:r>
              <a:rPr lang="ru-RU" b="1" dirty="0">
                <a:solidFill>
                  <a:srgbClr val="C00000"/>
                </a:solidFill>
              </a:rPr>
              <a:t>Ишемические и </a:t>
            </a:r>
            <a:r>
              <a:rPr lang="ru-RU" b="1" dirty="0" err="1">
                <a:solidFill>
                  <a:srgbClr val="C00000"/>
                </a:solidFill>
              </a:rPr>
              <a:t>дисметаболические</a:t>
            </a:r>
            <a:r>
              <a:rPr lang="ru-RU" b="1" dirty="0">
                <a:solidFill>
                  <a:srgbClr val="C00000"/>
                </a:solidFill>
              </a:rPr>
              <a:t> нарушения, заболевания коронарных артерий, нарушения ритма  </a:t>
            </a:r>
            <a:endParaRPr lang="x-none" b="1" dirty="0">
              <a:solidFill>
                <a:srgbClr val="C00000"/>
              </a:solidFill>
            </a:endParaRPr>
          </a:p>
        </p:txBody>
      </p:sp>
      <p:sp>
        <p:nvSpPr>
          <p:cNvPr id="31" name="Прямоугольник 30">
            <a:extLst>
              <a:ext uri="{FF2B5EF4-FFF2-40B4-BE49-F238E27FC236}">
                <a16:creationId xmlns:a16="http://schemas.microsoft.com/office/drawing/2014/main" id="{91D9C737-60A9-411A-B5B2-680F5E6BE55C}"/>
              </a:ext>
            </a:extLst>
          </p:cNvPr>
          <p:cNvSpPr/>
          <p:nvPr/>
        </p:nvSpPr>
        <p:spPr>
          <a:xfrm>
            <a:off x="5013576" y="5069154"/>
            <a:ext cx="3254188" cy="1694330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1600"/>
              </a:lnSpc>
            </a:pPr>
            <a:endParaRPr lang="ru-RU" sz="1600" b="1" dirty="0">
              <a:solidFill>
                <a:srgbClr val="C00000"/>
              </a:solidFill>
            </a:endParaRPr>
          </a:p>
          <a:p>
            <a:pPr algn="ctr">
              <a:lnSpc>
                <a:spcPts val="1600"/>
              </a:lnSpc>
            </a:pPr>
            <a:endParaRPr lang="ru-RU" sz="1600" b="1" dirty="0">
              <a:solidFill>
                <a:srgbClr val="C00000"/>
              </a:solidFill>
            </a:endParaRPr>
          </a:p>
          <a:p>
            <a:pPr algn="ctr">
              <a:lnSpc>
                <a:spcPts val="1600"/>
              </a:lnSpc>
            </a:pPr>
            <a:endParaRPr lang="ru-RU" sz="1600" b="1" dirty="0">
              <a:solidFill>
                <a:srgbClr val="C00000"/>
              </a:solidFill>
            </a:endParaRPr>
          </a:p>
          <a:p>
            <a:pPr algn="ctr">
              <a:lnSpc>
                <a:spcPts val="1600"/>
              </a:lnSpc>
            </a:pPr>
            <a:endParaRPr lang="ru-RU" sz="1600" b="1" dirty="0">
              <a:solidFill>
                <a:srgbClr val="C00000"/>
              </a:solidFill>
            </a:endParaRPr>
          </a:p>
          <a:p>
            <a:pPr algn="ctr">
              <a:lnSpc>
                <a:spcPts val="1600"/>
              </a:lnSpc>
            </a:pPr>
            <a:r>
              <a:rPr lang="ru-RU" sz="1600" b="1" dirty="0">
                <a:solidFill>
                  <a:srgbClr val="C00000"/>
                </a:solidFill>
              </a:rPr>
              <a:t>Факторы риска</a:t>
            </a:r>
          </a:p>
          <a:p>
            <a:pPr algn="ctr">
              <a:lnSpc>
                <a:spcPts val="1600"/>
              </a:lnSpc>
            </a:pPr>
            <a:r>
              <a:rPr lang="en-US" sz="1600" dirty="0">
                <a:solidFill>
                  <a:srgbClr val="C00000"/>
                </a:solidFill>
              </a:rPr>
              <a:t> </a:t>
            </a:r>
            <a:r>
              <a:rPr lang="ru-RU" sz="1600" dirty="0">
                <a:solidFill>
                  <a:srgbClr val="C00000"/>
                </a:solidFill>
              </a:rPr>
              <a:t>- наличие (ишемических /</a:t>
            </a:r>
            <a:r>
              <a:rPr lang="ru-RU" sz="1600" dirty="0" err="1">
                <a:solidFill>
                  <a:srgbClr val="C00000"/>
                </a:solidFill>
              </a:rPr>
              <a:t>дисметаболических</a:t>
            </a:r>
            <a:r>
              <a:rPr lang="ru-RU" sz="1600" dirty="0">
                <a:solidFill>
                  <a:srgbClr val="C00000"/>
                </a:solidFill>
              </a:rPr>
              <a:t> и нарушений ритма) в анамнезе</a:t>
            </a:r>
          </a:p>
          <a:p>
            <a:pPr marL="285750" indent="-285750" algn="ctr">
              <a:lnSpc>
                <a:spcPts val="1600"/>
              </a:lnSpc>
              <a:buFontTx/>
              <a:buChar char="-"/>
            </a:pPr>
            <a:r>
              <a:rPr lang="ru-RU" sz="1600" dirty="0">
                <a:solidFill>
                  <a:srgbClr val="C00000"/>
                </a:solidFill>
              </a:rPr>
              <a:t>возраст пациентов</a:t>
            </a:r>
          </a:p>
          <a:p>
            <a:pPr marL="285750" indent="-285750" algn="ctr">
              <a:lnSpc>
                <a:spcPts val="1600"/>
              </a:lnSpc>
              <a:buFontTx/>
              <a:buChar char="-"/>
            </a:pPr>
            <a:r>
              <a:rPr lang="ru-RU" sz="1600" dirty="0">
                <a:solidFill>
                  <a:srgbClr val="C00000"/>
                </a:solidFill>
              </a:rPr>
              <a:t>употребление алкоголя</a:t>
            </a:r>
          </a:p>
          <a:p>
            <a:pPr marL="285750" indent="-285750" algn="ctr">
              <a:lnSpc>
                <a:spcPts val="1600"/>
              </a:lnSpc>
              <a:buFontTx/>
              <a:buChar char="-"/>
            </a:pPr>
            <a:r>
              <a:rPr lang="ru-RU" sz="1600" dirty="0">
                <a:solidFill>
                  <a:srgbClr val="C00000"/>
                </a:solidFill>
              </a:rPr>
              <a:t>электролитные нарушения</a:t>
            </a:r>
          </a:p>
          <a:p>
            <a:pPr marL="285750" indent="-285750" algn="ctr">
              <a:lnSpc>
                <a:spcPts val="1600"/>
              </a:lnSpc>
              <a:buFontTx/>
              <a:buChar char="-"/>
            </a:pPr>
            <a:r>
              <a:rPr lang="ru-RU" sz="1600" dirty="0">
                <a:solidFill>
                  <a:srgbClr val="C00000"/>
                </a:solidFill>
              </a:rPr>
              <a:t>лекарственное взаимодействие</a:t>
            </a:r>
          </a:p>
          <a:p>
            <a:pPr algn="ctr">
              <a:lnSpc>
                <a:spcPts val="1600"/>
              </a:lnSpc>
            </a:pPr>
            <a:endParaRPr lang="ru-RU" sz="1600" dirty="0">
              <a:solidFill>
                <a:srgbClr val="C00000"/>
              </a:solidFill>
            </a:endParaRPr>
          </a:p>
          <a:p>
            <a:pPr algn="ctr">
              <a:lnSpc>
                <a:spcPts val="1600"/>
              </a:lnSpc>
            </a:pPr>
            <a:endParaRPr lang="ru-RU" sz="1600" dirty="0">
              <a:solidFill>
                <a:srgbClr val="C00000"/>
              </a:solidFill>
            </a:endParaRPr>
          </a:p>
          <a:p>
            <a:pPr algn="ctr">
              <a:lnSpc>
                <a:spcPts val="1600"/>
              </a:lnSpc>
            </a:pPr>
            <a:endParaRPr lang="ru-RU" sz="1600" dirty="0">
              <a:solidFill>
                <a:srgbClr val="C00000"/>
              </a:solidFill>
            </a:endParaRPr>
          </a:p>
          <a:p>
            <a:pPr algn="ctr"/>
            <a:endParaRPr lang="x-none" sz="16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95424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 animBg="1"/>
      <p:bldP spid="27" grpId="0" animBg="1"/>
      <p:bldP spid="29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8F708E0-0E44-45AD-8A6C-0FE54267BF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63485"/>
            <a:ext cx="10515600" cy="580586"/>
          </a:xfrm>
        </p:spPr>
        <p:txBody>
          <a:bodyPr>
            <a:normAutofit/>
          </a:bodyPr>
          <a:lstStyle/>
          <a:p>
            <a:r>
              <a:rPr lang="ru-RU" sz="2500" b="1" dirty="0">
                <a:latin typeface="+mn-lt"/>
              </a:rPr>
              <a:t>Профиль безопасности новых режимов лечения: летальные исходы</a:t>
            </a:r>
            <a:endParaRPr lang="x-none" sz="2500" b="1" dirty="0">
              <a:latin typeface="+mn-lt"/>
            </a:endParaRPr>
          </a:p>
        </p:txBody>
      </p:sp>
      <mc:AlternateContent xmlns:mc="http://schemas.openxmlformats.org/markup-compatibility/2006" xmlns:cx1="http://schemas.microsoft.com/office/drawing/2015/9/8/chartex">
        <mc:Choice Requires="cx1">
          <p:graphicFrame>
            <p:nvGraphicFramePr>
              <p:cNvPr id="5" name="Диаграмма 4">
                <a:extLst>
                  <a:ext uri="{FF2B5EF4-FFF2-40B4-BE49-F238E27FC236}">
                    <a16:creationId xmlns:a16="http://schemas.microsoft.com/office/drawing/2014/main" id="{2B7C8EA0-719D-4807-81DC-13949C102584}"/>
                  </a:ext>
                </a:extLst>
              </p:cNvPr>
              <p:cNvGraphicFramePr/>
              <p:nvPr/>
            </p:nvGraphicFramePr>
            <p:xfrm>
              <a:off x="1308848" y="744071"/>
              <a:ext cx="9197788" cy="6113929"/>
            </p:xfrm>
            <a:graphic>
              <a:graphicData uri="http://schemas.microsoft.com/office/drawing/2014/chartex">
                <cx:chart xmlns:cx="http://schemas.microsoft.com/office/drawing/2014/chartex" xmlns:r="http://schemas.openxmlformats.org/officeDocument/2006/relationships" r:id="rId2"/>
              </a:graphicData>
            </a:graphic>
          </p:graphicFrame>
        </mc:Choice>
        <mc:Fallback xmlns="">
          <p:pic>
            <p:nvPicPr>
              <p:cNvPr id="5" name="Диаграмма 4">
                <a:extLst>
                  <a:ext uri="{FF2B5EF4-FFF2-40B4-BE49-F238E27FC236}">
                    <a16:creationId xmlns:a16="http://schemas.microsoft.com/office/drawing/2014/main" id="{2B7C8EA0-719D-4807-81DC-13949C102584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308848" y="744071"/>
                <a:ext cx="9197788" cy="6113929"/>
              </a:xfrm>
              <a:prstGeom prst="rect">
                <a:avLst/>
              </a:prstGeom>
            </p:spPr>
          </p:pic>
        </mc:Fallback>
      </mc:AlternateContent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C1E57104-7F72-4168-80E5-31364457A340}"/>
              </a:ext>
            </a:extLst>
          </p:cNvPr>
          <p:cNvSpPr/>
          <p:nvPr/>
        </p:nvSpPr>
        <p:spPr>
          <a:xfrm rot="1447413">
            <a:off x="6041331" y="4516641"/>
            <a:ext cx="1039906" cy="27790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>
                <a:solidFill>
                  <a:schemeClr val="tx1"/>
                </a:solidFill>
              </a:rPr>
              <a:t>46,6% (7)</a:t>
            </a:r>
            <a:endParaRPr lang="x-none" sz="1400" b="1" dirty="0">
              <a:solidFill>
                <a:schemeClr val="tx1"/>
              </a:solidFill>
            </a:endParaRPr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C15B5C13-EEE7-4A97-B7C6-53D0080858DF}"/>
              </a:ext>
            </a:extLst>
          </p:cNvPr>
          <p:cNvSpPr/>
          <p:nvPr/>
        </p:nvSpPr>
        <p:spPr>
          <a:xfrm rot="20815739">
            <a:off x="4495800" y="4285129"/>
            <a:ext cx="1039906" cy="27790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>
                <a:solidFill>
                  <a:schemeClr val="tx1"/>
                </a:solidFill>
              </a:rPr>
              <a:t>26,6% (4)</a:t>
            </a:r>
            <a:endParaRPr lang="x-none" sz="1400" b="1" dirty="0">
              <a:solidFill>
                <a:schemeClr val="tx1"/>
              </a:solidFill>
            </a:endParaRPr>
          </a:p>
        </p:txBody>
      </p:sp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id="{DFE3AE9D-A6DA-4DCE-AFD5-355C93D08FD8}"/>
              </a:ext>
            </a:extLst>
          </p:cNvPr>
          <p:cNvSpPr/>
          <p:nvPr/>
        </p:nvSpPr>
        <p:spPr>
          <a:xfrm rot="2943212">
            <a:off x="4532778" y="2667487"/>
            <a:ext cx="1039906" cy="27790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>
                <a:solidFill>
                  <a:schemeClr val="tx1"/>
                </a:solidFill>
              </a:rPr>
              <a:t>13,3% (2)</a:t>
            </a:r>
            <a:endParaRPr lang="x-none" sz="1400" b="1" dirty="0">
              <a:solidFill>
                <a:schemeClr val="tx1"/>
              </a:solidFill>
            </a:endParaRPr>
          </a:p>
        </p:txBody>
      </p:sp>
      <p:sp>
        <p:nvSpPr>
          <p:cNvPr id="14" name="Прямоугольник 13">
            <a:extLst>
              <a:ext uri="{FF2B5EF4-FFF2-40B4-BE49-F238E27FC236}">
                <a16:creationId xmlns:a16="http://schemas.microsoft.com/office/drawing/2014/main" id="{22285F2C-C1B6-4806-B5D5-19C2AB6B69F1}"/>
              </a:ext>
            </a:extLst>
          </p:cNvPr>
          <p:cNvSpPr/>
          <p:nvPr/>
        </p:nvSpPr>
        <p:spPr>
          <a:xfrm>
            <a:off x="7186471" y="4491578"/>
            <a:ext cx="961465" cy="2644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>
                <a:solidFill>
                  <a:schemeClr val="tx1"/>
                </a:solidFill>
              </a:rPr>
              <a:t>(1)</a:t>
            </a:r>
            <a:endParaRPr lang="x-none" sz="1200" dirty="0">
              <a:solidFill>
                <a:schemeClr val="tx1"/>
              </a:solidFill>
            </a:endParaRPr>
          </a:p>
        </p:txBody>
      </p:sp>
      <p:sp>
        <p:nvSpPr>
          <p:cNvPr id="25" name="Прямоугольник 24">
            <a:extLst>
              <a:ext uri="{FF2B5EF4-FFF2-40B4-BE49-F238E27FC236}">
                <a16:creationId xmlns:a16="http://schemas.microsoft.com/office/drawing/2014/main" id="{DDC17DB8-AB60-4D0A-8A42-71FBF1BB063C}"/>
              </a:ext>
            </a:extLst>
          </p:cNvPr>
          <p:cNvSpPr/>
          <p:nvPr/>
        </p:nvSpPr>
        <p:spPr>
          <a:xfrm rot="18754273">
            <a:off x="6891710" y="2312768"/>
            <a:ext cx="961465" cy="61163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200" dirty="0">
              <a:solidFill>
                <a:schemeClr val="tx1"/>
              </a:solidFill>
            </a:endParaRPr>
          </a:p>
          <a:p>
            <a:pPr algn="ctr"/>
            <a:r>
              <a:rPr lang="ru-RU" sz="1200" dirty="0">
                <a:solidFill>
                  <a:schemeClr val="tx1"/>
                </a:solidFill>
              </a:rPr>
              <a:t>(4)</a:t>
            </a:r>
            <a:endParaRPr lang="x-none" sz="1200" dirty="0">
              <a:solidFill>
                <a:schemeClr val="tx1"/>
              </a:solidFill>
            </a:endParaRPr>
          </a:p>
        </p:txBody>
      </p:sp>
      <p:sp>
        <p:nvSpPr>
          <p:cNvPr id="26" name="Прямоугольник 25">
            <a:extLst>
              <a:ext uri="{FF2B5EF4-FFF2-40B4-BE49-F238E27FC236}">
                <a16:creationId xmlns:a16="http://schemas.microsoft.com/office/drawing/2014/main" id="{0411B917-18BC-448E-8A86-46BE2CB9E783}"/>
              </a:ext>
            </a:extLst>
          </p:cNvPr>
          <p:cNvSpPr/>
          <p:nvPr/>
        </p:nvSpPr>
        <p:spPr>
          <a:xfrm>
            <a:off x="6749301" y="5327541"/>
            <a:ext cx="961465" cy="2644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>
                <a:solidFill>
                  <a:schemeClr val="tx1"/>
                </a:solidFill>
              </a:rPr>
              <a:t>(1)</a:t>
            </a:r>
            <a:endParaRPr lang="x-none" sz="1200" dirty="0">
              <a:solidFill>
                <a:schemeClr val="tx1"/>
              </a:solidFill>
            </a:endParaRPr>
          </a:p>
        </p:txBody>
      </p:sp>
      <p:sp>
        <p:nvSpPr>
          <p:cNvPr id="27" name="Прямоугольник 26">
            <a:extLst>
              <a:ext uri="{FF2B5EF4-FFF2-40B4-BE49-F238E27FC236}">
                <a16:creationId xmlns:a16="http://schemas.microsoft.com/office/drawing/2014/main" id="{130D010A-EC3E-4322-9267-3C42178270D9}"/>
              </a:ext>
            </a:extLst>
          </p:cNvPr>
          <p:cNvSpPr/>
          <p:nvPr/>
        </p:nvSpPr>
        <p:spPr>
          <a:xfrm>
            <a:off x="6000750" y="5685150"/>
            <a:ext cx="961465" cy="2644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>
                <a:solidFill>
                  <a:schemeClr val="tx1"/>
                </a:solidFill>
              </a:rPr>
              <a:t>(1)</a:t>
            </a:r>
            <a:endParaRPr lang="x-none" sz="1200" dirty="0">
              <a:solidFill>
                <a:schemeClr val="tx1"/>
              </a:solidFill>
            </a:endParaRPr>
          </a:p>
        </p:txBody>
      </p:sp>
      <p:sp>
        <p:nvSpPr>
          <p:cNvPr id="28" name="Прямоугольник 27">
            <a:extLst>
              <a:ext uri="{FF2B5EF4-FFF2-40B4-BE49-F238E27FC236}">
                <a16:creationId xmlns:a16="http://schemas.microsoft.com/office/drawing/2014/main" id="{974A8C86-BC69-4430-9541-87CD35F9B21A}"/>
              </a:ext>
            </a:extLst>
          </p:cNvPr>
          <p:cNvSpPr/>
          <p:nvPr/>
        </p:nvSpPr>
        <p:spPr>
          <a:xfrm>
            <a:off x="5148260" y="5721434"/>
            <a:ext cx="961465" cy="2644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>
                <a:solidFill>
                  <a:schemeClr val="tx1"/>
                </a:solidFill>
              </a:rPr>
              <a:t>(1)</a:t>
            </a:r>
            <a:endParaRPr lang="x-none" sz="1200" dirty="0">
              <a:solidFill>
                <a:schemeClr val="tx1"/>
              </a:solidFill>
            </a:endParaRPr>
          </a:p>
        </p:txBody>
      </p:sp>
      <p:sp>
        <p:nvSpPr>
          <p:cNvPr id="29" name="Прямоугольник 28">
            <a:extLst>
              <a:ext uri="{FF2B5EF4-FFF2-40B4-BE49-F238E27FC236}">
                <a16:creationId xmlns:a16="http://schemas.microsoft.com/office/drawing/2014/main" id="{06EF9B40-8D30-42EA-A134-003FEE2F21AA}"/>
              </a:ext>
            </a:extLst>
          </p:cNvPr>
          <p:cNvSpPr/>
          <p:nvPr/>
        </p:nvSpPr>
        <p:spPr>
          <a:xfrm>
            <a:off x="4803961" y="5643545"/>
            <a:ext cx="961465" cy="2644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>
                <a:solidFill>
                  <a:schemeClr val="tx1"/>
                </a:solidFill>
              </a:rPr>
              <a:t>(1)</a:t>
            </a:r>
            <a:endParaRPr lang="x-none" sz="1200" dirty="0">
              <a:solidFill>
                <a:schemeClr val="tx1"/>
              </a:solidFill>
            </a:endParaRPr>
          </a:p>
        </p:txBody>
      </p:sp>
      <p:sp>
        <p:nvSpPr>
          <p:cNvPr id="30" name="Прямоугольник 29">
            <a:extLst>
              <a:ext uri="{FF2B5EF4-FFF2-40B4-BE49-F238E27FC236}">
                <a16:creationId xmlns:a16="http://schemas.microsoft.com/office/drawing/2014/main" id="{120E3EB6-D6FC-4E22-8AEA-AEE7B5B12377}"/>
              </a:ext>
            </a:extLst>
          </p:cNvPr>
          <p:cNvSpPr/>
          <p:nvPr/>
        </p:nvSpPr>
        <p:spPr>
          <a:xfrm>
            <a:off x="4186795" y="5113787"/>
            <a:ext cx="961465" cy="2644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>
                <a:solidFill>
                  <a:schemeClr val="tx1"/>
                </a:solidFill>
              </a:rPr>
              <a:t>(1)</a:t>
            </a:r>
            <a:endParaRPr lang="x-none" sz="1200" dirty="0">
              <a:solidFill>
                <a:schemeClr val="tx1"/>
              </a:solidFill>
            </a:endParaRPr>
          </a:p>
        </p:txBody>
      </p:sp>
      <p:sp>
        <p:nvSpPr>
          <p:cNvPr id="31" name="Прямоугольник 30">
            <a:extLst>
              <a:ext uri="{FF2B5EF4-FFF2-40B4-BE49-F238E27FC236}">
                <a16:creationId xmlns:a16="http://schemas.microsoft.com/office/drawing/2014/main" id="{0D602347-7FB7-4E69-A240-1894E7915B18}"/>
              </a:ext>
            </a:extLst>
          </p:cNvPr>
          <p:cNvSpPr/>
          <p:nvPr/>
        </p:nvSpPr>
        <p:spPr>
          <a:xfrm>
            <a:off x="3706899" y="4480591"/>
            <a:ext cx="961465" cy="2644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>
                <a:solidFill>
                  <a:schemeClr val="tx1"/>
                </a:solidFill>
              </a:rPr>
              <a:t>(1)</a:t>
            </a:r>
            <a:endParaRPr lang="x-none" sz="1200" dirty="0">
              <a:solidFill>
                <a:schemeClr val="tx1"/>
              </a:solidFill>
            </a:endParaRPr>
          </a:p>
        </p:txBody>
      </p:sp>
      <p:sp>
        <p:nvSpPr>
          <p:cNvPr id="32" name="Прямоугольник 31">
            <a:extLst>
              <a:ext uri="{FF2B5EF4-FFF2-40B4-BE49-F238E27FC236}">
                <a16:creationId xmlns:a16="http://schemas.microsoft.com/office/drawing/2014/main" id="{BA846430-0553-4FF5-8B8C-0D3B334B751B}"/>
              </a:ext>
            </a:extLst>
          </p:cNvPr>
          <p:cNvSpPr/>
          <p:nvPr/>
        </p:nvSpPr>
        <p:spPr>
          <a:xfrm>
            <a:off x="3534335" y="3751847"/>
            <a:ext cx="961465" cy="2644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>
                <a:solidFill>
                  <a:schemeClr val="tx1"/>
                </a:solidFill>
              </a:rPr>
              <a:t>(1)</a:t>
            </a:r>
            <a:endParaRPr lang="x-none" sz="1200" dirty="0">
              <a:solidFill>
                <a:schemeClr val="tx1"/>
              </a:solidFill>
            </a:endParaRPr>
          </a:p>
        </p:txBody>
      </p:sp>
      <p:sp>
        <p:nvSpPr>
          <p:cNvPr id="36" name="Прямоугольник 35">
            <a:extLst>
              <a:ext uri="{FF2B5EF4-FFF2-40B4-BE49-F238E27FC236}">
                <a16:creationId xmlns:a16="http://schemas.microsoft.com/office/drawing/2014/main" id="{091691F4-7FA9-4B92-A748-1C0C27C35B0E}"/>
              </a:ext>
            </a:extLst>
          </p:cNvPr>
          <p:cNvSpPr/>
          <p:nvPr/>
        </p:nvSpPr>
        <p:spPr>
          <a:xfrm>
            <a:off x="3706899" y="2928929"/>
            <a:ext cx="961465" cy="2644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>
                <a:solidFill>
                  <a:schemeClr val="tx1"/>
                </a:solidFill>
              </a:rPr>
              <a:t>(1)</a:t>
            </a:r>
            <a:endParaRPr lang="x-none" sz="1200" dirty="0">
              <a:solidFill>
                <a:schemeClr val="tx1"/>
              </a:solidFill>
            </a:endParaRPr>
          </a:p>
        </p:txBody>
      </p:sp>
      <p:sp>
        <p:nvSpPr>
          <p:cNvPr id="37" name="Прямоугольник 36">
            <a:extLst>
              <a:ext uri="{FF2B5EF4-FFF2-40B4-BE49-F238E27FC236}">
                <a16:creationId xmlns:a16="http://schemas.microsoft.com/office/drawing/2014/main" id="{611BA79A-5920-48CF-B6F1-D4B1BC76CA30}"/>
              </a:ext>
            </a:extLst>
          </p:cNvPr>
          <p:cNvSpPr/>
          <p:nvPr/>
        </p:nvSpPr>
        <p:spPr>
          <a:xfrm>
            <a:off x="439271" y="978089"/>
            <a:ext cx="3095064" cy="172925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err="1">
                <a:solidFill>
                  <a:schemeClr val="tx1"/>
                </a:solidFill>
              </a:rPr>
              <a:t>Bdq</a:t>
            </a:r>
            <a:r>
              <a:rPr lang="en-US" b="1" dirty="0">
                <a:solidFill>
                  <a:schemeClr val="tx1"/>
                </a:solidFill>
              </a:rPr>
              <a:t> + </a:t>
            </a:r>
            <a:r>
              <a:rPr lang="ru-RU" b="1" dirty="0">
                <a:solidFill>
                  <a:schemeClr val="tx1"/>
                </a:solidFill>
              </a:rPr>
              <a:t>ПТЛС</a:t>
            </a:r>
          </a:p>
          <a:p>
            <a:pPr algn="ctr"/>
            <a:r>
              <a:rPr lang="ru-RU" b="1" dirty="0">
                <a:solidFill>
                  <a:schemeClr val="tx1"/>
                </a:solidFill>
              </a:rPr>
              <a:t>2,1 % (16)</a:t>
            </a:r>
            <a:endParaRPr lang="x-none" b="1" dirty="0">
              <a:solidFill>
                <a:schemeClr val="tx1"/>
              </a:solidFill>
            </a:endParaRPr>
          </a:p>
          <a:p>
            <a:pPr algn="ctr"/>
            <a:r>
              <a:rPr lang="ru-RU" b="1" dirty="0">
                <a:solidFill>
                  <a:schemeClr val="tx1"/>
                </a:solidFill>
              </a:rPr>
              <a:t>летальных исходов </a:t>
            </a:r>
          </a:p>
          <a:p>
            <a:pPr algn="ctr"/>
            <a:r>
              <a:rPr lang="ru-RU" dirty="0">
                <a:solidFill>
                  <a:schemeClr val="tx1"/>
                </a:solidFill>
              </a:rPr>
              <a:t>(из 763 пациентов)</a:t>
            </a:r>
          </a:p>
          <a:p>
            <a:pPr algn="ctr"/>
            <a:r>
              <a:rPr lang="ru-RU" sz="1600" dirty="0">
                <a:solidFill>
                  <a:schemeClr val="tx1"/>
                </a:solidFill>
              </a:rPr>
              <a:t>Не исключена взаимосвязь </a:t>
            </a:r>
            <a:r>
              <a:rPr lang="en-US" sz="1600" dirty="0" err="1">
                <a:solidFill>
                  <a:schemeClr val="tx1"/>
                </a:solidFill>
              </a:rPr>
              <a:t>Bdq</a:t>
            </a:r>
            <a:r>
              <a:rPr lang="ru-RU" sz="1600" dirty="0">
                <a:solidFill>
                  <a:schemeClr val="tx1"/>
                </a:solidFill>
              </a:rPr>
              <a:t> с исходом по 3 (0,4%) СНР </a:t>
            </a:r>
          </a:p>
        </p:txBody>
      </p:sp>
      <p:sp>
        <p:nvSpPr>
          <p:cNvPr id="41" name="Прямоугольник: скругленные углы 40">
            <a:extLst>
              <a:ext uri="{FF2B5EF4-FFF2-40B4-BE49-F238E27FC236}">
                <a16:creationId xmlns:a16="http://schemas.microsoft.com/office/drawing/2014/main" id="{C24B7079-1A70-46D5-A607-4C00795B56C3}"/>
              </a:ext>
            </a:extLst>
          </p:cNvPr>
          <p:cNvSpPr/>
          <p:nvPr/>
        </p:nvSpPr>
        <p:spPr>
          <a:xfrm>
            <a:off x="7667204" y="795615"/>
            <a:ext cx="3493855" cy="1145375"/>
          </a:xfrm>
          <a:prstGeom prst="roundRect">
            <a:avLst/>
          </a:prstGeom>
          <a:noFill/>
          <a:ln w="9525"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1500"/>
              </a:lnSpc>
            </a:pPr>
            <a:r>
              <a:rPr lang="ru-RU" sz="1600" b="1" dirty="0">
                <a:solidFill>
                  <a:schemeClr val="tx1"/>
                </a:solidFill>
              </a:rPr>
              <a:t>Наличие </a:t>
            </a:r>
            <a:r>
              <a:rPr lang="ru-RU" sz="1600" b="1" dirty="0" err="1">
                <a:solidFill>
                  <a:schemeClr val="tx1"/>
                </a:solidFill>
              </a:rPr>
              <a:t>дисметаболических</a:t>
            </a:r>
            <a:r>
              <a:rPr lang="ru-RU" sz="1600" b="1" dirty="0">
                <a:solidFill>
                  <a:schemeClr val="tx1"/>
                </a:solidFill>
              </a:rPr>
              <a:t> / ишемических нарушений сердца, СН в анамнезе</a:t>
            </a:r>
          </a:p>
          <a:p>
            <a:pPr algn="ctr">
              <a:lnSpc>
                <a:spcPts val="1500"/>
              </a:lnSpc>
            </a:pPr>
            <a:r>
              <a:rPr lang="ru-RU" sz="1600" b="1" dirty="0">
                <a:solidFill>
                  <a:schemeClr val="tx1"/>
                </a:solidFill>
              </a:rPr>
              <a:t>Злоупотребление алкоголем на фоне лечения (2)</a:t>
            </a:r>
            <a:endParaRPr lang="x-none" sz="1600" b="1" dirty="0">
              <a:solidFill>
                <a:schemeClr val="tx1"/>
              </a:solidFill>
            </a:endParaRPr>
          </a:p>
        </p:txBody>
      </p:sp>
      <p:cxnSp>
        <p:nvCxnSpPr>
          <p:cNvPr id="45" name="Соединитель: изогнутый 44">
            <a:extLst>
              <a:ext uri="{FF2B5EF4-FFF2-40B4-BE49-F238E27FC236}">
                <a16:creationId xmlns:a16="http://schemas.microsoft.com/office/drawing/2014/main" id="{2F7D1A61-A7E3-4DF5-9B0F-C94361098692}"/>
              </a:ext>
            </a:extLst>
          </p:cNvPr>
          <p:cNvCxnSpPr>
            <a:cxnSpLocks/>
          </p:cNvCxnSpPr>
          <p:nvPr/>
        </p:nvCxnSpPr>
        <p:spPr>
          <a:xfrm rot="10800000" flipV="1">
            <a:off x="7321922" y="978088"/>
            <a:ext cx="345283" cy="196291"/>
          </a:xfrm>
          <a:prstGeom prst="curvedConnector3">
            <a:avLst/>
          </a:prstGeom>
          <a:ln>
            <a:solidFill>
              <a:schemeClr val="accent1">
                <a:lumMod val="50000"/>
              </a:schemeClr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Соединитель: изогнутый 47">
            <a:extLst>
              <a:ext uri="{FF2B5EF4-FFF2-40B4-BE49-F238E27FC236}">
                <a16:creationId xmlns:a16="http://schemas.microsoft.com/office/drawing/2014/main" id="{FA97C1A6-4282-4022-A605-838F3410C767}"/>
              </a:ext>
            </a:extLst>
          </p:cNvPr>
          <p:cNvCxnSpPr>
            <a:cxnSpLocks/>
          </p:cNvCxnSpPr>
          <p:nvPr/>
        </p:nvCxnSpPr>
        <p:spPr>
          <a:xfrm rot="10800000" flipV="1">
            <a:off x="8543365" y="1940990"/>
            <a:ext cx="870766" cy="611830"/>
          </a:xfrm>
          <a:prstGeom prst="curvedConnector3">
            <a:avLst/>
          </a:prstGeom>
          <a:ln>
            <a:solidFill>
              <a:schemeClr val="accent1">
                <a:lumMod val="50000"/>
              </a:schemeClr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Соединитель: изогнутый 69">
            <a:extLst>
              <a:ext uri="{FF2B5EF4-FFF2-40B4-BE49-F238E27FC236}">
                <a16:creationId xmlns:a16="http://schemas.microsoft.com/office/drawing/2014/main" id="{2A2767A0-CAA2-4EFE-9088-9C456DC41997}"/>
              </a:ext>
            </a:extLst>
          </p:cNvPr>
          <p:cNvCxnSpPr/>
          <p:nvPr/>
        </p:nvCxnSpPr>
        <p:spPr>
          <a:xfrm rot="5400000">
            <a:off x="8148983" y="2586383"/>
            <a:ext cx="2483092" cy="1192306"/>
          </a:xfrm>
          <a:prstGeom prst="curvedConnector3">
            <a:avLst/>
          </a:prstGeom>
          <a:ln>
            <a:solidFill>
              <a:schemeClr val="accent1">
                <a:lumMod val="50000"/>
              </a:schemeClr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525681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C0D387C-D1EF-48DB-BF37-73611F4153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0515600" cy="591671"/>
          </a:xfrm>
        </p:spPr>
        <p:txBody>
          <a:bodyPr>
            <a:normAutofit/>
          </a:bodyPr>
          <a:lstStyle/>
          <a:p>
            <a:r>
              <a:rPr lang="ru-RU" sz="2500" b="1" dirty="0">
                <a:latin typeface="+mn-lt"/>
              </a:rPr>
              <a:t>Профиль безопасности новых режимов лечения: очень частые НР</a:t>
            </a:r>
            <a:endParaRPr lang="x-none" sz="2500" b="1" dirty="0">
              <a:latin typeface="+mn-lt"/>
            </a:endParaRPr>
          </a:p>
        </p:txBody>
      </p:sp>
      <p:graphicFrame>
        <p:nvGraphicFramePr>
          <p:cNvPr id="5" name="Диаграмма 4">
            <a:extLst>
              <a:ext uri="{FF2B5EF4-FFF2-40B4-BE49-F238E27FC236}">
                <a16:creationId xmlns:a16="http://schemas.microsoft.com/office/drawing/2014/main" id="{BE101529-A0AC-4025-931F-B63071518E1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786328879"/>
              </p:ext>
            </p:extLst>
          </p:nvPr>
        </p:nvGraphicFramePr>
        <p:xfrm>
          <a:off x="143435" y="502024"/>
          <a:ext cx="10443883" cy="6248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98DA7BD8-C0A0-4BB6-BA9F-EB8E07164AB9}"/>
              </a:ext>
            </a:extLst>
          </p:cNvPr>
          <p:cNvSpPr/>
          <p:nvPr/>
        </p:nvSpPr>
        <p:spPr>
          <a:xfrm>
            <a:off x="7498080" y="1016000"/>
            <a:ext cx="3423920" cy="157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Различная степень проявления кардиотоксических свойств у </a:t>
            </a:r>
            <a:r>
              <a:rPr lang="ru-RU" dirty="0" err="1"/>
              <a:t>бедаквилина</a:t>
            </a:r>
            <a:r>
              <a:rPr lang="ru-RU" dirty="0"/>
              <a:t> и </a:t>
            </a:r>
            <a:r>
              <a:rPr lang="ru-RU" dirty="0" err="1"/>
              <a:t>деламанида</a:t>
            </a:r>
            <a:endParaRPr lang="ru-BY" dirty="0"/>
          </a:p>
        </p:txBody>
      </p:sp>
      <p:cxnSp>
        <p:nvCxnSpPr>
          <p:cNvPr id="6" name="Прямая со стрелкой 5">
            <a:extLst>
              <a:ext uri="{FF2B5EF4-FFF2-40B4-BE49-F238E27FC236}">
                <a16:creationId xmlns:a16="http://schemas.microsoft.com/office/drawing/2014/main" id="{C2A3A2F4-F2BD-4687-9E21-677D9C9EA873}"/>
              </a:ext>
            </a:extLst>
          </p:cNvPr>
          <p:cNvCxnSpPr>
            <a:cxnSpLocks/>
          </p:cNvCxnSpPr>
          <p:nvPr/>
        </p:nvCxnSpPr>
        <p:spPr>
          <a:xfrm flipH="1">
            <a:off x="6228080" y="2783840"/>
            <a:ext cx="2011680" cy="1483361"/>
          </a:xfrm>
          <a:prstGeom prst="straightConnector1">
            <a:avLst/>
          </a:prstGeom>
          <a:ln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 стрелкой 9">
            <a:extLst>
              <a:ext uri="{FF2B5EF4-FFF2-40B4-BE49-F238E27FC236}">
                <a16:creationId xmlns:a16="http://schemas.microsoft.com/office/drawing/2014/main" id="{467DDD07-FA87-4CC3-9BE6-A1FD1151058A}"/>
              </a:ext>
            </a:extLst>
          </p:cNvPr>
          <p:cNvCxnSpPr>
            <a:cxnSpLocks/>
          </p:cNvCxnSpPr>
          <p:nvPr/>
        </p:nvCxnSpPr>
        <p:spPr>
          <a:xfrm flipH="1">
            <a:off x="4836160" y="2187686"/>
            <a:ext cx="2397760" cy="403114"/>
          </a:xfrm>
          <a:prstGeom prst="straightConnector1">
            <a:avLst/>
          </a:prstGeom>
          <a:ln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060075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12BB80A-92C3-4994-A74F-7DDB715C32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937"/>
            <a:ext cx="10515600" cy="369980"/>
          </a:xfrm>
        </p:spPr>
        <p:txBody>
          <a:bodyPr>
            <a:normAutofit fontScale="90000"/>
          </a:bodyPr>
          <a:lstStyle/>
          <a:p>
            <a:r>
              <a:rPr lang="ru-RU" sz="2500" b="1" dirty="0">
                <a:latin typeface="+mn-lt"/>
              </a:rPr>
              <a:t>Профиль безопасности новых режимов лечения: кардиотоксические свойства</a:t>
            </a:r>
            <a:endParaRPr lang="x-none" sz="2500" b="1" dirty="0">
              <a:latin typeface="+mn-lt"/>
            </a:endParaRPr>
          </a:p>
        </p:txBody>
      </p:sp>
      <p:graphicFrame>
        <p:nvGraphicFramePr>
          <p:cNvPr id="5" name="Диаграмма 4">
            <a:extLst>
              <a:ext uri="{FF2B5EF4-FFF2-40B4-BE49-F238E27FC236}">
                <a16:creationId xmlns:a16="http://schemas.microsoft.com/office/drawing/2014/main" id="{D8B45B95-C273-461E-A6F8-E7BAC51F94F4}"/>
              </a:ext>
            </a:extLst>
          </p:cNvPr>
          <p:cNvGraphicFramePr/>
          <p:nvPr/>
        </p:nvGraphicFramePr>
        <p:xfrm>
          <a:off x="888065" y="895813"/>
          <a:ext cx="4849907" cy="424927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3DE68F8C-937C-4896-8529-FFF28A513362}"/>
              </a:ext>
            </a:extLst>
          </p:cNvPr>
          <p:cNvSpPr/>
          <p:nvPr/>
        </p:nvSpPr>
        <p:spPr>
          <a:xfrm>
            <a:off x="318246" y="645919"/>
            <a:ext cx="1532965" cy="369980"/>
          </a:xfrm>
          <a:prstGeom prst="rect">
            <a:avLst/>
          </a:prstGeom>
          <a:noFill/>
          <a:ln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 err="1">
                <a:solidFill>
                  <a:schemeClr val="tx1"/>
                </a:solidFill>
              </a:rPr>
              <a:t>Bdq</a:t>
            </a:r>
            <a:r>
              <a:rPr lang="en-US" sz="1600" dirty="0">
                <a:solidFill>
                  <a:schemeClr val="tx1"/>
                </a:solidFill>
              </a:rPr>
              <a:t> + </a:t>
            </a:r>
            <a:r>
              <a:rPr lang="ru-RU" sz="1600" dirty="0">
                <a:solidFill>
                  <a:schemeClr val="tx1"/>
                </a:solidFill>
              </a:rPr>
              <a:t>ПТЛС</a:t>
            </a:r>
            <a:endParaRPr lang="x-none" sz="1600" dirty="0">
              <a:solidFill>
                <a:schemeClr val="tx1"/>
              </a:solidFill>
            </a:endParaRPr>
          </a:p>
        </p:txBody>
      </p:sp>
      <p:graphicFrame>
        <p:nvGraphicFramePr>
          <p:cNvPr id="7" name="Диаграмма 6">
            <a:extLst>
              <a:ext uri="{FF2B5EF4-FFF2-40B4-BE49-F238E27FC236}">
                <a16:creationId xmlns:a16="http://schemas.microsoft.com/office/drawing/2014/main" id="{EC682360-0DD7-4057-90DF-94810851DDB8}"/>
              </a:ext>
            </a:extLst>
          </p:cNvPr>
          <p:cNvGraphicFramePr/>
          <p:nvPr/>
        </p:nvGraphicFramePr>
        <p:xfrm>
          <a:off x="6257364" y="797859"/>
          <a:ext cx="4849907" cy="424927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6AA760B3-0905-47E3-ADCC-67DE1BFE7476}"/>
              </a:ext>
            </a:extLst>
          </p:cNvPr>
          <p:cNvSpPr/>
          <p:nvPr/>
        </p:nvSpPr>
        <p:spPr>
          <a:xfrm>
            <a:off x="9224682" y="797859"/>
            <a:ext cx="1532965" cy="369980"/>
          </a:xfrm>
          <a:prstGeom prst="rect">
            <a:avLst/>
          </a:prstGeom>
          <a:noFill/>
          <a:ln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 err="1">
                <a:solidFill>
                  <a:schemeClr val="tx1"/>
                </a:solidFill>
              </a:rPr>
              <a:t>Dlm</a:t>
            </a:r>
            <a:r>
              <a:rPr lang="en-US" sz="1600" dirty="0">
                <a:solidFill>
                  <a:schemeClr val="tx1"/>
                </a:solidFill>
              </a:rPr>
              <a:t> + </a:t>
            </a:r>
            <a:r>
              <a:rPr lang="ru-RU" sz="1600" dirty="0">
                <a:solidFill>
                  <a:schemeClr val="tx1"/>
                </a:solidFill>
              </a:rPr>
              <a:t>ПТЛС</a:t>
            </a:r>
            <a:endParaRPr lang="x-none" sz="1600" dirty="0">
              <a:solidFill>
                <a:schemeClr val="tx1"/>
              </a:solidFill>
            </a:endParaRPr>
          </a:p>
        </p:txBody>
      </p:sp>
      <p:sp>
        <p:nvSpPr>
          <p:cNvPr id="12" name="Прямоугольник 11">
            <a:extLst>
              <a:ext uri="{FF2B5EF4-FFF2-40B4-BE49-F238E27FC236}">
                <a16:creationId xmlns:a16="http://schemas.microsoft.com/office/drawing/2014/main" id="{96D05CBA-0F2D-4343-A334-1D4FEE147B18}"/>
              </a:ext>
            </a:extLst>
          </p:cNvPr>
          <p:cNvSpPr/>
          <p:nvPr/>
        </p:nvSpPr>
        <p:spPr>
          <a:xfrm>
            <a:off x="331695" y="4612715"/>
            <a:ext cx="4150657" cy="795432"/>
          </a:xfrm>
          <a:prstGeom prst="rect">
            <a:avLst/>
          </a:prstGeom>
          <a:noFill/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err="1">
                <a:solidFill>
                  <a:srgbClr val="002060"/>
                </a:solidFill>
              </a:rPr>
              <a:t>Проаритмогенные</a:t>
            </a:r>
            <a:r>
              <a:rPr lang="ru-RU" sz="1600" b="1" dirty="0">
                <a:solidFill>
                  <a:srgbClr val="002060"/>
                </a:solidFill>
              </a:rPr>
              <a:t> свойства</a:t>
            </a:r>
          </a:p>
          <a:p>
            <a:pPr algn="ctr">
              <a:lnSpc>
                <a:spcPts val="1700"/>
              </a:lnSpc>
            </a:pPr>
            <a:r>
              <a:rPr lang="ru-RU" sz="1600" dirty="0">
                <a:solidFill>
                  <a:schemeClr val="accent1">
                    <a:lumMod val="50000"/>
                  </a:schemeClr>
                </a:solidFill>
              </a:rPr>
              <a:t>(удлинение интервала </a:t>
            </a:r>
            <a:r>
              <a:rPr lang="en-US" sz="1600" dirty="0">
                <a:solidFill>
                  <a:schemeClr val="accent1">
                    <a:lumMod val="50000"/>
                  </a:schemeClr>
                </a:solidFill>
              </a:rPr>
              <a:t>QT</a:t>
            </a:r>
            <a:r>
              <a:rPr lang="ru-RU" sz="1600" dirty="0">
                <a:solidFill>
                  <a:schemeClr val="accent1">
                    <a:lumMod val="50000"/>
                  </a:schemeClr>
                </a:solidFill>
              </a:rPr>
              <a:t>, нарушения ритма / проводимости)</a:t>
            </a:r>
            <a:endParaRPr lang="x-none" sz="16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3" name="Прямоугольник 12">
            <a:extLst>
              <a:ext uri="{FF2B5EF4-FFF2-40B4-BE49-F238E27FC236}">
                <a16:creationId xmlns:a16="http://schemas.microsoft.com/office/drawing/2014/main" id="{38448193-57EB-4F7B-A5CF-D44589B35017}"/>
              </a:ext>
            </a:extLst>
          </p:cNvPr>
          <p:cNvSpPr/>
          <p:nvPr/>
        </p:nvSpPr>
        <p:spPr>
          <a:xfrm>
            <a:off x="331694" y="5441573"/>
            <a:ext cx="4150657" cy="1257489"/>
          </a:xfrm>
          <a:prstGeom prst="rect">
            <a:avLst/>
          </a:prstGeom>
          <a:noFill/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1700"/>
              </a:lnSpc>
            </a:pPr>
            <a:r>
              <a:rPr lang="ru-RU" sz="1600" b="1" dirty="0" err="1">
                <a:solidFill>
                  <a:schemeClr val="accent1">
                    <a:lumMod val="50000"/>
                  </a:schemeClr>
                </a:solidFill>
              </a:rPr>
              <a:t>Дисметаболические</a:t>
            </a:r>
            <a:r>
              <a:rPr lang="ru-RU" sz="1600" b="1" dirty="0">
                <a:solidFill>
                  <a:schemeClr val="accent1">
                    <a:lumMod val="50000"/>
                  </a:schemeClr>
                </a:solidFill>
              </a:rPr>
              <a:t> / ишемические нарушения</a:t>
            </a:r>
          </a:p>
          <a:p>
            <a:pPr algn="ctr">
              <a:lnSpc>
                <a:spcPts val="1700"/>
              </a:lnSpc>
            </a:pPr>
            <a:r>
              <a:rPr lang="ru-RU" sz="1600" dirty="0">
                <a:solidFill>
                  <a:schemeClr val="accent1">
                    <a:lumMod val="50000"/>
                  </a:schemeClr>
                </a:solidFill>
              </a:rPr>
              <a:t>(локализованные / распространенные изменения миокарда, гипертрофия, перегрузка отделов сердца, ОКН, ОСН, прогрессирование СН и иные)</a:t>
            </a:r>
            <a:endParaRPr lang="x-none" sz="16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4" name="Прямоугольник 13">
            <a:extLst>
              <a:ext uri="{FF2B5EF4-FFF2-40B4-BE49-F238E27FC236}">
                <a16:creationId xmlns:a16="http://schemas.microsoft.com/office/drawing/2014/main" id="{A9751341-030E-4278-9EB3-E7B0CC341074}"/>
              </a:ext>
            </a:extLst>
          </p:cNvPr>
          <p:cNvSpPr/>
          <p:nvPr/>
        </p:nvSpPr>
        <p:spPr>
          <a:xfrm>
            <a:off x="4150659" y="735107"/>
            <a:ext cx="2877669" cy="369980"/>
          </a:xfrm>
          <a:prstGeom prst="rect">
            <a:avLst/>
          </a:prstGeom>
          <a:noFill/>
          <a:ln>
            <a:noFill/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>
                <a:solidFill>
                  <a:schemeClr val="tx1"/>
                </a:solidFill>
              </a:rPr>
              <a:t>Удлинение интервала</a:t>
            </a:r>
            <a:r>
              <a:rPr lang="en-US" sz="1600" b="1" dirty="0">
                <a:solidFill>
                  <a:schemeClr val="tx1"/>
                </a:solidFill>
              </a:rPr>
              <a:t> QT</a:t>
            </a:r>
            <a:r>
              <a:rPr lang="ru-RU" sz="1600" b="1" dirty="0">
                <a:solidFill>
                  <a:schemeClr val="tx1"/>
                </a:solidFill>
              </a:rPr>
              <a:t> </a:t>
            </a:r>
            <a:endParaRPr lang="x-none" sz="1600" dirty="0">
              <a:solidFill>
                <a:schemeClr val="tx1"/>
              </a:solidFill>
            </a:endParaRPr>
          </a:p>
        </p:txBody>
      </p:sp>
      <p:sp>
        <p:nvSpPr>
          <p:cNvPr id="15" name="Прямоугольник 14">
            <a:extLst>
              <a:ext uri="{FF2B5EF4-FFF2-40B4-BE49-F238E27FC236}">
                <a16:creationId xmlns:a16="http://schemas.microsoft.com/office/drawing/2014/main" id="{9C6A6FDF-D62F-44F4-9EDF-8B6F6D26D0C9}"/>
              </a:ext>
            </a:extLst>
          </p:cNvPr>
          <p:cNvSpPr/>
          <p:nvPr/>
        </p:nvSpPr>
        <p:spPr>
          <a:xfrm>
            <a:off x="4408392" y="4852708"/>
            <a:ext cx="3254188" cy="169433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1600"/>
              </a:lnSpc>
            </a:pPr>
            <a:endParaRPr lang="ru-RU" sz="1600" b="1" dirty="0">
              <a:solidFill>
                <a:schemeClr val="accent1">
                  <a:lumMod val="50000"/>
                </a:schemeClr>
              </a:solidFill>
            </a:endParaRPr>
          </a:p>
          <a:p>
            <a:pPr algn="ctr">
              <a:lnSpc>
                <a:spcPts val="1600"/>
              </a:lnSpc>
            </a:pPr>
            <a:endParaRPr lang="ru-RU" sz="1600" b="1" dirty="0">
              <a:solidFill>
                <a:schemeClr val="accent1">
                  <a:lumMod val="50000"/>
                </a:schemeClr>
              </a:solidFill>
            </a:endParaRPr>
          </a:p>
          <a:p>
            <a:pPr algn="ctr">
              <a:lnSpc>
                <a:spcPts val="1600"/>
              </a:lnSpc>
            </a:pPr>
            <a:endParaRPr lang="ru-RU" sz="1600" b="1" dirty="0">
              <a:solidFill>
                <a:schemeClr val="accent1">
                  <a:lumMod val="50000"/>
                </a:schemeClr>
              </a:solidFill>
            </a:endParaRPr>
          </a:p>
          <a:p>
            <a:pPr algn="ctr">
              <a:lnSpc>
                <a:spcPts val="1600"/>
              </a:lnSpc>
            </a:pPr>
            <a:endParaRPr lang="ru-RU" sz="1600" b="1" dirty="0">
              <a:solidFill>
                <a:schemeClr val="accent1">
                  <a:lumMod val="50000"/>
                </a:schemeClr>
              </a:solidFill>
            </a:endParaRPr>
          </a:p>
          <a:p>
            <a:pPr algn="ctr">
              <a:lnSpc>
                <a:spcPts val="1600"/>
              </a:lnSpc>
            </a:pPr>
            <a:r>
              <a:rPr lang="ru-RU" sz="1600" b="1" dirty="0">
                <a:solidFill>
                  <a:schemeClr val="accent1">
                    <a:lumMod val="50000"/>
                  </a:schemeClr>
                </a:solidFill>
              </a:rPr>
              <a:t>Факторы риска</a:t>
            </a:r>
          </a:p>
          <a:p>
            <a:pPr algn="ctr">
              <a:lnSpc>
                <a:spcPts val="1600"/>
              </a:lnSpc>
            </a:pPr>
            <a:r>
              <a:rPr lang="en-US" sz="16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1600" dirty="0">
                <a:solidFill>
                  <a:schemeClr val="accent1">
                    <a:lumMod val="50000"/>
                  </a:schemeClr>
                </a:solidFill>
              </a:rPr>
              <a:t>- наличие (ишемических /</a:t>
            </a:r>
            <a:r>
              <a:rPr lang="ru-RU" sz="1600" dirty="0" err="1">
                <a:solidFill>
                  <a:schemeClr val="accent1">
                    <a:lumMod val="50000"/>
                  </a:schemeClr>
                </a:solidFill>
              </a:rPr>
              <a:t>дисметаболических</a:t>
            </a:r>
            <a:r>
              <a:rPr lang="ru-RU" sz="1600" dirty="0">
                <a:solidFill>
                  <a:schemeClr val="accent1">
                    <a:lumMod val="50000"/>
                  </a:schemeClr>
                </a:solidFill>
              </a:rPr>
              <a:t> и нарушений ритма) в анамнезе</a:t>
            </a:r>
          </a:p>
          <a:p>
            <a:pPr marL="285750" indent="-285750" algn="ctr">
              <a:lnSpc>
                <a:spcPts val="1600"/>
              </a:lnSpc>
              <a:buFontTx/>
              <a:buChar char="-"/>
            </a:pPr>
            <a:r>
              <a:rPr lang="ru-RU" sz="1600" dirty="0">
                <a:solidFill>
                  <a:schemeClr val="accent1">
                    <a:lumMod val="50000"/>
                  </a:schemeClr>
                </a:solidFill>
              </a:rPr>
              <a:t>возраст пациентов</a:t>
            </a:r>
          </a:p>
          <a:p>
            <a:pPr marL="285750" indent="-285750" algn="ctr">
              <a:lnSpc>
                <a:spcPts val="1600"/>
              </a:lnSpc>
              <a:buFontTx/>
              <a:buChar char="-"/>
            </a:pPr>
            <a:r>
              <a:rPr lang="ru-RU" sz="1600" dirty="0">
                <a:solidFill>
                  <a:schemeClr val="accent1">
                    <a:lumMod val="50000"/>
                  </a:schemeClr>
                </a:solidFill>
              </a:rPr>
              <a:t>употребление алкоголя</a:t>
            </a:r>
          </a:p>
          <a:p>
            <a:pPr marL="285750" indent="-285750" algn="ctr">
              <a:lnSpc>
                <a:spcPts val="1600"/>
              </a:lnSpc>
              <a:buFontTx/>
              <a:buChar char="-"/>
            </a:pPr>
            <a:r>
              <a:rPr lang="ru-RU" sz="1600" dirty="0">
                <a:solidFill>
                  <a:schemeClr val="accent1">
                    <a:lumMod val="50000"/>
                  </a:schemeClr>
                </a:solidFill>
              </a:rPr>
              <a:t>электролитные нарушения</a:t>
            </a:r>
          </a:p>
          <a:p>
            <a:pPr marL="285750" indent="-285750" algn="ctr">
              <a:lnSpc>
                <a:spcPts val="1600"/>
              </a:lnSpc>
              <a:buFontTx/>
              <a:buChar char="-"/>
            </a:pPr>
            <a:r>
              <a:rPr lang="ru-RU" sz="1600" dirty="0">
                <a:solidFill>
                  <a:schemeClr val="accent1">
                    <a:lumMod val="50000"/>
                  </a:schemeClr>
                </a:solidFill>
              </a:rPr>
              <a:t>лекарственное взаимодействие</a:t>
            </a:r>
          </a:p>
          <a:p>
            <a:pPr algn="ctr">
              <a:lnSpc>
                <a:spcPts val="1600"/>
              </a:lnSpc>
            </a:pPr>
            <a:endParaRPr lang="ru-RU" sz="1600" dirty="0">
              <a:solidFill>
                <a:schemeClr val="accent1">
                  <a:lumMod val="50000"/>
                </a:schemeClr>
              </a:solidFill>
            </a:endParaRPr>
          </a:p>
          <a:p>
            <a:pPr algn="ctr">
              <a:lnSpc>
                <a:spcPts val="1600"/>
              </a:lnSpc>
            </a:pPr>
            <a:endParaRPr lang="ru-RU" sz="1600" dirty="0">
              <a:solidFill>
                <a:schemeClr val="accent1">
                  <a:lumMod val="50000"/>
                </a:schemeClr>
              </a:solidFill>
            </a:endParaRPr>
          </a:p>
          <a:p>
            <a:pPr algn="ctr">
              <a:lnSpc>
                <a:spcPts val="1600"/>
              </a:lnSpc>
            </a:pPr>
            <a:endParaRPr lang="ru-RU" sz="1600" dirty="0">
              <a:solidFill>
                <a:schemeClr val="accent1">
                  <a:lumMod val="50000"/>
                </a:schemeClr>
              </a:solidFill>
            </a:endParaRPr>
          </a:p>
          <a:p>
            <a:pPr algn="ctr"/>
            <a:endParaRPr lang="x-none" sz="16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20" name="Прямоугольник 19">
            <a:extLst>
              <a:ext uri="{FF2B5EF4-FFF2-40B4-BE49-F238E27FC236}">
                <a16:creationId xmlns:a16="http://schemas.microsoft.com/office/drawing/2014/main" id="{BBA4F173-F4D1-435B-ADFE-EFF18C0C1F6F}"/>
              </a:ext>
            </a:extLst>
          </p:cNvPr>
          <p:cNvSpPr/>
          <p:nvPr/>
        </p:nvSpPr>
        <p:spPr>
          <a:xfrm>
            <a:off x="7561727" y="4527177"/>
            <a:ext cx="3420038" cy="225014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1600"/>
              </a:lnSpc>
            </a:pPr>
            <a:endParaRPr lang="ru-RU" sz="1600" b="1" dirty="0">
              <a:solidFill>
                <a:schemeClr val="accent1">
                  <a:lumMod val="50000"/>
                </a:schemeClr>
              </a:solidFill>
            </a:endParaRPr>
          </a:p>
          <a:p>
            <a:pPr algn="ctr">
              <a:lnSpc>
                <a:spcPts val="1600"/>
              </a:lnSpc>
            </a:pPr>
            <a:endParaRPr lang="ru-RU" sz="1600" b="1" dirty="0">
              <a:solidFill>
                <a:schemeClr val="accent1">
                  <a:lumMod val="50000"/>
                </a:schemeClr>
              </a:solidFill>
            </a:endParaRPr>
          </a:p>
          <a:p>
            <a:pPr algn="ctr">
              <a:lnSpc>
                <a:spcPts val="1600"/>
              </a:lnSpc>
            </a:pPr>
            <a:endParaRPr lang="ru-RU" sz="1600" b="1" dirty="0">
              <a:solidFill>
                <a:schemeClr val="accent1">
                  <a:lumMod val="50000"/>
                </a:schemeClr>
              </a:solidFill>
            </a:endParaRPr>
          </a:p>
          <a:p>
            <a:pPr algn="ctr">
              <a:lnSpc>
                <a:spcPts val="1600"/>
              </a:lnSpc>
            </a:pPr>
            <a:endParaRPr lang="ru-RU" sz="1600" b="1" dirty="0">
              <a:solidFill>
                <a:schemeClr val="accent1">
                  <a:lumMod val="50000"/>
                </a:schemeClr>
              </a:solidFill>
            </a:endParaRPr>
          </a:p>
          <a:p>
            <a:pPr algn="ctr">
              <a:lnSpc>
                <a:spcPts val="1600"/>
              </a:lnSpc>
            </a:pPr>
            <a:r>
              <a:rPr lang="ru-RU" sz="1600" b="1" dirty="0">
                <a:solidFill>
                  <a:schemeClr val="accent1">
                    <a:lumMod val="50000"/>
                  </a:schemeClr>
                </a:solidFill>
              </a:rPr>
              <a:t>ММР:</a:t>
            </a:r>
          </a:p>
          <a:p>
            <a:pPr algn="ctr">
              <a:lnSpc>
                <a:spcPts val="1600"/>
              </a:lnSpc>
            </a:pPr>
            <a:r>
              <a:rPr lang="en-US" sz="16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1600" dirty="0">
                <a:solidFill>
                  <a:schemeClr val="accent1">
                    <a:lumMod val="50000"/>
                  </a:schemeClr>
                </a:solidFill>
              </a:rPr>
              <a:t>- регулярный мониторинг (с учетом индивидуальных факторов риска)</a:t>
            </a:r>
            <a:endParaRPr lang="en-US" sz="1600" dirty="0">
              <a:solidFill>
                <a:schemeClr val="accent1">
                  <a:lumMod val="50000"/>
                </a:schemeClr>
              </a:solidFill>
            </a:endParaRPr>
          </a:p>
          <a:p>
            <a:pPr algn="ctr">
              <a:lnSpc>
                <a:spcPts val="1600"/>
              </a:lnSpc>
            </a:pPr>
            <a:r>
              <a:rPr lang="ru-RU" sz="1600" dirty="0">
                <a:solidFill>
                  <a:schemeClr val="accent1">
                    <a:lumMod val="50000"/>
                  </a:schemeClr>
                </a:solidFill>
              </a:rPr>
              <a:t>- минимизация модифицируемых факторов риска</a:t>
            </a:r>
          </a:p>
          <a:p>
            <a:pPr marL="285750" indent="-285750" algn="ctr">
              <a:lnSpc>
                <a:spcPts val="1600"/>
              </a:lnSpc>
              <a:buFontTx/>
              <a:buChar char="-"/>
            </a:pPr>
            <a:r>
              <a:rPr lang="ru-RU" sz="1600" dirty="0">
                <a:solidFill>
                  <a:schemeClr val="accent1">
                    <a:lumMod val="50000"/>
                  </a:schemeClr>
                </a:solidFill>
              </a:rPr>
              <a:t>принятие незамедлительных мер в случае НР</a:t>
            </a:r>
          </a:p>
          <a:p>
            <a:pPr marL="285750" indent="-285750" algn="ctr">
              <a:lnSpc>
                <a:spcPts val="1600"/>
              </a:lnSpc>
              <a:buFontTx/>
              <a:buChar char="-"/>
            </a:pPr>
            <a:r>
              <a:rPr lang="ru-RU" sz="1600" dirty="0">
                <a:solidFill>
                  <a:schemeClr val="accent1">
                    <a:lumMod val="50000"/>
                  </a:schemeClr>
                </a:solidFill>
              </a:rPr>
              <a:t>учет взаимодействия</a:t>
            </a:r>
          </a:p>
          <a:p>
            <a:pPr marL="285750" indent="-285750" algn="ctr">
              <a:lnSpc>
                <a:spcPts val="1600"/>
              </a:lnSpc>
              <a:buFontTx/>
              <a:buChar char="-"/>
            </a:pPr>
            <a:r>
              <a:rPr lang="ru-RU" sz="1600" dirty="0">
                <a:solidFill>
                  <a:schemeClr val="accent1">
                    <a:lumMod val="50000"/>
                  </a:schemeClr>
                </a:solidFill>
              </a:rPr>
              <a:t>невключение / исключение пациентов, для которых риск превышает пользу</a:t>
            </a:r>
          </a:p>
          <a:p>
            <a:pPr algn="ctr">
              <a:lnSpc>
                <a:spcPts val="1600"/>
              </a:lnSpc>
            </a:pPr>
            <a:endParaRPr lang="ru-RU" sz="1600" dirty="0">
              <a:solidFill>
                <a:schemeClr val="accent1">
                  <a:lumMod val="50000"/>
                </a:schemeClr>
              </a:solidFill>
            </a:endParaRPr>
          </a:p>
          <a:p>
            <a:pPr algn="ctr">
              <a:lnSpc>
                <a:spcPts val="1600"/>
              </a:lnSpc>
            </a:pPr>
            <a:endParaRPr lang="ru-RU" sz="1600" dirty="0">
              <a:solidFill>
                <a:schemeClr val="accent1">
                  <a:lumMod val="50000"/>
                </a:schemeClr>
              </a:solidFill>
            </a:endParaRPr>
          </a:p>
          <a:p>
            <a:pPr algn="ctr"/>
            <a:endParaRPr lang="x-none" sz="1600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916460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34851" y="119229"/>
            <a:ext cx="10251583" cy="499297"/>
          </a:xfrm>
        </p:spPr>
        <p:txBody>
          <a:bodyPr>
            <a:noAutofit/>
          </a:bodyPr>
          <a:lstStyle/>
          <a:p>
            <a:pPr algn="ctr">
              <a:lnSpc>
                <a:spcPts val="2600"/>
              </a:lnSpc>
            </a:pPr>
            <a:r>
              <a:rPr lang="en-US" sz="2600" b="1" dirty="0" err="1">
                <a:latin typeface="+mn-lt"/>
              </a:rPr>
              <a:t>Bdq</a:t>
            </a:r>
            <a:r>
              <a:rPr lang="en-US" sz="2600" b="1" dirty="0">
                <a:latin typeface="+mn-lt"/>
              </a:rPr>
              <a:t>: </a:t>
            </a:r>
            <a:r>
              <a:rPr lang="ru-RU" sz="2600" b="1" dirty="0">
                <a:latin typeface="+mn-lt"/>
              </a:rPr>
              <a:t>критерии безопасности начала лечения, мониторинг безопасности и меры минимизации риска</a:t>
            </a:r>
            <a:endParaRPr lang="ru-RU" sz="2600" b="1" dirty="0">
              <a:latin typeface="+mn-lt"/>
              <a:cs typeface="Calibri" panose="020F0502020204030204" pitchFamily="34" charset="0"/>
            </a:endParaRPr>
          </a:p>
        </p:txBody>
      </p:sp>
      <p:cxnSp>
        <p:nvCxnSpPr>
          <p:cNvPr id="5" name="Прямая со стрелкой 4"/>
          <p:cNvCxnSpPr/>
          <p:nvPr/>
        </p:nvCxnSpPr>
        <p:spPr>
          <a:xfrm>
            <a:off x="2309786" y="2928934"/>
            <a:ext cx="7715304" cy="1588"/>
          </a:xfrm>
          <a:prstGeom prst="straightConnector1">
            <a:avLst/>
          </a:prstGeom>
          <a:ln w="19050">
            <a:solidFill>
              <a:srgbClr val="002060"/>
            </a:solidFill>
            <a:prstDash val="sysDash"/>
            <a:tailEnd type="stealth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/>
          <p:cNvCxnSpPr/>
          <p:nvPr/>
        </p:nvCxnSpPr>
        <p:spPr>
          <a:xfrm rot="5400000" flipH="1" flipV="1">
            <a:off x="2239142" y="2928934"/>
            <a:ext cx="142082" cy="794"/>
          </a:xfrm>
          <a:prstGeom prst="line">
            <a:avLst/>
          </a:prstGeom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 rot="5400000" flipH="1" flipV="1">
            <a:off x="2810646" y="2928140"/>
            <a:ext cx="142082" cy="794"/>
          </a:xfrm>
          <a:prstGeom prst="line">
            <a:avLst/>
          </a:prstGeom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 rot="5400000" flipH="1" flipV="1">
            <a:off x="3310712" y="2928140"/>
            <a:ext cx="142082" cy="794"/>
          </a:xfrm>
          <a:prstGeom prst="line">
            <a:avLst/>
          </a:prstGeom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 rot="5400000" flipH="1" flipV="1">
            <a:off x="4310844" y="2928140"/>
            <a:ext cx="142082" cy="794"/>
          </a:xfrm>
          <a:prstGeom prst="line">
            <a:avLst/>
          </a:prstGeom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 rot="5400000" flipH="1" flipV="1">
            <a:off x="3810778" y="2928140"/>
            <a:ext cx="142082" cy="794"/>
          </a:xfrm>
          <a:prstGeom prst="line">
            <a:avLst/>
          </a:prstGeom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 rot="5400000" flipH="1" flipV="1">
            <a:off x="4810910" y="2928140"/>
            <a:ext cx="142082" cy="794"/>
          </a:xfrm>
          <a:prstGeom prst="line">
            <a:avLst/>
          </a:prstGeom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/>
        </p:nvCxnSpPr>
        <p:spPr>
          <a:xfrm rot="5400000" flipH="1" flipV="1">
            <a:off x="6168232" y="2928140"/>
            <a:ext cx="142082" cy="794"/>
          </a:xfrm>
          <a:prstGeom prst="line">
            <a:avLst/>
          </a:prstGeom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 rot="5400000" flipH="1" flipV="1">
            <a:off x="7239802" y="2928140"/>
            <a:ext cx="142082" cy="794"/>
          </a:xfrm>
          <a:prstGeom prst="line">
            <a:avLst/>
          </a:prstGeom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/>
          <p:nvPr/>
        </p:nvCxnSpPr>
        <p:spPr>
          <a:xfrm rot="5400000" flipH="1" flipV="1">
            <a:off x="8239934" y="2928140"/>
            <a:ext cx="142082" cy="794"/>
          </a:xfrm>
          <a:prstGeom prst="line">
            <a:avLst/>
          </a:prstGeom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 rot="5400000" flipH="1" flipV="1">
            <a:off x="9382942" y="2928140"/>
            <a:ext cx="142082" cy="794"/>
          </a:xfrm>
          <a:prstGeom prst="line">
            <a:avLst/>
          </a:prstGeom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Скругленный прямоугольник 29"/>
          <p:cNvSpPr/>
          <p:nvPr/>
        </p:nvSpPr>
        <p:spPr>
          <a:xfrm>
            <a:off x="2595538" y="3071810"/>
            <a:ext cx="642942" cy="214314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>
                <a:solidFill>
                  <a:schemeClr val="tx1"/>
                </a:solidFill>
              </a:rPr>
              <a:t>1 мес.</a:t>
            </a:r>
          </a:p>
        </p:txBody>
      </p:sp>
      <p:sp>
        <p:nvSpPr>
          <p:cNvPr id="31" name="Скругленный прямоугольник 30"/>
          <p:cNvSpPr/>
          <p:nvPr/>
        </p:nvSpPr>
        <p:spPr>
          <a:xfrm>
            <a:off x="3095604" y="3071810"/>
            <a:ext cx="642942" cy="214314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>
                <a:solidFill>
                  <a:schemeClr val="tx1"/>
                </a:solidFill>
              </a:rPr>
              <a:t>2 мес.</a:t>
            </a:r>
          </a:p>
        </p:txBody>
      </p:sp>
      <p:sp>
        <p:nvSpPr>
          <p:cNvPr id="32" name="Скругленный прямоугольник 31"/>
          <p:cNvSpPr/>
          <p:nvPr/>
        </p:nvSpPr>
        <p:spPr>
          <a:xfrm>
            <a:off x="3524232" y="3071810"/>
            <a:ext cx="642942" cy="214314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>
                <a:solidFill>
                  <a:schemeClr val="tx1"/>
                </a:solidFill>
              </a:rPr>
              <a:t>3 мес.</a:t>
            </a:r>
          </a:p>
        </p:txBody>
      </p:sp>
      <p:sp>
        <p:nvSpPr>
          <p:cNvPr id="33" name="Скругленный прямоугольник 32"/>
          <p:cNvSpPr/>
          <p:nvPr/>
        </p:nvSpPr>
        <p:spPr>
          <a:xfrm>
            <a:off x="4024298" y="3071810"/>
            <a:ext cx="642942" cy="214314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>
                <a:solidFill>
                  <a:schemeClr val="tx1"/>
                </a:solidFill>
              </a:rPr>
              <a:t>4 мес.</a:t>
            </a:r>
          </a:p>
        </p:txBody>
      </p:sp>
      <p:sp>
        <p:nvSpPr>
          <p:cNvPr id="34" name="Скругленный прямоугольник 33"/>
          <p:cNvSpPr/>
          <p:nvPr/>
        </p:nvSpPr>
        <p:spPr>
          <a:xfrm>
            <a:off x="4524364" y="3071810"/>
            <a:ext cx="642942" cy="214314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>
                <a:solidFill>
                  <a:schemeClr val="tx1"/>
                </a:solidFill>
              </a:rPr>
              <a:t>5 мес.</a:t>
            </a:r>
          </a:p>
        </p:txBody>
      </p:sp>
      <p:sp>
        <p:nvSpPr>
          <p:cNvPr id="35" name="Скругленный прямоугольник 34"/>
          <p:cNvSpPr/>
          <p:nvPr/>
        </p:nvSpPr>
        <p:spPr>
          <a:xfrm>
            <a:off x="5024430" y="3071810"/>
            <a:ext cx="642942" cy="214314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>
                <a:solidFill>
                  <a:schemeClr val="tx1"/>
                </a:solidFill>
              </a:rPr>
              <a:t>6 мес.</a:t>
            </a:r>
          </a:p>
        </p:txBody>
      </p:sp>
      <p:cxnSp>
        <p:nvCxnSpPr>
          <p:cNvPr id="36" name="Прямая соединительная линия 35"/>
          <p:cNvCxnSpPr/>
          <p:nvPr/>
        </p:nvCxnSpPr>
        <p:spPr>
          <a:xfrm rot="5400000" flipH="1" flipV="1">
            <a:off x="5239538" y="2928140"/>
            <a:ext cx="142082" cy="794"/>
          </a:xfrm>
          <a:prstGeom prst="line">
            <a:avLst/>
          </a:prstGeom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Скругленный прямоугольник 37"/>
          <p:cNvSpPr/>
          <p:nvPr/>
        </p:nvSpPr>
        <p:spPr>
          <a:xfrm>
            <a:off x="5881686" y="3071810"/>
            <a:ext cx="785818" cy="214314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>
                <a:solidFill>
                  <a:schemeClr val="tx1"/>
                </a:solidFill>
              </a:rPr>
              <a:t>9 мес.</a:t>
            </a:r>
          </a:p>
        </p:txBody>
      </p:sp>
      <p:sp>
        <p:nvSpPr>
          <p:cNvPr id="39" name="Скругленный прямоугольник 38"/>
          <p:cNvSpPr/>
          <p:nvPr/>
        </p:nvSpPr>
        <p:spPr>
          <a:xfrm>
            <a:off x="7024694" y="3071810"/>
            <a:ext cx="785818" cy="214314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>
                <a:solidFill>
                  <a:schemeClr val="tx1"/>
                </a:solidFill>
              </a:rPr>
              <a:t>12 мес.</a:t>
            </a:r>
          </a:p>
        </p:txBody>
      </p:sp>
      <p:sp>
        <p:nvSpPr>
          <p:cNvPr id="40" name="Скругленный прямоугольник 39"/>
          <p:cNvSpPr/>
          <p:nvPr/>
        </p:nvSpPr>
        <p:spPr>
          <a:xfrm>
            <a:off x="7953388" y="3071810"/>
            <a:ext cx="785818" cy="214314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>
                <a:solidFill>
                  <a:schemeClr val="tx1"/>
                </a:solidFill>
              </a:rPr>
              <a:t>15 мес.</a:t>
            </a:r>
          </a:p>
        </p:txBody>
      </p:sp>
      <p:sp>
        <p:nvSpPr>
          <p:cNvPr id="41" name="Скругленный прямоугольник 40"/>
          <p:cNvSpPr/>
          <p:nvPr/>
        </p:nvSpPr>
        <p:spPr>
          <a:xfrm>
            <a:off x="9310710" y="3071811"/>
            <a:ext cx="1128551" cy="213519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>
                <a:solidFill>
                  <a:schemeClr val="tx1"/>
                </a:solidFill>
              </a:rPr>
              <a:t>18, 21,24 мес.</a:t>
            </a:r>
          </a:p>
        </p:txBody>
      </p:sp>
      <p:sp>
        <p:nvSpPr>
          <p:cNvPr id="46" name="Скругленный прямоугольник 45"/>
          <p:cNvSpPr/>
          <p:nvPr/>
        </p:nvSpPr>
        <p:spPr>
          <a:xfrm>
            <a:off x="6571127" y="3387070"/>
            <a:ext cx="4543341" cy="1182116"/>
          </a:xfrm>
          <a:prstGeom prst="roundRect">
            <a:avLst/>
          </a:prstGeom>
          <a:noFill/>
          <a:ln w="12700">
            <a:solidFill>
              <a:srgbClr val="00206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700" b="1" i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Отмена лечения при:</a:t>
            </a:r>
          </a:p>
          <a:p>
            <a:pPr marL="285750" indent="-285750" algn="ctr">
              <a:lnSpc>
                <a:spcPts val="1700"/>
              </a:lnSpc>
              <a:buFontTx/>
              <a:buChar char="-"/>
            </a:pPr>
            <a:r>
              <a:rPr lang="ru-RU" sz="1700" i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Увеличение интервала </a:t>
            </a:r>
            <a:r>
              <a:rPr lang="en-US" sz="1700" b="1" i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QT</a:t>
            </a:r>
            <a:r>
              <a:rPr lang="ru-RU" sz="1700" b="1" i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с</a:t>
            </a:r>
            <a:r>
              <a:rPr lang="en-US" sz="1700" b="1" i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</a:t>
            </a:r>
            <a:r>
              <a:rPr lang="ru-RU" sz="1700" b="1" i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700" b="1" i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&gt;</a:t>
            </a:r>
            <a:r>
              <a:rPr lang="ru-RU" sz="1700" b="1" i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500 </a:t>
            </a:r>
            <a:r>
              <a:rPr lang="ru-RU" sz="1700" b="1" i="1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мсек</a:t>
            </a:r>
            <a:r>
              <a:rPr lang="ru-RU" sz="1700" b="1" i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 marL="285750" indent="-285750" algn="ctr">
              <a:lnSpc>
                <a:spcPts val="1700"/>
              </a:lnSpc>
              <a:buFontTx/>
              <a:buChar char="-"/>
            </a:pPr>
            <a:r>
              <a:rPr lang="ru-RU" sz="1700" b="1" i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Повышение АСТ, АЛТ &gt; чем в 5 раз </a:t>
            </a:r>
            <a:r>
              <a:rPr lang="ru-RU" sz="1700" i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от ВГН, или </a:t>
            </a:r>
            <a:r>
              <a:rPr lang="ru-RU" sz="1700" b="1" i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АСТ, АЛТ, билирубин &gt; чем в 2 раза от ВГН</a:t>
            </a:r>
          </a:p>
        </p:txBody>
      </p:sp>
      <p:sp>
        <p:nvSpPr>
          <p:cNvPr id="47" name="Скругленный прямоугольник 46"/>
          <p:cNvSpPr/>
          <p:nvPr/>
        </p:nvSpPr>
        <p:spPr>
          <a:xfrm>
            <a:off x="940158" y="3358356"/>
            <a:ext cx="5875922" cy="3423424"/>
          </a:xfrm>
          <a:prstGeom prst="roundRect">
            <a:avLst/>
          </a:prstGeom>
          <a:noFill/>
          <a:ln w="12700">
            <a:solidFill>
              <a:srgbClr val="00206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1600"/>
              </a:lnSpc>
            </a:pPr>
            <a:endParaRPr lang="ru-RU" sz="1600" i="1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>
              <a:lnSpc>
                <a:spcPts val="1600"/>
              </a:lnSpc>
            </a:pPr>
            <a:r>
              <a:rPr lang="ru-RU" sz="2000" b="1" i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На этапе включения:</a:t>
            </a:r>
          </a:p>
          <a:p>
            <a:pPr marL="285750" indent="-285750" algn="ctr">
              <a:lnSpc>
                <a:spcPts val="1700"/>
              </a:lnSpc>
              <a:buFontTx/>
              <a:buChar char="-"/>
            </a:pPr>
            <a:r>
              <a:rPr lang="ru-RU" sz="1700" i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Длительность интервала </a:t>
            </a:r>
            <a:r>
              <a:rPr lang="en-US" sz="1700" b="1" i="1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QTcF</a:t>
            </a:r>
            <a:r>
              <a:rPr lang="en-US" sz="1700" b="1" i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≤ 450 </a:t>
            </a:r>
            <a:r>
              <a:rPr lang="ru-RU" sz="1700" b="1" i="1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мсек</a:t>
            </a:r>
            <a:r>
              <a:rPr lang="ru-RU" sz="1700" b="1" i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u-RU" sz="1700" i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</a:t>
            </a:r>
            <a:r>
              <a:rPr lang="ru-RU" sz="1700" i="1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п.и</a:t>
            </a:r>
            <a:r>
              <a:rPr lang="ru-RU" sz="1700" i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.)</a:t>
            </a:r>
          </a:p>
          <a:p>
            <a:pPr marL="285750" indent="-285750" algn="ctr">
              <a:lnSpc>
                <a:spcPts val="1700"/>
              </a:lnSpc>
              <a:buFontTx/>
              <a:buChar char="-"/>
            </a:pPr>
            <a:r>
              <a:rPr lang="ru-RU" sz="1700" b="1" i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Отсутствие тяжелых нарушений функции печени</a:t>
            </a:r>
          </a:p>
          <a:p>
            <a:pPr marL="285750" indent="-285750" algn="ctr">
              <a:lnSpc>
                <a:spcPts val="1700"/>
              </a:lnSpc>
              <a:buFontTx/>
              <a:buChar char="-"/>
            </a:pPr>
            <a:r>
              <a:rPr lang="ru-RU" sz="1700" b="1" i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Отсутствие нарушений ритма в анамнезе </a:t>
            </a:r>
            <a:r>
              <a:rPr lang="ru-RU" sz="1700" i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</a:t>
            </a:r>
            <a:r>
              <a:rPr lang="en-US" sz="1700" i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torsade de pointes, </a:t>
            </a:r>
            <a:r>
              <a:rPr lang="ru-RU" sz="1700" i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желудочковые аритмии), </a:t>
            </a:r>
            <a:r>
              <a:rPr lang="ru-RU" sz="1700" i="1" u="sng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заболеваний коронарных артерий, сердечная недостаточность</a:t>
            </a:r>
            <a:endParaRPr lang="en-US" sz="1700" i="1" u="sng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 algn="ctr">
              <a:lnSpc>
                <a:spcPts val="1700"/>
              </a:lnSpc>
              <a:buFontTx/>
              <a:buChar char="-"/>
            </a:pPr>
            <a:r>
              <a:rPr lang="ru-RU" sz="1700" i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Отсутствие </a:t>
            </a:r>
            <a:r>
              <a:rPr lang="ru-RU" sz="1700" i="1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гипотироидизма</a:t>
            </a:r>
            <a:r>
              <a:rPr lang="ru-RU" sz="1700" i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в том числе в анамнезе </a:t>
            </a:r>
          </a:p>
          <a:p>
            <a:pPr marL="285750" indent="-285750" algn="ctr">
              <a:lnSpc>
                <a:spcPts val="1700"/>
              </a:lnSpc>
              <a:buFontTx/>
              <a:buChar char="-"/>
            </a:pPr>
            <a:r>
              <a:rPr lang="ru-RU" sz="1700" i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Отсутствие </a:t>
            </a:r>
            <a:r>
              <a:rPr lang="ru-RU" sz="1700" i="1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брадиаритмии</a:t>
            </a:r>
            <a:r>
              <a:rPr lang="ru-RU" sz="1700" i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в том числе в анамнезе</a:t>
            </a:r>
          </a:p>
          <a:p>
            <a:pPr marL="285750" indent="-285750" algn="ctr">
              <a:lnSpc>
                <a:spcPts val="1700"/>
              </a:lnSpc>
              <a:buFontTx/>
              <a:buChar char="-"/>
            </a:pPr>
            <a:r>
              <a:rPr lang="ru-RU" sz="1700" i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Отсутствие </a:t>
            </a:r>
            <a:r>
              <a:rPr lang="ru-RU" sz="1700" i="1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гипокалиемии</a:t>
            </a:r>
            <a:endParaRPr lang="ru-RU" sz="1700" i="1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 algn="ctr">
              <a:lnSpc>
                <a:spcPts val="1700"/>
              </a:lnSpc>
              <a:buFontTx/>
              <a:buChar char="-"/>
            </a:pPr>
            <a:r>
              <a:rPr lang="ru-RU" sz="1700" i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Одновременный прием </a:t>
            </a:r>
            <a:r>
              <a:rPr lang="ru-RU" sz="1700" i="1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фторхинолонов</a:t>
            </a:r>
            <a:r>
              <a:rPr lang="ru-RU" sz="1700" i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с существенным потенциалом удлинения интервала </a:t>
            </a:r>
            <a:r>
              <a:rPr lang="en-US" sz="1700" i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QT (</a:t>
            </a:r>
            <a:r>
              <a:rPr lang="en-US" sz="1700" i="1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Mfx</a:t>
            </a:r>
            <a:r>
              <a:rPr lang="en-US" sz="1700" i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ru-RU" sz="1700" i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700" i="1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Gfx</a:t>
            </a:r>
            <a:r>
              <a:rPr lang="en-US" sz="1700" i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  <a:endParaRPr lang="ru-RU" sz="1700" i="1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 algn="ctr">
              <a:lnSpc>
                <a:spcPts val="1700"/>
              </a:lnSpc>
              <a:buFontTx/>
              <a:buChar char="-"/>
            </a:pPr>
            <a:r>
              <a:rPr lang="ru-RU" sz="1700" i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Отсутствие беременность </a:t>
            </a:r>
          </a:p>
          <a:p>
            <a:pPr algn="ctr">
              <a:lnSpc>
                <a:spcPts val="1600"/>
              </a:lnSpc>
            </a:pPr>
            <a:endParaRPr lang="en-US" sz="16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6" name="Прямая со стрелкой 5"/>
          <p:cNvCxnSpPr/>
          <p:nvPr/>
        </p:nvCxnSpPr>
        <p:spPr>
          <a:xfrm flipV="1">
            <a:off x="2309786" y="2999578"/>
            <a:ext cx="0" cy="423208"/>
          </a:xfrm>
          <a:prstGeom prst="straightConnector1">
            <a:avLst/>
          </a:prstGeom>
          <a:ln>
            <a:solidFill>
              <a:srgbClr val="111147"/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Скругленный прямоугольник 54"/>
          <p:cNvSpPr/>
          <p:nvPr/>
        </p:nvSpPr>
        <p:spPr>
          <a:xfrm>
            <a:off x="2595537" y="714222"/>
            <a:ext cx="8518135" cy="1912487"/>
          </a:xfrm>
          <a:prstGeom prst="roundRect">
            <a:avLst/>
          </a:prstGeom>
          <a:noFill/>
          <a:ln w="12700">
            <a:solidFill>
              <a:srgbClr val="00206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1600"/>
              </a:lnSpc>
            </a:pPr>
            <a:endParaRPr lang="ru-RU" sz="1600" i="1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>
              <a:lnSpc>
                <a:spcPts val="1600"/>
              </a:lnSpc>
              <a:spcBef>
                <a:spcPts val="600"/>
              </a:spcBef>
              <a:spcAft>
                <a:spcPts val="600"/>
              </a:spcAft>
            </a:pPr>
            <a:r>
              <a:rPr lang="ru-RU" b="1" i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МОНИТОРИНГ на протяжении всего лечения:</a:t>
            </a:r>
          </a:p>
          <a:p>
            <a:pPr marL="285750" indent="-285750" algn="ctr">
              <a:lnSpc>
                <a:spcPts val="1600"/>
              </a:lnSpc>
              <a:buFontTx/>
              <a:buChar char="-"/>
            </a:pPr>
            <a:r>
              <a:rPr lang="ru-RU" i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Регулярный мониторинг </a:t>
            </a:r>
            <a:r>
              <a:rPr lang="ru-RU" b="1" i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ЭКГ, оценка </a:t>
            </a:r>
            <a:r>
              <a:rPr lang="en-US" b="1" i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QT</a:t>
            </a:r>
            <a:r>
              <a:rPr lang="ru-RU" b="1" i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с</a:t>
            </a:r>
            <a:r>
              <a:rPr lang="en-US" b="1" i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</a:t>
            </a:r>
            <a:r>
              <a:rPr lang="ru-RU" b="1" i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en-US" b="1" i="1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 algn="ctr">
              <a:lnSpc>
                <a:spcPts val="1600"/>
              </a:lnSpc>
              <a:buFontTx/>
              <a:buChar char="-"/>
            </a:pPr>
            <a:r>
              <a:rPr lang="ru-RU" b="1" i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Для пациентов с факторами риска – БОЛЕЕ ЧАСТЫЙ МОНИТОРИНГ И ГОСПИТАЛИЗАЦИЯ ПРИ УХУДШЕНИИ</a:t>
            </a:r>
          </a:p>
          <a:p>
            <a:pPr marL="285750" indent="-285750" algn="ctr">
              <a:lnSpc>
                <a:spcPts val="1600"/>
              </a:lnSpc>
              <a:buFontTx/>
              <a:buChar char="-"/>
            </a:pPr>
            <a:r>
              <a:rPr lang="ru-RU" i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Регулярный лабораторный мониторинг </a:t>
            </a:r>
            <a:r>
              <a:rPr lang="ru-RU" b="1" i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АСТ, АЛТ</a:t>
            </a:r>
            <a:r>
              <a:rPr lang="ru-RU" i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ЩФ, </a:t>
            </a:r>
            <a:r>
              <a:rPr lang="ru-RU" b="1" i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билирубина</a:t>
            </a:r>
            <a:r>
              <a:rPr lang="ru-RU" i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ГГТП, липазы, </a:t>
            </a:r>
            <a:r>
              <a:rPr lang="ru-RU" b="1" i="1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креатинина</a:t>
            </a:r>
            <a:r>
              <a:rPr lang="ru-RU" b="1" i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СКФ</a:t>
            </a:r>
            <a:r>
              <a:rPr lang="ru-RU" i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ТТГ, </a:t>
            </a:r>
            <a:r>
              <a:rPr lang="ru-RU" b="1" i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К</a:t>
            </a:r>
            <a:r>
              <a:rPr lang="ru-RU" b="1" i="1" baseline="30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+</a:t>
            </a:r>
            <a:r>
              <a:rPr lang="ru-RU" b="1" i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b="1" i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Mg</a:t>
            </a:r>
            <a:r>
              <a:rPr lang="ru-RU" b="1" i="1" baseline="30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2+</a:t>
            </a:r>
            <a:r>
              <a:rPr lang="ru-RU" b="1" i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b="1" i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Ca</a:t>
            </a:r>
            <a:r>
              <a:rPr lang="ru-RU" b="1" i="1" baseline="30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2+ </a:t>
            </a:r>
            <a:r>
              <a:rPr lang="ru-RU" b="1" i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параметры крови</a:t>
            </a:r>
            <a:r>
              <a:rPr lang="ru-RU" i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глюкоза</a:t>
            </a:r>
          </a:p>
          <a:p>
            <a:pPr marL="285750" indent="-285750" algn="ctr">
              <a:lnSpc>
                <a:spcPts val="1600"/>
              </a:lnSpc>
              <a:buFontTx/>
              <a:buChar char="-"/>
            </a:pPr>
            <a:r>
              <a:rPr lang="ru-RU" i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Регулярный клинический мониторинг, контроль периферической нейропатии, зрения, осмотр офтальмолога, осмотр невропатолога</a:t>
            </a:r>
            <a:r>
              <a:rPr lang="en-US" i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u-RU" i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и психиатра (по показаниям)</a:t>
            </a:r>
          </a:p>
          <a:p>
            <a:pPr algn="ctr">
              <a:lnSpc>
                <a:spcPts val="1600"/>
              </a:lnSpc>
            </a:pPr>
            <a:r>
              <a:rPr lang="ru-RU" sz="1600" i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en-US" sz="16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11" name="Прямая со стрелкой 10"/>
          <p:cNvCxnSpPr/>
          <p:nvPr/>
        </p:nvCxnSpPr>
        <p:spPr>
          <a:xfrm>
            <a:off x="2881290" y="2626708"/>
            <a:ext cx="0" cy="302226"/>
          </a:xfrm>
          <a:prstGeom prst="straightConnector1">
            <a:avLst/>
          </a:prstGeom>
          <a:ln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Прямая со стрелкой 44"/>
          <p:cNvCxnSpPr/>
          <p:nvPr/>
        </p:nvCxnSpPr>
        <p:spPr>
          <a:xfrm>
            <a:off x="3381356" y="2626708"/>
            <a:ext cx="0" cy="302226"/>
          </a:xfrm>
          <a:prstGeom prst="straightConnector1">
            <a:avLst/>
          </a:prstGeom>
          <a:ln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Прямая со стрелкой 48"/>
          <p:cNvCxnSpPr/>
          <p:nvPr/>
        </p:nvCxnSpPr>
        <p:spPr>
          <a:xfrm>
            <a:off x="3881422" y="2626708"/>
            <a:ext cx="0" cy="302226"/>
          </a:xfrm>
          <a:prstGeom prst="straightConnector1">
            <a:avLst/>
          </a:prstGeom>
          <a:ln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Прямая со стрелкой 50"/>
          <p:cNvCxnSpPr/>
          <p:nvPr/>
        </p:nvCxnSpPr>
        <p:spPr>
          <a:xfrm>
            <a:off x="4381488" y="2626708"/>
            <a:ext cx="0" cy="302226"/>
          </a:xfrm>
          <a:prstGeom prst="straightConnector1">
            <a:avLst/>
          </a:prstGeom>
          <a:ln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Прямая со стрелкой 58"/>
          <p:cNvCxnSpPr/>
          <p:nvPr/>
        </p:nvCxnSpPr>
        <p:spPr>
          <a:xfrm>
            <a:off x="4881554" y="2626708"/>
            <a:ext cx="0" cy="302226"/>
          </a:xfrm>
          <a:prstGeom prst="straightConnector1">
            <a:avLst/>
          </a:prstGeom>
          <a:ln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Прямая со стрелкой 62"/>
          <p:cNvCxnSpPr/>
          <p:nvPr/>
        </p:nvCxnSpPr>
        <p:spPr>
          <a:xfrm>
            <a:off x="5310182" y="2626708"/>
            <a:ext cx="0" cy="302226"/>
          </a:xfrm>
          <a:prstGeom prst="straightConnector1">
            <a:avLst/>
          </a:prstGeom>
          <a:ln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Прямая со стрелкой 66"/>
          <p:cNvCxnSpPr/>
          <p:nvPr/>
        </p:nvCxnSpPr>
        <p:spPr>
          <a:xfrm>
            <a:off x="6238876" y="2626708"/>
            <a:ext cx="0" cy="302226"/>
          </a:xfrm>
          <a:prstGeom prst="straightConnector1">
            <a:avLst/>
          </a:prstGeom>
          <a:ln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Прямая со стрелкой 70"/>
          <p:cNvCxnSpPr/>
          <p:nvPr/>
        </p:nvCxnSpPr>
        <p:spPr>
          <a:xfrm>
            <a:off x="7310446" y="2626708"/>
            <a:ext cx="0" cy="302226"/>
          </a:xfrm>
          <a:prstGeom prst="straightConnector1">
            <a:avLst/>
          </a:prstGeom>
          <a:ln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Прямая со стрелкой 73"/>
          <p:cNvCxnSpPr/>
          <p:nvPr/>
        </p:nvCxnSpPr>
        <p:spPr>
          <a:xfrm>
            <a:off x="8310578" y="2626708"/>
            <a:ext cx="0" cy="302226"/>
          </a:xfrm>
          <a:prstGeom prst="straightConnector1">
            <a:avLst/>
          </a:prstGeom>
          <a:ln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Прямая со стрелкой 75"/>
          <p:cNvCxnSpPr/>
          <p:nvPr/>
        </p:nvCxnSpPr>
        <p:spPr>
          <a:xfrm>
            <a:off x="9453586" y="2626708"/>
            <a:ext cx="0" cy="302226"/>
          </a:xfrm>
          <a:prstGeom prst="straightConnector1">
            <a:avLst/>
          </a:prstGeom>
          <a:ln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Скругленный прямоугольник 41"/>
          <p:cNvSpPr/>
          <p:nvPr/>
        </p:nvSpPr>
        <p:spPr>
          <a:xfrm>
            <a:off x="6528047" y="4517352"/>
            <a:ext cx="4586421" cy="2080000"/>
          </a:xfrm>
          <a:prstGeom prst="roundRect">
            <a:avLst/>
          </a:prstGeom>
          <a:noFill/>
          <a:ln w="12700">
            <a:solidFill>
              <a:srgbClr val="00206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1800"/>
              </a:lnSpc>
              <a:spcBef>
                <a:spcPts val="600"/>
              </a:spcBef>
            </a:pPr>
            <a:r>
              <a:rPr lang="ru-RU" sz="1700" b="1" i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Контроль взаимодействия:</a:t>
            </a:r>
          </a:p>
          <a:p>
            <a:pPr marL="285750" indent="-285750" algn="ctr">
              <a:lnSpc>
                <a:spcPts val="1800"/>
              </a:lnSpc>
              <a:buFontTx/>
              <a:buChar char="-"/>
            </a:pPr>
            <a:r>
              <a:rPr lang="ru-RU" sz="1700" i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С ЛС, увеличивающими интервал </a:t>
            </a:r>
            <a:r>
              <a:rPr lang="en-US" sz="1700" i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QT</a:t>
            </a:r>
            <a:r>
              <a:rPr lang="ru-RU" sz="1700" i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(</a:t>
            </a:r>
            <a:r>
              <a:rPr lang="ru-RU" sz="1700" i="1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фторхинолоны</a:t>
            </a:r>
            <a:r>
              <a:rPr lang="ru-RU" sz="1700" i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ru-RU" sz="1700" i="1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клофазимин</a:t>
            </a:r>
            <a:r>
              <a:rPr lang="ru-RU" sz="1700" i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</a:p>
          <a:p>
            <a:pPr marL="285750" indent="-285750" algn="ctr">
              <a:lnSpc>
                <a:spcPts val="1800"/>
              </a:lnSpc>
              <a:buFontTx/>
              <a:buChar char="-"/>
            </a:pPr>
            <a:r>
              <a:rPr lang="ru-RU" sz="1700" i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С </a:t>
            </a:r>
            <a:r>
              <a:rPr lang="ru-RU" sz="1700" i="1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гепатотоксическими</a:t>
            </a:r>
            <a:r>
              <a:rPr lang="ru-RU" sz="1700" i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ЛП</a:t>
            </a:r>
          </a:p>
          <a:p>
            <a:pPr marL="285750" indent="-285750" algn="ctr">
              <a:lnSpc>
                <a:spcPts val="1800"/>
              </a:lnSpc>
              <a:buFontTx/>
              <a:buChar char="-"/>
            </a:pPr>
            <a:r>
              <a:rPr lang="ru-RU" sz="1700" i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Ингибиторами (н-р, АРВТ, </a:t>
            </a:r>
            <a:r>
              <a:rPr lang="ru-RU" sz="1700" i="1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кетоконазол</a:t>
            </a:r>
            <a:r>
              <a:rPr lang="ru-RU" sz="1700" i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ru-RU" sz="1700" i="1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итраконазол</a:t>
            </a:r>
            <a:r>
              <a:rPr lang="ru-RU" sz="1700" i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ru-RU" sz="1700" i="1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кларитромицин</a:t>
            </a:r>
            <a:r>
              <a:rPr lang="ru-RU" sz="1700" i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) и индукторами </a:t>
            </a:r>
            <a:r>
              <a:rPr lang="en-US" sz="1700" i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CYP3A4 (</a:t>
            </a:r>
            <a:r>
              <a:rPr lang="ru-RU" sz="1700" i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н-р, </a:t>
            </a:r>
            <a:r>
              <a:rPr lang="ru-RU" sz="1700" i="1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карбамазепин</a:t>
            </a:r>
            <a:r>
              <a:rPr lang="ru-RU" sz="1700" i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ru-RU" sz="1700" i="1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фенобарбитал</a:t>
            </a:r>
            <a:r>
              <a:rPr lang="ru-RU" sz="1700" i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ru-RU" sz="1700" i="1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фенитоин</a:t>
            </a:r>
            <a:r>
              <a:rPr lang="ru-RU" sz="1700" i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1068946" y="4095482"/>
            <a:ext cx="5598558" cy="682580"/>
          </a:xfrm>
          <a:prstGeom prst="roundRect">
            <a:avLst/>
          </a:prstGeom>
          <a:noFill/>
          <a:ln>
            <a:solidFill>
              <a:srgbClr val="C0000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7403321" y="966012"/>
            <a:ext cx="1807343" cy="256631"/>
          </a:xfrm>
          <a:prstGeom prst="roundRect">
            <a:avLst/>
          </a:prstGeom>
          <a:noFill/>
          <a:ln>
            <a:solidFill>
              <a:srgbClr val="C0000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8" name="Скругленный прямоугольник 47"/>
          <p:cNvSpPr/>
          <p:nvPr/>
        </p:nvSpPr>
        <p:spPr>
          <a:xfrm>
            <a:off x="6512902" y="1801476"/>
            <a:ext cx="1297610" cy="246132"/>
          </a:xfrm>
          <a:prstGeom prst="roundRect">
            <a:avLst/>
          </a:prstGeom>
          <a:noFill/>
          <a:ln>
            <a:solidFill>
              <a:srgbClr val="C0000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631040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" grpId="0" animBg="1"/>
      <p:bldP spid="47" grpId="0" animBg="1"/>
      <p:bldP spid="55" grpId="0" animBg="1"/>
      <p:bldP spid="42" grpId="0" animBg="1"/>
      <p:bldP spid="4" grpId="0" animBg="1"/>
      <p:bldP spid="8" grpId="0" animBg="1"/>
      <p:bldP spid="48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97735" y="97099"/>
            <a:ext cx="9409121" cy="644189"/>
          </a:xfrm>
        </p:spPr>
        <p:txBody>
          <a:bodyPr>
            <a:noAutofit/>
          </a:bodyPr>
          <a:lstStyle/>
          <a:p>
            <a:pPr algn="ctr">
              <a:lnSpc>
                <a:spcPts val="2800"/>
              </a:lnSpc>
            </a:pPr>
            <a:r>
              <a:rPr lang="en-US" sz="2800" b="1" dirty="0" err="1">
                <a:latin typeface="+mn-lt"/>
              </a:rPr>
              <a:t>Dlm</a:t>
            </a:r>
            <a:r>
              <a:rPr lang="en-US" sz="2800" b="1" dirty="0">
                <a:latin typeface="+mn-lt"/>
              </a:rPr>
              <a:t>: </a:t>
            </a:r>
            <a:r>
              <a:rPr lang="ru-RU" sz="2800" b="1" dirty="0">
                <a:latin typeface="+mn-lt"/>
              </a:rPr>
              <a:t>критерии безопасности начала лечения, мониторинг безопасности и меры минимизации риска</a:t>
            </a:r>
            <a:endParaRPr lang="ru-RU" sz="2800" b="1" dirty="0">
              <a:solidFill>
                <a:srgbClr val="C00000"/>
              </a:solidFill>
              <a:latin typeface="+mn-lt"/>
            </a:endParaRPr>
          </a:p>
        </p:txBody>
      </p:sp>
      <p:cxnSp>
        <p:nvCxnSpPr>
          <p:cNvPr id="5" name="Прямая со стрелкой 4"/>
          <p:cNvCxnSpPr/>
          <p:nvPr/>
        </p:nvCxnSpPr>
        <p:spPr>
          <a:xfrm>
            <a:off x="2309786" y="2928934"/>
            <a:ext cx="7715304" cy="1588"/>
          </a:xfrm>
          <a:prstGeom prst="straightConnector1">
            <a:avLst/>
          </a:prstGeom>
          <a:ln w="19050">
            <a:prstDash val="sysDash"/>
            <a:tailEnd type="stealth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/>
          <p:cNvCxnSpPr/>
          <p:nvPr/>
        </p:nvCxnSpPr>
        <p:spPr>
          <a:xfrm rot="5400000" flipH="1" flipV="1">
            <a:off x="2239142" y="2928934"/>
            <a:ext cx="142082" cy="79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 rot="5400000" flipH="1" flipV="1">
            <a:off x="2810646" y="2928140"/>
            <a:ext cx="142082" cy="79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 rot="5400000" flipH="1" flipV="1">
            <a:off x="3310712" y="2928140"/>
            <a:ext cx="142082" cy="79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 rot="5400000" flipH="1" flipV="1">
            <a:off x="4310844" y="2928140"/>
            <a:ext cx="142082" cy="79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 rot="5400000" flipH="1" flipV="1">
            <a:off x="3810778" y="2928140"/>
            <a:ext cx="142082" cy="79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 rot="5400000" flipH="1" flipV="1">
            <a:off x="4810910" y="2928140"/>
            <a:ext cx="142082" cy="79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/>
        </p:nvCxnSpPr>
        <p:spPr>
          <a:xfrm rot="5400000" flipH="1" flipV="1">
            <a:off x="6168232" y="2928140"/>
            <a:ext cx="142082" cy="79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 rot="5400000" flipH="1" flipV="1">
            <a:off x="7239802" y="2928140"/>
            <a:ext cx="142082" cy="79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/>
          <p:nvPr/>
        </p:nvCxnSpPr>
        <p:spPr>
          <a:xfrm rot="5400000" flipH="1" flipV="1">
            <a:off x="8239934" y="2928140"/>
            <a:ext cx="142082" cy="79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 rot="5400000" flipH="1" flipV="1">
            <a:off x="9382942" y="2928140"/>
            <a:ext cx="142082" cy="79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Скругленный прямоугольник 29"/>
          <p:cNvSpPr/>
          <p:nvPr/>
        </p:nvSpPr>
        <p:spPr>
          <a:xfrm>
            <a:off x="2595538" y="3071810"/>
            <a:ext cx="642942" cy="214314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>
                <a:solidFill>
                  <a:schemeClr val="tx1"/>
                </a:solidFill>
              </a:rPr>
              <a:t>1 мес.</a:t>
            </a:r>
          </a:p>
        </p:txBody>
      </p:sp>
      <p:sp>
        <p:nvSpPr>
          <p:cNvPr id="31" name="Скругленный прямоугольник 30"/>
          <p:cNvSpPr/>
          <p:nvPr/>
        </p:nvSpPr>
        <p:spPr>
          <a:xfrm>
            <a:off x="3095604" y="3071810"/>
            <a:ext cx="642942" cy="214314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>
                <a:solidFill>
                  <a:schemeClr val="tx1"/>
                </a:solidFill>
              </a:rPr>
              <a:t>2 мес.</a:t>
            </a:r>
          </a:p>
        </p:txBody>
      </p:sp>
      <p:sp>
        <p:nvSpPr>
          <p:cNvPr id="32" name="Скругленный прямоугольник 31"/>
          <p:cNvSpPr/>
          <p:nvPr/>
        </p:nvSpPr>
        <p:spPr>
          <a:xfrm>
            <a:off x="3524232" y="3071810"/>
            <a:ext cx="642942" cy="214314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>
                <a:solidFill>
                  <a:schemeClr val="tx1"/>
                </a:solidFill>
              </a:rPr>
              <a:t>3 мес.</a:t>
            </a:r>
          </a:p>
        </p:txBody>
      </p:sp>
      <p:sp>
        <p:nvSpPr>
          <p:cNvPr id="33" name="Скругленный прямоугольник 32"/>
          <p:cNvSpPr/>
          <p:nvPr/>
        </p:nvSpPr>
        <p:spPr>
          <a:xfrm>
            <a:off x="4024298" y="3071810"/>
            <a:ext cx="642942" cy="214314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>
                <a:solidFill>
                  <a:schemeClr val="tx1"/>
                </a:solidFill>
              </a:rPr>
              <a:t>4 мес.</a:t>
            </a:r>
          </a:p>
        </p:txBody>
      </p:sp>
      <p:sp>
        <p:nvSpPr>
          <p:cNvPr id="34" name="Скругленный прямоугольник 33"/>
          <p:cNvSpPr/>
          <p:nvPr/>
        </p:nvSpPr>
        <p:spPr>
          <a:xfrm>
            <a:off x="4524364" y="3071810"/>
            <a:ext cx="642942" cy="214314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>
                <a:solidFill>
                  <a:schemeClr val="tx1"/>
                </a:solidFill>
              </a:rPr>
              <a:t>5 мес.</a:t>
            </a:r>
          </a:p>
        </p:txBody>
      </p:sp>
      <p:sp>
        <p:nvSpPr>
          <p:cNvPr id="35" name="Скругленный прямоугольник 34"/>
          <p:cNvSpPr/>
          <p:nvPr/>
        </p:nvSpPr>
        <p:spPr>
          <a:xfrm>
            <a:off x="5024430" y="3071810"/>
            <a:ext cx="642942" cy="214314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>
                <a:solidFill>
                  <a:schemeClr val="tx1"/>
                </a:solidFill>
              </a:rPr>
              <a:t>6 мес.</a:t>
            </a:r>
          </a:p>
        </p:txBody>
      </p:sp>
      <p:cxnSp>
        <p:nvCxnSpPr>
          <p:cNvPr id="36" name="Прямая соединительная линия 35"/>
          <p:cNvCxnSpPr/>
          <p:nvPr/>
        </p:nvCxnSpPr>
        <p:spPr>
          <a:xfrm rot="5400000" flipH="1" flipV="1">
            <a:off x="5239538" y="2928140"/>
            <a:ext cx="142082" cy="79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Скругленный прямоугольник 37"/>
          <p:cNvSpPr/>
          <p:nvPr/>
        </p:nvSpPr>
        <p:spPr>
          <a:xfrm>
            <a:off x="5881686" y="3071810"/>
            <a:ext cx="785818" cy="214314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>
                <a:solidFill>
                  <a:schemeClr val="tx1"/>
                </a:solidFill>
              </a:rPr>
              <a:t>9 мес.</a:t>
            </a:r>
          </a:p>
        </p:txBody>
      </p:sp>
      <p:sp>
        <p:nvSpPr>
          <p:cNvPr id="39" name="Скругленный прямоугольник 38"/>
          <p:cNvSpPr/>
          <p:nvPr/>
        </p:nvSpPr>
        <p:spPr>
          <a:xfrm>
            <a:off x="7024694" y="3071810"/>
            <a:ext cx="785818" cy="214314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>
                <a:solidFill>
                  <a:schemeClr val="tx1"/>
                </a:solidFill>
              </a:rPr>
              <a:t>12 мес.</a:t>
            </a:r>
          </a:p>
        </p:txBody>
      </p:sp>
      <p:sp>
        <p:nvSpPr>
          <p:cNvPr id="40" name="Скругленный прямоугольник 39"/>
          <p:cNvSpPr/>
          <p:nvPr/>
        </p:nvSpPr>
        <p:spPr>
          <a:xfrm>
            <a:off x="7953388" y="3071810"/>
            <a:ext cx="785818" cy="214314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>
                <a:solidFill>
                  <a:schemeClr val="tx1"/>
                </a:solidFill>
              </a:rPr>
              <a:t>15 мес.</a:t>
            </a:r>
          </a:p>
        </p:txBody>
      </p:sp>
      <p:sp>
        <p:nvSpPr>
          <p:cNvPr id="41" name="Скругленный прямоугольник 40"/>
          <p:cNvSpPr/>
          <p:nvPr/>
        </p:nvSpPr>
        <p:spPr>
          <a:xfrm>
            <a:off x="9310710" y="3071811"/>
            <a:ext cx="1128551" cy="213519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>
                <a:solidFill>
                  <a:schemeClr val="tx1"/>
                </a:solidFill>
              </a:rPr>
              <a:t>18, 21,24 мес.</a:t>
            </a:r>
          </a:p>
        </p:txBody>
      </p:sp>
      <p:sp>
        <p:nvSpPr>
          <p:cNvPr id="46" name="Скругленный прямоугольник 45"/>
          <p:cNvSpPr/>
          <p:nvPr/>
        </p:nvSpPr>
        <p:spPr>
          <a:xfrm>
            <a:off x="5667371" y="3294364"/>
            <a:ext cx="5292549" cy="1511581"/>
          </a:xfrm>
          <a:prstGeom prst="roundRect">
            <a:avLst/>
          </a:prstGeom>
          <a:noFill/>
          <a:ln w="12700"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i="1" dirty="0">
                <a:solidFill>
                  <a:srgbClr val="C00000"/>
                </a:solidFill>
              </a:rPr>
              <a:t>Отмена лечения / усиление мониторинга при:</a:t>
            </a:r>
          </a:p>
          <a:p>
            <a:pPr marL="285750" indent="-285750" algn="ctr">
              <a:lnSpc>
                <a:spcPts val="1700"/>
              </a:lnSpc>
              <a:buFontTx/>
              <a:buChar char="-"/>
            </a:pPr>
            <a:r>
              <a:rPr lang="ru-RU" sz="1600" i="1" dirty="0">
                <a:solidFill>
                  <a:schemeClr val="tx1"/>
                </a:solidFill>
              </a:rPr>
              <a:t>Увеличение интервала </a:t>
            </a:r>
            <a:r>
              <a:rPr lang="en-US" sz="1600" i="1" dirty="0" err="1">
                <a:solidFill>
                  <a:schemeClr val="tx1"/>
                </a:solidFill>
              </a:rPr>
              <a:t>QTcF</a:t>
            </a:r>
            <a:r>
              <a:rPr lang="ru-RU" sz="1600" i="1" dirty="0">
                <a:solidFill>
                  <a:schemeClr val="tx1"/>
                </a:solidFill>
              </a:rPr>
              <a:t> </a:t>
            </a:r>
            <a:r>
              <a:rPr lang="en-US" sz="1600" b="1" i="1" dirty="0">
                <a:solidFill>
                  <a:schemeClr val="tx1"/>
                </a:solidFill>
              </a:rPr>
              <a:t>&gt;</a:t>
            </a:r>
            <a:r>
              <a:rPr lang="ru-RU" sz="1600" b="1" i="1" dirty="0">
                <a:solidFill>
                  <a:schemeClr val="tx1"/>
                </a:solidFill>
              </a:rPr>
              <a:t> 500 </a:t>
            </a:r>
            <a:r>
              <a:rPr lang="ru-RU" sz="1600" b="1" i="1" dirty="0" err="1">
                <a:solidFill>
                  <a:schemeClr val="tx1"/>
                </a:solidFill>
              </a:rPr>
              <a:t>мсек</a:t>
            </a:r>
            <a:endParaRPr lang="ru-RU" sz="1600" b="1" i="1" dirty="0">
              <a:solidFill>
                <a:schemeClr val="tx1"/>
              </a:solidFill>
            </a:endParaRPr>
          </a:p>
          <a:p>
            <a:pPr marL="285750" indent="-285750" algn="ctr">
              <a:lnSpc>
                <a:spcPts val="1700"/>
              </a:lnSpc>
              <a:buFontTx/>
              <a:buChar char="-"/>
            </a:pPr>
            <a:r>
              <a:rPr lang="ru-RU" sz="1600" i="1" dirty="0">
                <a:solidFill>
                  <a:schemeClr val="tx1"/>
                </a:solidFill>
              </a:rPr>
              <a:t>При </a:t>
            </a:r>
            <a:r>
              <a:rPr lang="en-US" sz="1600" i="1" dirty="0" err="1">
                <a:solidFill>
                  <a:schemeClr val="tx1"/>
                </a:solidFill>
              </a:rPr>
              <a:t>QTcF</a:t>
            </a:r>
            <a:r>
              <a:rPr lang="en-US" sz="1600" i="1" dirty="0">
                <a:solidFill>
                  <a:schemeClr val="tx1"/>
                </a:solidFill>
              </a:rPr>
              <a:t> </a:t>
            </a:r>
            <a:r>
              <a:rPr lang="en-US" sz="1600" b="1" i="1" dirty="0">
                <a:solidFill>
                  <a:schemeClr val="tx1"/>
                </a:solidFill>
              </a:rPr>
              <a:t>&gt;450/470 </a:t>
            </a:r>
            <a:r>
              <a:rPr lang="ru-RU" sz="1600" i="1" dirty="0">
                <a:solidFill>
                  <a:schemeClr val="tx1"/>
                </a:solidFill>
              </a:rPr>
              <a:t>м/ж – более частый мониторинг ЭКГ и электролитов, корректировка</a:t>
            </a:r>
          </a:p>
          <a:p>
            <a:pPr marL="285750" indent="-285750" algn="ctr">
              <a:lnSpc>
                <a:spcPts val="1700"/>
              </a:lnSpc>
              <a:buFontTx/>
              <a:buChar char="-"/>
            </a:pPr>
            <a:r>
              <a:rPr lang="ru-RU" sz="1600" i="1" dirty="0">
                <a:solidFill>
                  <a:schemeClr val="tx1"/>
                </a:solidFill>
              </a:rPr>
              <a:t>Уровень альбумина </a:t>
            </a:r>
            <a:r>
              <a:rPr lang="en-US" sz="1600" i="1" dirty="0">
                <a:solidFill>
                  <a:schemeClr val="tx1"/>
                </a:solidFill>
              </a:rPr>
              <a:t> </a:t>
            </a:r>
            <a:r>
              <a:rPr lang="ru-RU" sz="1600" i="1" dirty="0">
                <a:solidFill>
                  <a:schemeClr val="tx1"/>
                </a:solidFill>
              </a:rPr>
              <a:t> </a:t>
            </a:r>
            <a:r>
              <a:rPr lang="ru-RU" sz="1600" b="1" i="1" dirty="0">
                <a:solidFill>
                  <a:schemeClr val="tx1"/>
                </a:solidFill>
              </a:rPr>
              <a:t>&lt; 3,4 г/дл </a:t>
            </a:r>
            <a:r>
              <a:rPr lang="ru-RU" sz="1600" i="1" dirty="0">
                <a:solidFill>
                  <a:schemeClr val="tx1"/>
                </a:solidFill>
              </a:rPr>
              <a:t>более частый мониторинг ЭКГ</a:t>
            </a:r>
          </a:p>
        </p:txBody>
      </p:sp>
      <p:sp>
        <p:nvSpPr>
          <p:cNvPr id="47" name="Скругленный прямоугольник 46"/>
          <p:cNvSpPr/>
          <p:nvPr/>
        </p:nvSpPr>
        <p:spPr>
          <a:xfrm>
            <a:off x="862885" y="3422786"/>
            <a:ext cx="5089099" cy="3328149"/>
          </a:xfrm>
          <a:prstGeom prst="roundRect">
            <a:avLst/>
          </a:prstGeom>
          <a:noFill/>
          <a:ln w="12700"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1600"/>
              </a:lnSpc>
            </a:pPr>
            <a:endParaRPr lang="ru-RU" sz="1600" i="1" dirty="0">
              <a:solidFill>
                <a:schemeClr val="tx1"/>
              </a:solidFill>
            </a:endParaRPr>
          </a:p>
          <a:p>
            <a:pPr algn="ctr">
              <a:lnSpc>
                <a:spcPts val="1600"/>
              </a:lnSpc>
            </a:pPr>
            <a:r>
              <a:rPr lang="ru-RU" b="1" i="1" dirty="0">
                <a:solidFill>
                  <a:srgbClr val="C00000"/>
                </a:solidFill>
              </a:rPr>
              <a:t>На этапе включения:</a:t>
            </a:r>
          </a:p>
          <a:p>
            <a:pPr marL="285750" indent="-285750" algn="ctr">
              <a:lnSpc>
                <a:spcPts val="1600"/>
              </a:lnSpc>
              <a:buFontTx/>
              <a:buChar char="-"/>
            </a:pPr>
            <a:r>
              <a:rPr lang="ru-RU" sz="1600" i="1" dirty="0">
                <a:solidFill>
                  <a:schemeClr val="tx1"/>
                </a:solidFill>
              </a:rPr>
              <a:t>Не должны включаться пациенты с уровнем альбумина </a:t>
            </a:r>
            <a:r>
              <a:rPr lang="ru-RU" sz="1600" b="1" i="1" dirty="0">
                <a:solidFill>
                  <a:schemeClr val="tx1"/>
                </a:solidFill>
              </a:rPr>
              <a:t>&lt; 2,8 г/</a:t>
            </a:r>
            <a:r>
              <a:rPr lang="ru-RU" sz="1600" b="1" i="1" dirty="0" err="1">
                <a:solidFill>
                  <a:schemeClr val="tx1"/>
                </a:solidFill>
              </a:rPr>
              <a:t>дл</a:t>
            </a:r>
            <a:endParaRPr lang="en-US" sz="1600" b="1" i="1" dirty="0">
              <a:solidFill>
                <a:schemeClr val="tx1"/>
              </a:solidFill>
            </a:endParaRPr>
          </a:p>
          <a:p>
            <a:pPr marL="285750" indent="-285750" algn="ctr">
              <a:lnSpc>
                <a:spcPts val="1600"/>
              </a:lnSpc>
              <a:buFontTx/>
              <a:buChar char="-"/>
            </a:pPr>
            <a:r>
              <a:rPr lang="ru-RU" sz="1600" i="1" dirty="0">
                <a:solidFill>
                  <a:schemeClr val="tx1"/>
                </a:solidFill>
              </a:rPr>
              <a:t>Интервал </a:t>
            </a:r>
            <a:r>
              <a:rPr lang="en-US" sz="1600" i="1" dirty="0" err="1">
                <a:solidFill>
                  <a:schemeClr val="tx1"/>
                </a:solidFill>
              </a:rPr>
              <a:t>QTcF</a:t>
            </a:r>
            <a:r>
              <a:rPr lang="ru-RU" sz="1600" i="1" dirty="0">
                <a:solidFill>
                  <a:schemeClr val="tx1"/>
                </a:solidFill>
              </a:rPr>
              <a:t> </a:t>
            </a:r>
            <a:r>
              <a:rPr lang="en-US" sz="1600" b="1" i="1" dirty="0">
                <a:solidFill>
                  <a:schemeClr val="tx1"/>
                </a:solidFill>
              </a:rPr>
              <a:t>&gt;</a:t>
            </a:r>
            <a:r>
              <a:rPr lang="ru-RU" sz="1600" b="1" i="1" dirty="0">
                <a:solidFill>
                  <a:schemeClr val="tx1"/>
                </a:solidFill>
              </a:rPr>
              <a:t> </a:t>
            </a:r>
            <a:r>
              <a:rPr lang="ru-RU" sz="1600" i="1" dirty="0">
                <a:solidFill>
                  <a:schemeClr val="tx1"/>
                </a:solidFill>
              </a:rPr>
              <a:t>500 </a:t>
            </a:r>
            <a:r>
              <a:rPr lang="ru-RU" sz="1600" i="1" dirty="0" err="1">
                <a:solidFill>
                  <a:schemeClr val="tx1"/>
                </a:solidFill>
              </a:rPr>
              <a:t>мсек</a:t>
            </a:r>
            <a:endParaRPr lang="ru-RU" sz="1600" i="1" dirty="0">
              <a:solidFill>
                <a:schemeClr val="tx1"/>
              </a:solidFill>
            </a:endParaRPr>
          </a:p>
          <a:p>
            <a:pPr marL="285750" indent="-285750" algn="ctr">
              <a:lnSpc>
                <a:spcPts val="1600"/>
              </a:lnSpc>
              <a:buFontTx/>
              <a:buChar char="-"/>
            </a:pPr>
            <a:r>
              <a:rPr lang="ru-RU" sz="1600" i="1" dirty="0">
                <a:solidFill>
                  <a:schemeClr val="tx1"/>
                </a:solidFill>
              </a:rPr>
              <a:t>Прием сильных ингибиторов </a:t>
            </a:r>
            <a:r>
              <a:rPr lang="en-US" sz="1600" i="1" dirty="0">
                <a:solidFill>
                  <a:schemeClr val="tx1"/>
                </a:solidFill>
              </a:rPr>
              <a:t>CYP3A4 (</a:t>
            </a:r>
            <a:r>
              <a:rPr lang="ru-RU" sz="1600" i="1" dirty="0">
                <a:solidFill>
                  <a:schemeClr val="tx1"/>
                </a:solidFill>
              </a:rPr>
              <a:t>н-р, </a:t>
            </a:r>
            <a:r>
              <a:rPr lang="ru-RU" sz="1600" i="1" dirty="0" err="1">
                <a:solidFill>
                  <a:schemeClr val="tx1"/>
                </a:solidFill>
              </a:rPr>
              <a:t>карбомазепин</a:t>
            </a:r>
            <a:r>
              <a:rPr lang="ru-RU" sz="1600" i="1" dirty="0">
                <a:solidFill>
                  <a:schemeClr val="tx1"/>
                </a:solidFill>
              </a:rPr>
              <a:t>)</a:t>
            </a:r>
          </a:p>
          <a:p>
            <a:pPr marL="285750" indent="-285750" algn="ctr">
              <a:lnSpc>
                <a:spcPts val="1600"/>
              </a:lnSpc>
              <a:buFontTx/>
              <a:buChar char="-"/>
            </a:pPr>
            <a:r>
              <a:rPr lang="ru-RU" sz="1600" i="1" dirty="0">
                <a:solidFill>
                  <a:schemeClr val="tx1"/>
                </a:solidFill>
              </a:rPr>
              <a:t>Нарушения ритма в анамнезе (</a:t>
            </a:r>
            <a:r>
              <a:rPr lang="en-US" sz="1600" i="1" dirty="0">
                <a:solidFill>
                  <a:schemeClr val="tx1"/>
                </a:solidFill>
              </a:rPr>
              <a:t>torsade de pointes, </a:t>
            </a:r>
            <a:r>
              <a:rPr lang="ru-RU" sz="1600" i="1" dirty="0">
                <a:solidFill>
                  <a:schemeClr val="tx1"/>
                </a:solidFill>
              </a:rPr>
              <a:t>желудочковые аритмии), заболеваний коронарных артерий, СН, электролитных нарушений и других </a:t>
            </a:r>
            <a:r>
              <a:rPr lang="ru-RU" sz="1600" b="1" i="1" dirty="0">
                <a:solidFill>
                  <a:schemeClr val="tx1"/>
                </a:solidFill>
              </a:rPr>
              <a:t>факторов риска нарушений ритма </a:t>
            </a:r>
            <a:r>
              <a:rPr lang="ru-RU" sz="1600" i="1" dirty="0">
                <a:solidFill>
                  <a:schemeClr val="tx1"/>
                </a:solidFill>
              </a:rPr>
              <a:t>– если польза превышает риск и </a:t>
            </a:r>
            <a:r>
              <a:rPr lang="ru-RU" sz="1600" b="1" i="1" dirty="0">
                <a:solidFill>
                  <a:schemeClr val="tx1"/>
                </a:solidFill>
              </a:rPr>
              <a:t>при очень частом мониторинге</a:t>
            </a:r>
          </a:p>
          <a:p>
            <a:pPr marL="285750" indent="-285750" algn="ctr">
              <a:lnSpc>
                <a:spcPts val="1600"/>
              </a:lnSpc>
              <a:buFontTx/>
              <a:buChar char="-"/>
            </a:pPr>
            <a:r>
              <a:rPr lang="ru-RU" sz="1600" i="1" dirty="0">
                <a:solidFill>
                  <a:schemeClr val="tx1"/>
                </a:solidFill>
              </a:rPr>
              <a:t>Не рекомендуется пациентам с умеренными-тяжелыми нарушениями функции печени </a:t>
            </a:r>
          </a:p>
          <a:p>
            <a:pPr marL="285750" indent="-285750" algn="ctr">
              <a:lnSpc>
                <a:spcPts val="1600"/>
              </a:lnSpc>
              <a:buFontTx/>
              <a:buChar char="-"/>
            </a:pPr>
            <a:r>
              <a:rPr lang="ru-RU" sz="1600" i="1" dirty="0">
                <a:solidFill>
                  <a:schemeClr val="tx1"/>
                </a:solidFill>
              </a:rPr>
              <a:t>Обязательное информированное согласие</a:t>
            </a:r>
          </a:p>
          <a:p>
            <a:pPr marL="285750" indent="-285750" algn="ctr">
              <a:lnSpc>
                <a:spcPts val="1600"/>
              </a:lnSpc>
              <a:buFontTx/>
              <a:buChar char="-"/>
            </a:pPr>
            <a:endParaRPr lang="ru-RU" sz="1600" i="1" dirty="0">
              <a:solidFill>
                <a:schemeClr val="tx1"/>
              </a:solidFill>
            </a:endParaRPr>
          </a:p>
          <a:p>
            <a:pPr algn="ctr">
              <a:lnSpc>
                <a:spcPts val="1600"/>
              </a:lnSpc>
            </a:pPr>
            <a:endParaRPr lang="en-US" sz="1600" dirty="0">
              <a:solidFill>
                <a:schemeClr val="tx1"/>
              </a:solidFill>
            </a:endParaRPr>
          </a:p>
        </p:txBody>
      </p:sp>
      <p:cxnSp>
        <p:nvCxnSpPr>
          <p:cNvPr id="6" name="Прямая со стрелкой 5"/>
          <p:cNvCxnSpPr/>
          <p:nvPr/>
        </p:nvCxnSpPr>
        <p:spPr>
          <a:xfrm flipV="1">
            <a:off x="2309786" y="2999578"/>
            <a:ext cx="0" cy="423208"/>
          </a:xfrm>
          <a:prstGeom prst="straightConnector1">
            <a:avLst/>
          </a:prstGeom>
          <a:ln>
            <a:solidFill>
              <a:srgbClr val="111147"/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Скругленный прямоугольник 54"/>
          <p:cNvSpPr/>
          <p:nvPr/>
        </p:nvSpPr>
        <p:spPr>
          <a:xfrm>
            <a:off x="2309786" y="912506"/>
            <a:ext cx="8034686" cy="1714203"/>
          </a:xfrm>
          <a:prstGeom prst="roundRect">
            <a:avLst/>
          </a:prstGeom>
          <a:noFill/>
          <a:ln w="12700"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1600"/>
              </a:lnSpc>
            </a:pPr>
            <a:endParaRPr lang="ru-RU" sz="1600" i="1" dirty="0">
              <a:solidFill>
                <a:schemeClr val="tx1"/>
              </a:solidFill>
            </a:endParaRPr>
          </a:p>
          <a:p>
            <a:pPr algn="ctr">
              <a:lnSpc>
                <a:spcPts val="1800"/>
              </a:lnSpc>
            </a:pPr>
            <a:r>
              <a:rPr lang="ru-RU" b="1" i="1" dirty="0">
                <a:solidFill>
                  <a:srgbClr val="C00000"/>
                </a:solidFill>
              </a:rPr>
              <a:t>На протяжении всего лечения:</a:t>
            </a:r>
          </a:p>
          <a:p>
            <a:pPr marL="285750" indent="-285750" algn="ctr">
              <a:lnSpc>
                <a:spcPts val="1800"/>
              </a:lnSpc>
              <a:buFontTx/>
              <a:buChar char="-"/>
            </a:pPr>
            <a:r>
              <a:rPr lang="ru-RU" i="1" dirty="0">
                <a:solidFill>
                  <a:schemeClr val="tx1"/>
                </a:solidFill>
              </a:rPr>
              <a:t>Регулярный мониторинг </a:t>
            </a:r>
            <a:r>
              <a:rPr lang="ru-RU" b="1" i="1" dirty="0">
                <a:solidFill>
                  <a:schemeClr val="tx1"/>
                </a:solidFill>
              </a:rPr>
              <a:t>ЭКГ, оценка </a:t>
            </a:r>
            <a:r>
              <a:rPr lang="en-US" b="1" i="1" dirty="0">
                <a:solidFill>
                  <a:schemeClr val="tx1"/>
                </a:solidFill>
              </a:rPr>
              <a:t>QT</a:t>
            </a:r>
            <a:r>
              <a:rPr lang="ru-RU" b="1" i="1" dirty="0">
                <a:solidFill>
                  <a:schemeClr val="tx1"/>
                </a:solidFill>
              </a:rPr>
              <a:t>с</a:t>
            </a:r>
            <a:r>
              <a:rPr lang="en-US" b="1" i="1" dirty="0">
                <a:solidFill>
                  <a:schemeClr val="tx1"/>
                </a:solidFill>
              </a:rPr>
              <a:t>F</a:t>
            </a:r>
            <a:endParaRPr lang="ru-RU" b="1" i="1" dirty="0">
              <a:solidFill>
                <a:schemeClr val="tx1"/>
              </a:solidFill>
            </a:endParaRPr>
          </a:p>
          <a:p>
            <a:pPr marL="285750" indent="-285750" algn="ctr">
              <a:lnSpc>
                <a:spcPts val="1800"/>
              </a:lnSpc>
              <a:buFontTx/>
              <a:buChar char="-"/>
            </a:pPr>
            <a:r>
              <a:rPr lang="ru-RU" i="1" dirty="0">
                <a:solidFill>
                  <a:schemeClr val="tx1"/>
                </a:solidFill>
              </a:rPr>
              <a:t>Регулярный лабораторный мониторинг АСТ, АЛТ, ЩФ, </a:t>
            </a:r>
            <a:r>
              <a:rPr lang="ru-RU" b="1" i="1" dirty="0">
                <a:solidFill>
                  <a:schemeClr val="tx1"/>
                </a:solidFill>
              </a:rPr>
              <a:t>билирубина</a:t>
            </a:r>
            <a:r>
              <a:rPr lang="ru-RU" i="1" dirty="0">
                <a:solidFill>
                  <a:schemeClr val="tx1"/>
                </a:solidFill>
              </a:rPr>
              <a:t>, ГГТП, </a:t>
            </a:r>
            <a:r>
              <a:rPr lang="ru-RU" i="1" dirty="0" err="1">
                <a:solidFill>
                  <a:schemeClr val="tx1"/>
                </a:solidFill>
              </a:rPr>
              <a:t>креатинин</a:t>
            </a:r>
            <a:r>
              <a:rPr lang="ru-RU" i="1" dirty="0">
                <a:solidFill>
                  <a:schemeClr val="tx1"/>
                </a:solidFill>
              </a:rPr>
              <a:t>, СКФ, ТТГ, </a:t>
            </a:r>
            <a:r>
              <a:rPr lang="ru-RU" b="1" i="1" dirty="0">
                <a:solidFill>
                  <a:schemeClr val="tx1"/>
                </a:solidFill>
              </a:rPr>
              <a:t>К</a:t>
            </a:r>
            <a:r>
              <a:rPr lang="ru-RU" b="1" i="1" baseline="30000" dirty="0">
                <a:solidFill>
                  <a:schemeClr val="tx1"/>
                </a:solidFill>
              </a:rPr>
              <a:t>+</a:t>
            </a:r>
            <a:r>
              <a:rPr lang="ru-RU" b="1" i="1" dirty="0">
                <a:solidFill>
                  <a:schemeClr val="tx1"/>
                </a:solidFill>
              </a:rPr>
              <a:t>, </a:t>
            </a:r>
            <a:r>
              <a:rPr lang="en-US" b="1" i="1" dirty="0">
                <a:solidFill>
                  <a:schemeClr val="tx1"/>
                </a:solidFill>
              </a:rPr>
              <a:t>Mg</a:t>
            </a:r>
            <a:r>
              <a:rPr lang="ru-RU" b="1" i="1" baseline="30000" dirty="0">
                <a:solidFill>
                  <a:schemeClr val="tx1"/>
                </a:solidFill>
              </a:rPr>
              <a:t>2+</a:t>
            </a:r>
            <a:r>
              <a:rPr lang="ru-RU" b="1" i="1" dirty="0">
                <a:solidFill>
                  <a:schemeClr val="tx1"/>
                </a:solidFill>
              </a:rPr>
              <a:t>,</a:t>
            </a:r>
            <a:r>
              <a:rPr lang="en-US" b="1" i="1" dirty="0">
                <a:solidFill>
                  <a:schemeClr val="tx1"/>
                </a:solidFill>
              </a:rPr>
              <a:t> Ca</a:t>
            </a:r>
            <a:r>
              <a:rPr lang="ru-RU" b="1" i="1" baseline="30000" dirty="0">
                <a:solidFill>
                  <a:schemeClr val="tx1"/>
                </a:solidFill>
              </a:rPr>
              <a:t>2</a:t>
            </a:r>
            <a:r>
              <a:rPr lang="ru-RU" i="1" baseline="30000" dirty="0">
                <a:solidFill>
                  <a:schemeClr val="tx1"/>
                </a:solidFill>
              </a:rPr>
              <a:t>+</a:t>
            </a:r>
            <a:r>
              <a:rPr lang="ru-RU" i="1" dirty="0">
                <a:solidFill>
                  <a:schemeClr val="tx1"/>
                </a:solidFill>
              </a:rPr>
              <a:t> параметры крови, </a:t>
            </a:r>
            <a:r>
              <a:rPr lang="ru-RU" b="1" i="1" dirty="0">
                <a:solidFill>
                  <a:schemeClr val="tx1"/>
                </a:solidFill>
              </a:rPr>
              <a:t>альбумин</a:t>
            </a:r>
            <a:r>
              <a:rPr lang="ru-RU" i="1" dirty="0">
                <a:solidFill>
                  <a:schemeClr val="tx1"/>
                </a:solidFill>
              </a:rPr>
              <a:t>, глюкоза</a:t>
            </a:r>
          </a:p>
          <a:p>
            <a:pPr marL="285750" indent="-285750" algn="ctr">
              <a:lnSpc>
                <a:spcPts val="1800"/>
              </a:lnSpc>
              <a:buFontTx/>
              <a:buChar char="-"/>
            </a:pPr>
            <a:r>
              <a:rPr lang="ru-RU" i="1" dirty="0">
                <a:solidFill>
                  <a:schemeClr val="tx1"/>
                </a:solidFill>
              </a:rPr>
              <a:t>Регулярный клинический мониторинг, осмотр офтальмолога, осмотр невропатолога (по показаниям)</a:t>
            </a:r>
          </a:p>
          <a:p>
            <a:pPr algn="ctr">
              <a:lnSpc>
                <a:spcPts val="1600"/>
              </a:lnSpc>
            </a:pPr>
            <a:r>
              <a:rPr lang="ru-RU" sz="1600" i="1" dirty="0">
                <a:solidFill>
                  <a:schemeClr val="tx1"/>
                </a:solidFill>
              </a:rPr>
              <a:t> </a:t>
            </a:r>
            <a:endParaRPr lang="en-US" sz="1600" dirty="0">
              <a:solidFill>
                <a:schemeClr val="tx1"/>
              </a:solidFill>
            </a:endParaRPr>
          </a:p>
        </p:txBody>
      </p:sp>
      <p:cxnSp>
        <p:nvCxnSpPr>
          <p:cNvPr id="11" name="Прямая со стрелкой 10"/>
          <p:cNvCxnSpPr/>
          <p:nvPr/>
        </p:nvCxnSpPr>
        <p:spPr>
          <a:xfrm>
            <a:off x="2881290" y="2626708"/>
            <a:ext cx="0" cy="30222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Прямая со стрелкой 44"/>
          <p:cNvCxnSpPr/>
          <p:nvPr/>
        </p:nvCxnSpPr>
        <p:spPr>
          <a:xfrm>
            <a:off x="3381356" y="2626708"/>
            <a:ext cx="0" cy="30222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Прямая со стрелкой 48"/>
          <p:cNvCxnSpPr/>
          <p:nvPr/>
        </p:nvCxnSpPr>
        <p:spPr>
          <a:xfrm>
            <a:off x="3881422" y="2626708"/>
            <a:ext cx="0" cy="30222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Прямая со стрелкой 50"/>
          <p:cNvCxnSpPr/>
          <p:nvPr/>
        </p:nvCxnSpPr>
        <p:spPr>
          <a:xfrm>
            <a:off x="4381488" y="2626708"/>
            <a:ext cx="0" cy="30222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Прямая со стрелкой 58"/>
          <p:cNvCxnSpPr/>
          <p:nvPr/>
        </p:nvCxnSpPr>
        <p:spPr>
          <a:xfrm>
            <a:off x="4881554" y="2626708"/>
            <a:ext cx="0" cy="30222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Прямая со стрелкой 62"/>
          <p:cNvCxnSpPr/>
          <p:nvPr/>
        </p:nvCxnSpPr>
        <p:spPr>
          <a:xfrm>
            <a:off x="5310182" y="2626708"/>
            <a:ext cx="0" cy="30222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Прямая со стрелкой 66"/>
          <p:cNvCxnSpPr/>
          <p:nvPr/>
        </p:nvCxnSpPr>
        <p:spPr>
          <a:xfrm>
            <a:off x="6238876" y="2626708"/>
            <a:ext cx="0" cy="30222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Прямая со стрелкой 70"/>
          <p:cNvCxnSpPr/>
          <p:nvPr/>
        </p:nvCxnSpPr>
        <p:spPr>
          <a:xfrm>
            <a:off x="7310446" y="2626708"/>
            <a:ext cx="0" cy="30222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Прямая со стрелкой 73"/>
          <p:cNvCxnSpPr/>
          <p:nvPr/>
        </p:nvCxnSpPr>
        <p:spPr>
          <a:xfrm>
            <a:off x="8310578" y="2626708"/>
            <a:ext cx="0" cy="30222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Прямая со стрелкой 75"/>
          <p:cNvCxnSpPr/>
          <p:nvPr/>
        </p:nvCxnSpPr>
        <p:spPr>
          <a:xfrm>
            <a:off x="9453586" y="2626708"/>
            <a:ext cx="0" cy="30222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7" name="Скругленный прямоугольник 76"/>
          <p:cNvSpPr/>
          <p:nvPr/>
        </p:nvSpPr>
        <p:spPr>
          <a:xfrm>
            <a:off x="5641723" y="4805945"/>
            <a:ext cx="5665927" cy="1944991"/>
          </a:xfrm>
          <a:prstGeom prst="roundRect">
            <a:avLst/>
          </a:prstGeom>
          <a:noFill/>
          <a:ln w="12700"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i="1" dirty="0">
                <a:solidFill>
                  <a:srgbClr val="C00000"/>
                </a:solidFill>
              </a:rPr>
              <a:t>Контроль взаимодействия:</a:t>
            </a:r>
          </a:p>
          <a:p>
            <a:pPr marL="285750" indent="-285750" algn="ctr">
              <a:lnSpc>
                <a:spcPts val="1700"/>
              </a:lnSpc>
              <a:buFontTx/>
              <a:buChar char="-"/>
            </a:pPr>
            <a:r>
              <a:rPr lang="ru-RU" sz="1600" i="1" dirty="0">
                <a:solidFill>
                  <a:schemeClr val="tx1"/>
                </a:solidFill>
              </a:rPr>
              <a:t>С ЛС, увеличивающими интервал </a:t>
            </a:r>
            <a:r>
              <a:rPr lang="en-US" sz="1600" i="1" dirty="0">
                <a:solidFill>
                  <a:schemeClr val="tx1"/>
                </a:solidFill>
              </a:rPr>
              <a:t>QT</a:t>
            </a:r>
            <a:r>
              <a:rPr lang="ru-RU" sz="1600" i="1" dirty="0">
                <a:solidFill>
                  <a:schemeClr val="tx1"/>
                </a:solidFill>
              </a:rPr>
              <a:t> (</a:t>
            </a:r>
            <a:r>
              <a:rPr lang="ru-RU" sz="1600" i="1" dirty="0" err="1">
                <a:solidFill>
                  <a:schemeClr val="tx1"/>
                </a:solidFill>
              </a:rPr>
              <a:t>фторхинолоны</a:t>
            </a:r>
            <a:r>
              <a:rPr lang="ru-RU" sz="1600" i="1" dirty="0">
                <a:solidFill>
                  <a:schemeClr val="tx1"/>
                </a:solidFill>
              </a:rPr>
              <a:t>, </a:t>
            </a:r>
            <a:r>
              <a:rPr lang="ru-RU" sz="1600" i="1" dirty="0" err="1">
                <a:solidFill>
                  <a:schemeClr val="tx1"/>
                </a:solidFill>
              </a:rPr>
              <a:t>клофазимин</a:t>
            </a:r>
            <a:r>
              <a:rPr lang="ru-RU" sz="1600" i="1" dirty="0">
                <a:solidFill>
                  <a:schemeClr val="tx1"/>
                </a:solidFill>
              </a:rPr>
              <a:t>); с ФХ </a:t>
            </a:r>
          </a:p>
          <a:p>
            <a:pPr algn="ctr">
              <a:lnSpc>
                <a:spcPts val="1700"/>
              </a:lnSpc>
            </a:pPr>
            <a:r>
              <a:rPr lang="en-US" sz="1600" i="1" dirty="0">
                <a:solidFill>
                  <a:schemeClr val="tx1"/>
                </a:solidFill>
              </a:rPr>
              <a:t>QT </a:t>
            </a:r>
            <a:r>
              <a:rPr lang="ru-RU" sz="1600" i="1" dirty="0">
                <a:solidFill>
                  <a:schemeClr val="tx1"/>
                </a:solidFill>
              </a:rPr>
              <a:t>возрастал на </a:t>
            </a:r>
            <a:r>
              <a:rPr lang="en-US" sz="1600" i="1" dirty="0">
                <a:solidFill>
                  <a:schemeClr val="tx1"/>
                </a:solidFill>
              </a:rPr>
              <a:t> 60 </a:t>
            </a:r>
            <a:r>
              <a:rPr lang="ru-RU" sz="1600" i="1" dirty="0" err="1">
                <a:solidFill>
                  <a:schemeClr val="tx1"/>
                </a:solidFill>
              </a:rPr>
              <a:t>мсек</a:t>
            </a:r>
            <a:r>
              <a:rPr lang="ru-RU" sz="1600" i="1" dirty="0">
                <a:solidFill>
                  <a:schemeClr val="tx1"/>
                </a:solidFill>
              </a:rPr>
              <a:t> – более частый мониторинг</a:t>
            </a:r>
          </a:p>
          <a:p>
            <a:pPr marL="285750" indent="-285750" algn="ctr">
              <a:lnSpc>
                <a:spcPts val="1700"/>
              </a:lnSpc>
              <a:buFontTx/>
              <a:buChar char="-"/>
            </a:pPr>
            <a:r>
              <a:rPr lang="ru-RU" sz="1600" i="1" dirty="0">
                <a:solidFill>
                  <a:schemeClr val="tx1"/>
                </a:solidFill>
              </a:rPr>
              <a:t>С </a:t>
            </a:r>
            <a:r>
              <a:rPr lang="ru-RU" sz="1600" i="1" dirty="0" err="1">
                <a:solidFill>
                  <a:schemeClr val="tx1"/>
                </a:solidFill>
              </a:rPr>
              <a:t>гепатотоксическими</a:t>
            </a:r>
            <a:r>
              <a:rPr lang="ru-RU" sz="1600" i="1" dirty="0">
                <a:solidFill>
                  <a:schemeClr val="tx1"/>
                </a:solidFill>
              </a:rPr>
              <a:t> ЛС</a:t>
            </a:r>
          </a:p>
          <a:p>
            <a:pPr marL="285750" indent="-285750" algn="ctr">
              <a:lnSpc>
                <a:spcPts val="1700"/>
              </a:lnSpc>
              <a:buFontTx/>
              <a:buChar char="-"/>
            </a:pPr>
            <a:r>
              <a:rPr lang="ru-RU" sz="1600" i="1" dirty="0">
                <a:solidFill>
                  <a:schemeClr val="tx1"/>
                </a:solidFill>
              </a:rPr>
              <a:t>Ингибиторами </a:t>
            </a:r>
            <a:r>
              <a:rPr lang="en-US" sz="1600" i="1" dirty="0">
                <a:solidFill>
                  <a:schemeClr val="tx1"/>
                </a:solidFill>
              </a:rPr>
              <a:t>CYP3A4 </a:t>
            </a:r>
            <a:r>
              <a:rPr lang="ru-RU" sz="1600" i="1" dirty="0">
                <a:solidFill>
                  <a:schemeClr val="tx1"/>
                </a:solidFill>
              </a:rPr>
              <a:t>(н-р, </a:t>
            </a:r>
            <a:r>
              <a:rPr lang="ru-RU" sz="1600" i="1" dirty="0" err="1">
                <a:solidFill>
                  <a:schemeClr val="tx1"/>
                </a:solidFill>
              </a:rPr>
              <a:t>лопинавир</a:t>
            </a:r>
            <a:r>
              <a:rPr lang="ru-RU" sz="1600" i="1" dirty="0">
                <a:solidFill>
                  <a:schemeClr val="tx1"/>
                </a:solidFill>
              </a:rPr>
              <a:t>/</a:t>
            </a:r>
            <a:r>
              <a:rPr lang="ru-RU" sz="1600" i="1" dirty="0" err="1">
                <a:solidFill>
                  <a:schemeClr val="tx1"/>
                </a:solidFill>
              </a:rPr>
              <a:t>ритонавир</a:t>
            </a:r>
            <a:r>
              <a:rPr lang="ru-RU" sz="1600" i="1" dirty="0">
                <a:solidFill>
                  <a:schemeClr val="tx1"/>
                </a:solidFill>
              </a:rPr>
              <a:t>) – повышение плазменных концентраций метаболита и риска удлинения интервала </a:t>
            </a:r>
            <a:r>
              <a:rPr lang="en-US" sz="1600" i="1" dirty="0">
                <a:solidFill>
                  <a:schemeClr val="tx1"/>
                </a:solidFill>
              </a:rPr>
              <a:t>QT</a:t>
            </a:r>
            <a:endParaRPr lang="ru-RU" sz="1600" i="1" dirty="0">
              <a:solidFill>
                <a:schemeClr val="tx1"/>
              </a:solidFill>
            </a:endParaRPr>
          </a:p>
        </p:txBody>
      </p:sp>
      <p:sp>
        <p:nvSpPr>
          <p:cNvPr id="44" name="Скругленный прямоугольник 43"/>
          <p:cNvSpPr/>
          <p:nvPr/>
        </p:nvSpPr>
        <p:spPr>
          <a:xfrm>
            <a:off x="6953256" y="1246711"/>
            <a:ext cx="1714512" cy="270457"/>
          </a:xfrm>
          <a:prstGeom prst="roundRect">
            <a:avLst/>
          </a:prstGeom>
          <a:noFill/>
          <a:ln>
            <a:solidFill>
              <a:srgbClr val="C0000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8" name="Скругленный прямоугольник 47"/>
          <p:cNvSpPr/>
          <p:nvPr/>
        </p:nvSpPr>
        <p:spPr>
          <a:xfrm>
            <a:off x="4881554" y="1735204"/>
            <a:ext cx="1357322" cy="301937"/>
          </a:xfrm>
          <a:prstGeom prst="roundRect">
            <a:avLst/>
          </a:prstGeom>
          <a:noFill/>
          <a:ln>
            <a:solidFill>
              <a:srgbClr val="C0000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0" name="Скругленный прямоугольник 49"/>
          <p:cNvSpPr/>
          <p:nvPr/>
        </p:nvSpPr>
        <p:spPr>
          <a:xfrm>
            <a:off x="8178085" y="1716144"/>
            <a:ext cx="1132626" cy="320997"/>
          </a:xfrm>
          <a:prstGeom prst="roundRect">
            <a:avLst/>
          </a:prstGeom>
          <a:noFill/>
          <a:ln>
            <a:solidFill>
              <a:srgbClr val="C0000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70431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" grpId="0" animBg="1"/>
      <p:bldP spid="47" grpId="0" animBg="1"/>
      <p:bldP spid="55" grpId="0" animBg="1"/>
      <p:bldP spid="77" grpId="0" animBg="1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1831</TotalTime>
  <Words>2409</Words>
  <Application>Microsoft Office PowerPoint</Application>
  <PresentationFormat>Widescreen</PresentationFormat>
  <Paragraphs>364</Paragraphs>
  <Slides>18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5" baseType="lpstr">
      <vt:lpstr>Arial</vt:lpstr>
      <vt:lpstr>Cabin</vt:lpstr>
      <vt:lpstr>Calibri</vt:lpstr>
      <vt:lpstr>Calibri Light</vt:lpstr>
      <vt:lpstr>Cambria Math</vt:lpstr>
      <vt:lpstr>Times New Roman</vt:lpstr>
      <vt:lpstr>Тема Office</vt:lpstr>
      <vt:lpstr>Кардиотоксичность противотуберкулезных лекарственных средств, надлежащий мониторинг и управление кардиотоксичностью</vt:lpstr>
      <vt:lpstr>Основные вопросы</vt:lpstr>
      <vt:lpstr>Особенности профиля безопасности новых препаратов  </vt:lpstr>
      <vt:lpstr>Механизмы проаритмогенного и кардиотоксического действия противотуберкулезных препаратов</vt:lpstr>
      <vt:lpstr>Профиль безопасности новых режимов лечения: летальные исходы</vt:lpstr>
      <vt:lpstr>Профиль безопасности новых режимов лечения: очень частые НР</vt:lpstr>
      <vt:lpstr>Профиль безопасности новых режимов лечения: кардиотоксические свойства</vt:lpstr>
      <vt:lpstr>Bdq: критерии безопасности начала лечения, мониторинг безопасности и меры минимизации риска</vt:lpstr>
      <vt:lpstr>Dlm: критерии безопасности начала лечения, мониторинг безопасности и меры минимизации риска</vt:lpstr>
      <vt:lpstr>Рутинный минимальный мониторинг кардиотоксичности и нарушений ритма </vt:lpstr>
      <vt:lpstr>PowerPoint Presentation</vt:lpstr>
      <vt:lpstr>Удлинение интервала QT : факторы риска и управление риском</vt:lpstr>
      <vt:lpstr>Удлинение интервала QT: факторы риска</vt:lpstr>
      <vt:lpstr>Дополнительные меры минимизации риска у пациентов с заболеваниями сердечно-сосудистой системы </vt:lpstr>
      <vt:lpstr>Практические примеры ведения пациентов с сопутствующей сердечно-сосудистой патологией</vt:lpstr>
      <vt:lpstr>Практические примеры ведения пациентов с сопутствующей сердечно-сосудистой патологией</vt:lpstr>
      <vt:lpstr>Заключение</vt:lpstr>
      <vt:lpstr>Спасибо за внимание!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Активный мониторинг и управление безопасностью Особенности мониторинга безопасности при сопутствующей патологии</dc:title>
  <dc:creator>Svetlana Setkina</dc:creator>
  <cp:lastModifiedBy>Saodat Qosimova</cp:lastModifiedBy>
  <cp:revision>30</cp:revision>
  <dcterms:created xsi:type="dcterms:W3CDTF">2020-10-03T13:00:54Z</dcterms:created>
  <dcterms:modified xsi:type="dcterms:W3CDTF">2023-01-13T10:35:13Z</dcterms:modified>
</cp:coreProperties>
</file>