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671" r:id="rId3"/>
    <p:sldId id="303" r:id="rId4"/>
    <p:sldId id="663" r:id="rId5"/>
    <p:sldId id="304" r:id="rId6"/>
    <p:sldId id="306" r:id="rId7"/>
    <p:sldId id="305" r:id="rId8"/>
    <p:sldId id="307" r:id="rId9"/>
    <p:sldId id="308" r:id="rId10"/>
    <p:sldId id="309" r:id="rId11"/>
    <p:sldId id="670" r:id="rId12"/>
    <p:sldId id="667" r:id="rId13"/>
    <p:sldId id="668" r:id="rId14"/>
    <p:sldId id="672" r:id="rId15"/>
    <p:sldId id="669" r:id="rId16"/>
    <p:sldId id="376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228" autoAdjust="0"/>
  </p:normalViewPr>
  <p:slideViewPr>
    <p:cSldViewPr snapToGrid="0">
      <p:cViewPr varScale="1">
        <p:scale>
          <a:sx n="95" d="100"/>
          <a:sy n="95" d="100"/>
        </p:scale>
        <p:origin x="8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D2962-59F9-4FB8-B9F5-8099A6E6C71A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A5D93B-45BE-4CEC-AD4F-E4E364749A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7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DFC79-30DA-484F-85C8-36E3971802A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625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одном клинической исследовании линезолида клинически значимой периферической нейропатией страдало 50% пациентов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5D93B-45BE-4CEC-AD4F-E4E364749A5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227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Необходимо отметить, что в большинстве стран региона ВЕЦА ставудин и диданозин более не применяются для ведения ВИЧ-инфекции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5D93B-45BE-4CEC-AD4F-E4E364749A5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9753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межфаланговому суставу большого пальца правой ноги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A5D93B-45BE-4CEC-AD4F-E4E364749A5A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3221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DFC79-30DA-484F-85C8-36E3971802A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33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912D05-C4E0-4A72-BA0E-6F16D2EDF5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088DE9D-3437-4E1F-894A-09E51C241B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1A712A-3B47-4C90-B57F-4BD1A24E7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034E2F-1E29-4089-95C5-7302B292B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7E22FD-01B2-463E-B02D-195389A14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549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9F2CF0-6875-482D-8CC1-31C253552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AFBD2B-C1EF-4180-94F6-BC0308AF67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71CDCD-274E-4807-8DFD-BC592627A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4FB1390-746A-44B4-814B-D7EC30115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D59205-1776-413F-8A0C-3B1C2058A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372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FC9E50-1E21-4E84-8382-A381F31F6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256CE14-1206-481F-B0D4-8B7B84F7C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FA6376-7C48-4358-94E6-7A4CFB593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C3B5E80-EC3E-42F1-AA7A-CEBF42A3E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BD8EC8-111D-4A54-A6CD-A1B8A2C46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625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D3E29C-CC79-4367-834A-130DAE2F7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6CC7E7-0BBD-4FAA-8C7F-699B3E8907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6D583A8-E03F-4045-B16C-F237983111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EF3EECB-6C55-4B5B-A3E7-5163FBF5D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CF54FD-4B94-4EB1-931E-9258F8017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AE443D-2BDF-4C84-BB8F-3AF28F0ED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118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08B0E5-08C2-4628-A9B1-D4E640719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15E0F0B-A439-4E0B-ADB1-8BF6DFF45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EE3E67F-520E-47DB-A8A6-DB1842F1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B1F479-448C-4A53-AD9F-BE21EF71DE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AFCBDBA-D639-49C8-AAC5-A3F2B16166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AD305B1-F94A-4ED0-9DA8-9EE8D9BC3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F15D16A-59FE-4F16-BFE6-E78D694A2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1FCF9FA-5922-4F9F-A727-BF43EE26E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841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FA80DE-E85E-4E47-91EE-73E992E82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BA8503-5721-4162-AE14-FD1732656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3CC1639-426D-4E72-B049-6136AF877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88AAA54-D318-411D-82A5-DCD46B4CD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454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32F924D-B118-49F9-A8E0-10FAF9920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81841CE-5DCC-417F-B5B4-C57478D99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EAEEC0B-2DB0-4790-8336-50A86DCC3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058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99F0C5-95CA-4FEF-B866-A337D6989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74D633F-809E-498D-AE7A-EA0CC0876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2D81991-58CB-482F-9157-8726321EC7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941D99F-A917-4EDF-9B7E-B4C4BC6AF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8BE8E6-4F68-4DE7-AEA9-B81C7C7D3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3331940-C414-4C64-956D-19E4A0B2A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171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FA669-898E-431B-8390-34AE4D831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E60B26D-07C7-4803-9DC9-7A59891E6D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D4E5B0C-2D1A-42D8-8DE1-A2BC52AE58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2851C7-58FE-487F-ADF6-C037428CD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AC5CA45-C420-4117-8CDB-91AAE8148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A066CC8-E79E-482A-9579-D6CFA73B2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315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8C4513-7191-48A5-B787-0CE3691F9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5A848AC-494F-4677-80C8-8886C344E6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F1A45AD-44F3-47EF-A27B-0BF6E78AC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7DA032-89A1-4841-B4CA-B7B79A652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F35EBB-69F5-4EE4-A330-20E3A5699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602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3D81420-BDD7-4494-A3EA-B22666C51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CA3AECF-F287-4F4A-B704-523C9585BF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1CBE40-084A-4878-AB22-952C07CCD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769650-A9CE-4C88-9F47-6CF839D4B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EE8BE2-28B1-4C47-8AB4-1EC38A90E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508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 blu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icture Placeholder 4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12192000" cy="6858000"/>
          </a:xfrm>
          <a:solidFill>
            <a:schemeClr val="bg1"/>
          </a:solidFill>
        </p:spPr>
        <p:txBody>
          <a:bodyPr bIns="1980000" anchor="ctr">
            <a:normAutofit/>
          </a:bodyPr>
          <a:lstStyle>
            <a:lvl1pPr algn="ctr">
              <a:defRPr sz="1400">
                <a:solidFill>
                  <a:schemeClr val="accent4"/>
                </a:solidFill>
              </a:defRPr>
            </a:lvl1pPr>
          </a:lstStyle>
          <a:p>
            <a:r>
              <a:rPr lang="en-GB" noProof="0" dirty="0"/>
              <a:t>Click on Icon to add picture, then arrange object (send to back)</a:t>
            </a:r>
            <a:br>
              <a:rPr lang="en-GB" noProof="0" dirty="0"/>
            </a:br>
            <a:r>
              <a:rPr lang="en-GB" noProof="0" dirty="0"/>
              <a:t>Change picture either by right mouse click on picture + „change picture“ </a:t>
            </a:r>
            <a:br>
              <a:rPr lang="en-GB" noProof="0" dirty="0"/>
            </a:br>
            <a:r>
              <a:rPr lang="en-GB" noProof="0" dirty="0"/>
              <a:t>or by deleting picture + resetting slide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2" y="4482003"/>
            <a:ext cx="12191999" cy="1655999"/>
          </a:xfrm>
          <a:solidFill>
            <a:schemeClr val="tx2"/>
          </a:solidFill>
        </p:spPr>
        <p:txBody>
          <a:bodyPr lIns="468000" tIns="360000" rIns="360000" bIns="828000" anchor="b">
            <a:noAutofit/>
          </a:bodyPr>
          <a:lstStyle>
            <a:lvl1pPr marL="0" indent="0" algn="l">
              <a:lnSpc>
                <a:spcPct val="90000"/>
              </a:lnSpc>
              <a:buNone/>
              <a:defRPr sz="24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gray">
          <a:xfrm>
            <a:off x="0" y="485184"/>
            <a:ext cx="7344000" cy="1119158"/>
          </a:xfrm>
          <a:noFill/>
        </p:spPr>
        <p:txBody>
          <a:bodyPr lIns="468000" tIns="72000" rIns="450000" bIns="180000" anchor="t" anchorCtr="0">
            <a:noAutofit/>
          </a:bodyPr>
          <a:lstStyle>
            <a:lvl1pPr algn="l">
              <a:lnSpc>
                <a:spcPct val="85000"/>
              </a:lnSpc>
              <a:defRPr sz="42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GB" noProof="0" dirty="0"/>
              <a:t>Click to edit </a:t>
            </a:r>
            <a:br>
              <a:rPr lang="en-GB" noProof="0" dirty="0"/>
            </a:br>
            <a:r>
              <a:rPr lang="en-GB" noProof="0" dirty="0"/>
              <a:t>Master title style</a:t>
            </a:r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80000" y="6507006"/>
            <a:ext cx="5971600" cy="247650"/>
          </a:xfrm>
        </p:spPr>
        <p:txBody>
          <a:bodyPr lIns="0" anchor="ctr">
            <a:noAutofit/>
          </a:bodyPr>
          <a:lstStyle>
            <a:lvl1pPr>
              <a:defRPr sz="1000" b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GB" noProof="0" dirty="0"/>
              <a:t>Name of Author  |  Function | Division | Country </a:t>
            </a:r>
          </a:p>
        </p:txBody>
      </p:sp>
      <p:sp>
        <p:nvSpPr>
          <p:cNvPr id="90" name="Text Placeholder 35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9495913" y="5831937"/>
            <a:ext cx="2195259" cy="247650"/>
          </a:xfrm>
        </p:spPr>
        <p:txBody>
          <a:bodyPr rIns="0" anchor="ctr">
            <a:noAutofit/>
          </a:bodyPr>
          <a:lstStyle>
            <a:lvl1pPr algn="ctr">
              <a:defRPr sz="1600" b="1" spc="0" baseline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GB" noProof="0" dirty="0"/>
              <a:t>www.euro.who.int</a:t>
            </a:r>
          </a:p>
        </p:txBody>
      </p:sp>
      <p:sp>
        <p:nvSpPr>
          <p:cNvPr id="62" name="Text Placeholder 35"/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479999" y="5440855"/>
            <a:ext cx="11211172" cy="288000"/>
          </a:xfrm>
        </p:spPr>
        <p:txBody>
          <a:bodyPr lIns="0" rIns="90000">
            <a:noAutofit/>
          </a:bodyPr>
          <a:lstStyle>
            <a:lvl1pPr algn="l">
              <a:defRPr sz="16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GB" noProof="0" dirty="0"/>
              <a:t>Date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E219EE-E5DE-4728-BDA0-C560E0EA4EB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418" y="476013"/>
            <a:ext cx="3175753" cy="11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169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57C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30426"/>
            <a:ext cx="12192000" cy="14700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Myriad Pro"/>
                <a:cs typeface="Myriad Pro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1200" y="5334000"/>
            <a:ext cx="6400800" cy="9906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  <a:latin typeface="Myriad Pro"/>
                <a:cs typeface="Myriad Pro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4" name="Picture 3" descr="PIH_logo_wht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1" y="381001"/>
            <a:ext cx="2883505" cy="64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456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524000" y="274638"/>
            <a:ext cx="10058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40476"/>
            <a:ext cx="2844800" cy="365125"/>
          </a:xfrm>
        </p:spPr>
        <p:txBody>
          <a:bodyPr/>
          <a:lstStyle/>
          <a:p>
            <a:fld id="{DE5DF03B-84E6-8A45-AE08-F727D0D00D6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4660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F8741-B2A6-CC4C-9286-5F67EEF3C0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1166284" y="3452814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17601" y="4800600"/>
            <a:ext cx="10416116" cy="1143000"/>
          </a:xfrm>
        </p:spPr>
        <p:txBody>
          <a:bodyPr/>
          <a:lstStyle>
            <a:lvl1pPr algn="l">
              <a:defRPr>
                <a:solidFill>
                  <a:srgbClr val="E57C2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1267885" y="5029201"/>
            <a:ext cx="10924116" cy="457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87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524000" y="274638"/>
            <a:ext cx="10058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" hasCustomPrompt="1"/>
          </p:nvPr>
        </p:nvSpPr>
        <p:spPr>
          <a:xfrm>
            <a:off x="711200" y="1600200"/>
            <a:ext cx="10972800" cy="4419600"/>
          </a:xfrm>
        </p:spPr>
        <p:txBody>
          <a:bodyPr/>
          <a:lstStyle>
            <a:lvl5pPr>
              <a:buNone/>
              <a:defRPr/>
            </a:lvl5pPr>
          </a:lstStyle>
          <a:p>
            <a:pPr lvl="0"/>
            <a:r>
              <a:rPr lang="en-US" dirty="0"/>
              <a:t>Table title</a:t>
            </a:r>
          </a:p>
          <a:p>
            <a:pPr lvl="1"/>
            <a:endParaRPr lang="en-US" dirty="0"/>
          </a:p>
          <a:p>
            <a:pPr lvl="4"/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40476"/>
            <a:ext cx="2844800" cy="365125"/>
          </a:xfrm>
        </p:spPr>
        <p:txBody>
          <a:bodyPr/>
          <a:lstStyle/>
          <a:p>
            <a:fld id="{DE5DF03B-84E6-8A45-AE08-F727D0D00D6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35485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7200" y="5684838"/>
            <a:ext cx="7315200" cy="198438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F8741-B2A6-CC4C-9286-5F67EEF3C0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27200" y="381000"/>
            <a:ext cx="9804400" cy="5181600"/>
          </a:xfrm>
        </p:spPr>
        <p:txBody>
          <a:bodyPr/>
          <a:lstStyle>
            <a:lvl2pPr>
              <a:defRPr baseline="0"/>
            </a:lvl2pPr>
            <a:lvl5pPr>
              <a:buNone/>
              <a:defRPr/>
            </a:lvl5pPr>
          </a:lstStyle>
          <a:p>
            <a:pPr lvl="1"/>
            <a:r>
              <a:rPr lang="en-US" dirty="0"/>
              <a:t>Insert Photo Here</a:t>
            </a:r>
          </a:p>
          <a:p>
            <a:pPr lvl="4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052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176DB-FD09-42AB-9EDB-07B414E04D15}" type="datetimeFigureOut">
              <a:rPr lang="en-US"/>
              <a:pPr>
                <a:defRPr/>
              </a:pPr>
              <a:t>11/5/2020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39EBF-BC1A-4D9B-91EF-125E8141D0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1054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9F2CF0-6875-482D-8CC1-31C253552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AFBD2B-C1EF-4180-94F6-BC0308AF67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71CDCD-274E-4807-8DFD-BC592627A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4FB1390-746A-44B4-814B-D7EC30115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D59205-1776-413F-8A0C-3B1C2058A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9677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losing slid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icture Placeholder 4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12192000" cy="6858000"/>
          </a:xfrm>
          <a:solidFill>
            <a:schemeClr val="bg1"/>
          </a:solidFill>
        </p:spPr>
        <p:txBody>
          <a:bodyPr bIns="1980000" anchor="ctr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 sz="1400">
                <a:solidFill>
                  <a:schemeClr val="accent4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/>
            </a:pPr>
            <a:r>
              <a:rPr lang="en-GB" noProof="0"/>
              <a:t>Click on Icon to add picture, then arrange object (send to back)</a:t>
            </a:r>
            <a:br>
              <a:rPr lang="en-GB" noProof="0"/>
            </a:br>
            <a:r>
              <a:rPr lang="en-GB" noProof="0"/>
              <a:t>Change picture either by</a:t>
            </a:r>
            <a:br>
              <a:rPr lang="en-GB" noProof="0"/>
            </a:br>
            <a:r>
              <a:rPr lang="en-GB" noProof="0"/>
              <a:t>right mouse click on picture + „change picture“ </a:t>
            </a:r>
            <a:br>
              <a:rPr lang="en-GB" noProof="0"/>
            </a:br>
            <a:r>
              <a:rPr lang="en-GB" noProof="0"/>
              <a:t>or by deleting picture + resetting slide</a:t>
            </a:r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80000" y="6507006"/>
            <a:ext cx="5971600" cy="247650"/>
          </a:xfrm>
        </p:spPr>
        <p:txBody>
          <a:bodyPr anchor="ctr">
            <a:noAutofit/>
          </a:bodyPr>
          <a:lstStyle>
            <a:lvl1pPr>
              <a:defRPr sz="1000" b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GB" noProof="0"/>
              <a:t>Name of Author  |  Function | Division | Country </a:t>
            </a:r>
          </a:p>
        </p:txBody>
      </p:sp>
      <p:sp>
        <p:nvSpPr>
          <p:cNvPr id="39" name="Title 1"/>
          <p:cNvSpPr>
            <a:spLocks noGrp="1"/>
          </p:cNvSpPr>
          <p:nvPr>
            <p:ph type="ctrTitle" hasCustomPrompt="1"/>
          </p:nvPr>
        </p:nvSpPr>
        <p:spPr bwMode="gray">
          <a:xfrm>
            <a:off x="0" y="485184"/>
            <a:ext cx="7344000" cy="1119158"/>
          </a:xfrm>
          <a:noFill/>
        </p:spPr>
        <p:txBody>
          <a:bodyPr lIns="468000" tIns="72000" rIns="450000" bIns="180000" anchor="t" anchorCtr="0">
            <a:noAutofit/>
          </a:bodyPr>
          <a:lstStyle>
            <a:lvl1pPr algn="l">
              <a:lnSpc>
                <a:spcPct val="85000"/>
              </a:lnSpc>
              <a:defRPr sz="42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GB" noProof="0" dirty="0"/>
              <a:t>Click to edit </a:t>
            </a:r>
            <a:br>
              <a:rPr lang="en-GB" noProof="0" dirty="0"/>
            </a:br>
            <a:r>
              <a:rPr lang="en-GB" noProof="0" dirty="0"/>
              <a:t>Master title style</a:t>
            </a:r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 bwMode="gray">
          <a:xfrm>
            <a:off x="2" y="4482000"/>
            <a:ext cx="12191999" cy="1656000"/>
          </a:xfrm>
          <a:solidFill>
            <a:schemeClr val="tx2">
              <a:alpha val="90000"/>
            </a:schemeClr>
          </a:solidFill>
        </p:spPr>
        <p:txBody>
          <a:bodyPr lIns="468000" tIns="216000" rIns="360000" bIns="216000" numCol="3" anchor="t">
            <a:noAutofit/>
          </a:bodyPr>
          <a:lstStyle>
            <a:lvl1pPr marL="0" indent="0" algn="l">
              <a:lnSpc>
                <a:spcPct val="90000"/>
              </a:lnSpc>
              <a:buNone/>
              <a:defRPr sz="14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GB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090227-0270-4EF1-920A-0484DB6197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418" y="476013"/>
            <a:ext cx="3175753" cy="1121571"/>
          </a:xfrm>
          <a:prstGeom prst="rect">
            <a:avLst/>
          </a:prstGeom>
        </p:spPr>
      </p:pic>
      <p:sp>
        <p:nvSpPr>
          <p:cNvPr id="37" name="Text Placeholder 35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9495913" y="6507006"/>
            <a:ext cx="2195259" cy="247650"/>
          </a:xfrm>
        </p:spPr>
        <p:txBody>
          <a:bodyPr rIns="0" anchor="ctr">
            <a:noAutofit/>
          </a:bodyPr>
          <a:lstStyle>
            <a:lvl1pPr algn="ctr">
              <a:defRPr sz="1600" b="1" spc="0" baseline="0">
                <a:solidFill>
                  <a:schemeClr val="tx2"/>
                </a:solidFill>
                <a:latin typeface="+mj-lt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GB" noProof="0" dirty="0"/>
              <a:t>www.euro.who.int</a:t>
            </a:r>
          </a:p>
        </p:txBody>
      </p:sp>
    </p:spTree>
    <p:extLst>
      <p:ext uri="{BB962C8B-B14F-4D97-AF65-F5344CB8AC3E}">
        <p14:creationId xmlns:p14="http://schemas.microsoft.com/office/powerpoint/2010/main" val="1276521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2.emf"/><Relationship Id="rId4" Type="http://schemas.openxmlformats.org/officeDocument/2006/relationships/slideLayout" Target="../slideLayouts/slideLayout16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CE77F4-7C17-4E8E-92D8-9E1819009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914D27-9532-464B-8B1A-DFB122809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40F1B92-7237-406A-89B4-57975F018A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A59D2-9D63-4284-A9AA-5A9266F493B7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824CBC-99DD-448A-A05F-7C90726FB0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CC3EBC-D125-463D-9C48-24FAA096F2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F0EEC-107F-489F-B085-9AF7CFFDE0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98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25600" y="228600"/>
            <a:ext cx="9855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246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8971D"/>
                </a:solidFill>
                <a:latin typeface="Myriad Pro"/>
                <a:cs typeface="Myriad Pro"/>
              </a:defRPr>
            </a:lvl1pPr>
          </a:lstStyle>
          <a:p>
            <a:fld id="{E1BF8741-B2A6-CC4C-9286-5F67EEF3C05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 descr="PIH_logo_wht.ep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229350"/>
            <a:ext cx="2478717" cy="552450"/>
          </a:xfrm>
          <a:prstGeom prst="rect">
            <a:avLst/>
          </a:prstGeom>
        </p:spPr>
      </p:pic>
      <p:pic>
        <p:nvPicPr>
          <p:cNvPr id="8" name="Picture 7" descr="PIH_logo_new_orange_hands only-01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42076"/>
            <a:ext cx="1067899" cy="80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79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1" r:id="rId8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rgbClr val="F8971D"/>
          </a:solidFill>
          <a:latin typeface="Myriad Pro"/>
          <a:ea typeface="+mj-ea"/>
          <a:cs typeface="Myriad Pro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>
              <a:lumMod val="75000"/>
              <a:lumOff val="25000"/>
            </a:schemeClr>
          </a:solidFill>
          <a:latin typeface="Myriad Pro"/>
          <a:ea typeface="+mn-ea"/>
          <a:cs typeface="Myriad Pro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>
              <a:lumMod val="75000"/>
              <a:lumOff val="25000"/>
            </a:schemeClr>
          </a:solidFill>
          <a:latin typeface="Myriad Pro"/>
          <a:ea typeface="+mn-ea"/>
          <a:cs typeface="Myriad Pro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Myriad Pro"/>
          <a:ea typeface="+mn-ea"/>
          <a:cs typeface="Myriad Pro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>
              <a:lumMod val="75000"/>
              <a:lumOff val="25000"/>
            </a:schemeClr>
          </a:solidFill>
          <a:latin typeface="Myriad Pro"/>
          <a:ea typeface="+mn-ea"/>
          <a:cs typeface="Myriad Pro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>
              <a:lumMod val="75000"/>
              <a:lumOff val="25000"/>
            </a:schemeClr>
          </a:solidFill>
          <a:latin typeface="Myriad Pro"/>
          <a:ea typeface="+mn-ea"/>
          <a:cs typeface="Myriad Pro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3.png"/><Relationship Id="rId11" Type="http://schemas.openxmlformats.org/officeDocument/2006/relationships/image" Target="../media/image28.jpe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jpeg"/><Relationship Id="rId9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 descr="A person standing next to a tree&#10;&#10;Description generated with high confidence">
            <a:extLst>
              <a:ext uri="{FF2B5EF4-FFF2-40B4-BE49-F238E27FC236}">
                <a16:creationId xmlns:a16="http://schemas.microsoft.com/office/drawing/2014/main" id="{1A582AD1-8C08-43AA-8230-3DF8709A3C7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3C7871D-8504-40D7-B0BC-8EF5ECB687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10" name="Subtitle 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z="1800" dirty="0">
              <a:solidFill>
                <a:schemeClr val="bg1"/>
              </a:solidFill>
              <a:latin typeface="+mn-lt"/>
            </a:endParaRPr>
          </a:p>
          <a:p>
            <a:endParaRPr lang="ru-RU" sz="1800" dirty="0">
              <a:latin typeface="+mn-lt"/>
            </a:endParaRPr>
          </a:p>
          <a:p>
            <a:endParaRPr lang="ru-RU" sz="1800" dirty="0">
              <a:solidFill>
                <a:schemeClr val="bg1"/>
              </a:solidFill>
              <a:latin typeface="+mn-lt"/>
            </a:endParaRPr>
          </a:p>
          <a:p>
            <a:endParaRPr lang="ru-RU" sz="1800" dirty="0">
              <a:latin typeface="+mn-lt"/>
            </a:endParaRPr>
          </a:p>
          <a:p>
            <a:endParaRPr lang="ru-RU" sz="1800" dirty="0">
              <a:solidFill>
                <a:schemeClr val="bg1"/>
              </a:solidFill>
              <a:latin typeface="+mn-lt"/>
            </a:endParaRPr>
          </a:p>
          <a:p>
            <a:endParaRPr lang="ru-RU" sz="1800" dirty="0">
              <a:latin typeface="+mn-lt"/>
            </a:endParaRPr>
          </a:p>
          <a:p>
            <a:endParaRPr lang="ru-RU" sz="1800" dirty="0">
              <a:solidFill>
                <a:schemeClr val="bg1"/>
              </a:solidFill>
              <a:latin typeface="+mn-lt"/>
            </a:endParaRPr>
          </a:p>
          <a:p>
            <a:endParaRPr lang="ru-RU" sz="1800" dirty="0">
              <a:latin typeface="+mn-lt"/>
            </a:endParaRPr>
          </a:p>
          <a:p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0" y="719998"/>
            <a:ext cx="9334919" cy="2943816"/>
          </a:xfrm>
        </p:spPr>
        <p:txBody>
          <a:bodyPr/>
          <a:lstStyle/>
          <a:p>
            <a:r>
              <a:rPr kumimoji="0" lang="ru-RU" altLang="ru-RU" sz="60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Нежелательные явления при приеме Линезолида</a:t>
            </a:r>
            <a:endParaRPr lang="en-GB" sz="20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0B45D80-00E5-4C95-BAFF-D63727A0505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Joint TB, HIV and Viral Hepatitis Programme, Division of Country Health Programmes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35E20D2-3FB6-4C1D-B834-4DB701A029A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495913" y="5789532"/>
            <a:ext cx="2195259" cy="247650"/>
          </a:xfrm>
        </p:spPr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D0F135F-EFA8-4DE4-B15E-5BEF2CCFF5B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79999" y="4673600"/>
            <a:ext cx="11211172" cy="111593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+mn-lt"/>
              </a:rPr>
              <a:t>Д-р Рашитов М.Р.</a:t>
            </a:r>
          </a:p>
          <a:p>
            <a:pPr marL="0" indent="0">
              <a:buNone/>
            </a:pPr>
            <a:r>
              <a:rPr lang="ru-RU" sz="2400" dirty="0">
                <a:latin typeface="+mn-lt"/>
              </a:rPr>
              <a:t>Консультант ВОЗ</a:t>
            </a:r>
          </a:p>
          <a:p>
            <a:pPr marL="0" indent="0">
              <a:buNone/>
            </a:pPr>
            <a:r>
              <a:rPr lang="ru-RU" dirty="0"/>
              <a:t> 06 ноября 2020г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0655F25-4D9A-48E1-84E7-7189E406B6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588" y="485184"/>
            <a:ext cx="3175753" cy="11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055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537E8C-9F6D-46DD-A803-F2D2BEAB3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4876" cy="826281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1"/>
                </a:solidFill>
                <a:latin typeface="+mn-lt"/>
              </a:rPr>
              <a:t>Линезолид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62CA91-D2AE-417C-B466-67AA471E37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4424"/>
            <a:ext cx="10515600" cy="4792539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7" name="Picture 14">
            <a:extLst>
              <a:ext uri="{FF2B5EF4-FFF2-40B4-BE49-F238E27FC236}">
                <a16:creationId xmlns:a16="http://schemas.microsoft.com/office/drawing/2014/main" id="{101C8FC5-1A98-4D29-AA91-4169D4EBC0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647" y="228600"/>
            <a:ext cx="3175753" cy="1121571"/>
          </a:xfrm>
          <a:prstGeom prst="rect">
            <a:avLst/>
          </a:prstGeom>
        </p:spPr>
      </p:pic>
      <p:pic>
        <p:nvPicPr>
          <p:cNvPr id="6" name="Content Placeholder 13" descr="TEV82440.jpg">
            <a:extLst>
              <a:ext uri="{FF2B5EF4-FFF2-40B4-BE49-F238E27FC236}">
                <a16:creationId xmlns:a16="http://schemas.microsoft.com/office/drawing/2014/main" id="{938B28AB-7527-428A-B51E-F4A4A758E6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8" r="16538"/>
          <a:stretch>
            <a:fillRect/>
          </a:stretch>
        </p:blipFill>
        <p:spPr>
          <a:xfrm>
            <a:off x="2563971" y="2195632"/>
            <a:ext cx="2789078" cy="3440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1838066-36B3-4574-9507-D05A0BA51698}"/>
              </a:ext>
            </a:extLst>
          </p:cNvPr>
          <p:cNvSpPr txBox="1"/>
          <p:nvPr/>
        </p:nvSpPr>
        <p:spPr>
          <a:xfrm>
            <a:off x="5665076" y="2029263"/>
            <a:ext cx="60960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Лекарственный препарат из Группы А классификации ВОЗ, рекомендуемый для длительных режимов лечения РР</a:t>
            </a:r>
            <a:r>
              <a:rPr lang="en-US" sz="2400" dirty="0"/>
              <a:t>/</a:t>
            </a:r>
            <a:r>
              <a:rPr lang="ru-RU" sz="2400" dirty="0"/>
              <a:t>МЛУ-ТБ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Форма выпуска – таблетки 600 мг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Прием – однократно внутрь, ежедневно на протяжении всего курса лечения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Наиболее часто встречающиеся НЯ: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400" dirty="0"/>
              <a:t>Периферическая нейропатия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400" dirty="0"/>
              <a:t>Неврит зрительного нерва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400" dirty="0"/>
              <a:t>Миелосупрессия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819A6F0-9643-4BDC-A334-AAE339404D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121" y="3922089"/>
            <a:ext cx="1525793" cy="21272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138F38-B21C-4A88-AA4B-FB2A47534E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121" y="1550306"/>
            <a:ext cx="1525793" cy="217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181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C14AB3-A13A-4A39-8D2F-A94D24C56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365125"/>
            <a:ext cx="8442960" cy="906627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accent1"/>
                </a:solidFill>
                <a:latin typeface="+mn-lt"/>
              </a:rPr>
              <a:t>Периферическая нейропатия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47DA0E-528D-4840-A134-031CAB9B48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1752"/>
            <a:ext cx="10515600" cy="5337586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sz="3600" b="1" i="0" u="none" strike="noStrike" baseline="0" dirty="0">
                <a:latin typeface="+mn-lt"/>
              </a:rPr>
              <a:t>Периферическая нейропатия </a:t>
            </a:r>
            <a:r>
              <a:rPr lang="ru-RU" sz="3600" b="0" i="0" u="none" strike="noStrike" baseline="0" dirty="0">
                <a:latin typeface="+mn-lt"/>
              </a:rPr>
              <a:t>— множественное поражение периферических нервов, эти структуры отвечают за передачу импульсов от центральной нервной системы к мышцам, коже и органам, проявляющееся периферическими вялыми параличами, нарушениями чувствительности, трофическими вегетососудистыми расстройствами преимущественно в дистальных отделах конечностей.</a:t>
            </a:r>
          </a:p>
          <a:p>
            <a:pPr marL="228600" indent="-2286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228600" algn="l"/>
                <a:tab pos="449580" algn="l"/>
              </a:tabLst>
            </a:pPr>
            <a:r>
              <a:rPr lang="ru-RU" sz="28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Периферическая нейропатия – это распространенное при лечении </a:t>
            </a: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800" dirty="0">
                <a:solidFill>
                  <a:srgbClr val="000000"/>
                </a:solidFill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У-ТБ нежелательное явление, обусловленное токсичностью препарата для нервов периферической нервной системы.</a:t>
            </a:r>
            <a:endParaRPr lang="ru-RU" sz="280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2800" b="1" dirty="0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Может вызываться следующими противотуберкулезными препаратами: </a:t>
            </a:r>
            <a:r>
              <a:rPr lang="ru-RU" sz="2800" b="1" dirty="0" err="1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Lzd</a:t>
            </a:r>
            <a:r>
              <a:rPr lang="ru-RU" sz="2800" b="1" dirty="0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, </a:t>
            </a:r>
            <a:r>
              <a:rPr lang="ru-RU" sz="2800" b="1" dirty="0" err="1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Cs</a:t>
            </a:r>
            <a:r>
              <a:rPr lang="ru-RU" sz="2800" b="1" dirty="0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/</a:t>
            </a:r>
            <a:r>
              <a:rPr lang="ru-RU" sz="2800" b="1" dirty="0" err="1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Trd</a:t>
            </a:r>
            <a:r>
              <a:rPr lang="ru-RU" sz="2800" b="1" dirty="0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, H, S, </a:t>
            </a:r>
            <a:r>
              <a:rPr lang="ru-RU" sz="2800" b="1" dirty="0" err="1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Km</a:t>
            </a:r>
            <a:r>
              <a:rPr lang="ru-RU" sz="2800" b="1" dirty="0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, </a:t>
            </a:r>
            <a:r>
              <a:rPr lang="ru-RU" sz="2800" b="1" dirty="0" err="1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Cm</a:t>
            </a:r>
            <a:r>
              <a:rPr lang="ru-RU" sz="2800" b="1" dirty="0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, H, FQ, </a:t>
            </a:r>
            <a:r>
              <a:rPr lang="ru-RU" sz="2800" b="1" dirty="0" err="1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Pto</a:t>
            </a:r>
            <a:r>
              <a:rPr lang="ru-RU" sz="2800" b="1" dirty="0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/</a:t>
            </a:r>
            <a:r>
              <a:rPr lang="ru-RU" sz="2800" b="1" dirty="0" err="1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Eto</a:t>
            </a:r>
            <a:r>
              <a:rPr lang="ru-RU" sz="2800" b="1" dirty="0">
                <a:solidFill>
                  <a:srgbClr val="000000"/>
                </a:solidFill>
                <a:effectLst/>
                <a:latin typeface="+mn-lt"/>
                <a:ea typeface="Calibri" panose="020F0502020204030204" pitchFamily="34" charset="0"/>
              </a:rPr>
              <a:t>, E</a:t>
            </a:r>
          </a:p>
          <a:p>
            <a:pPr>
              <a:lnSpc>
                <a:spcPct val="120000"/>
              </a:lnSpc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Периферическая нейропатия крайне распространена у пациентов, принимающих линезолид </a:t>
            </a:r>
            <a:endParaRPr lang="ru-RU" sz="7800" dirty="0">
              <a:latin typeface="+mn-lt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987AC1F-4A50-4B93-8377-16AB863F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3</a:t>
            </a:fld>
            <a:endParaRPr lang="ru-RU"/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28EE6DBE-59FB-480D-AB8D-BC0E6545A1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469" y="248662"/>
            <a:ext cx="3175753" cy="11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19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63DBCE-75FD-46C6-94F8-B7BF2E3D4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894379" cy="843565"/>
          </a:xfrm>
        </p:spPr>
        <p:txBody>
          <a:bodyPr>
            <a:noAutofit/>
          </a:bodyPr>
          <a:lstStyle/>
          <a:p>
            <a:pPr>
              <a:spcAft>
                <a:spcPts val="800"/>
              </a:spcAft>
            </a:pPr>
            <a:r>
              <a:rPr lang="ru-RU" dirty="0">
                <a:solidFill>
                  <a:schemeClr val="accent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Дифференциальная диагностика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1481D3-4A63-49B2-9E53-51F7F230F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6696"/>
            <a:ext cx="10515600" cy="4787980"/>
          </a:xfrm>
        </p:spPr>
        <p:txBody>
          <a:bodyPr>
            <a:normAutofit fontScale="92500"/>
          </a:bodyPr>
          <a:lstStyle/>
          <a:p>
            <a:pPr algn="l"/>
            <a:r>
              <a:rPr lang="ru-RU" sz="2800" b="0" i="0" u="none" strike="noStrike" baseline="0" dirty="0">
                <a:solidFill>
                  <a:srgbClr val="000000"/>
                </a:solidFill>
                <a:latin typeface="+mn-lt"/>
              </a:rPr>
              <a:t>травма, опухоли;</a:t>
            </a:r>
          </a:p>
          <a:p>
            <a:pPr algn="l"/>
            <a:r>
              <a:rPr lang="ru-RU" sz="2800" b="0" i="0" u="none" strike="noStrike" baseline="0" dirty="0">
                <a:solidFill>
                  <a:srgbClr val="000000"/>
                </a:solidFill>
                <a:latin typeface="+mn-lt"/>
              </a:rPr>
              <a:t>отравление;</a:t>
            </a:r>
          </a:p>
          <a:p>
            <a:pPr algn="l"/>
            <a:r>
              <a:rPr lang="ru-RU" sz="2800" b="1" i="0" u="none" strike="noStrike" baseline="0" dirty="0">
                <a:solidFill>
                  <a:srgbClr val="FF0000"/>
                </a:solidFill>
                <a:latin typeface="+mn-lt"/>
              </a:rPr>
              <a:t>прием отдельных лекарственных средств;</a:t>
            </a:r>
          </a:p>
          <a:p>
            <a:pPr algn="l"/>
            <a:r>
              <a:rPr lang="ru-RU" sz="2800" b="0" i="0" u="none" strike="noStrike" baseline="0" dirty="0">
                <a:solidFill>
                  <a:srgbClr val="000000"/>
                </a:solidFill>
                <a:latin typeface="+mn-lt"/>
              </a:rPr>
              <a:t>нарушения иммунитета, нехватка витаминов;</a:t>
            </a:r>
          </a:p>
          <a:p>
            <a:pPr algn="l"/>
            <a:r>
              <a:rPr lang="ru-RU" sz="2800" b="0" i="0" u="none" strike="noStrike" baseline="0" dirty="0">
                <a:solidFill>
                  <a:srgbClr val="000000"/>
                </a:solidFill>
                <a:latin typeface="+mn-lt"/>
              </a:rPr>
              <a:t>хронический алкоголизм;</a:t>
            </a:r>
          </a:p>
          <a:p>
            <a:pPr algn="l"/>
            <a:r>
              <a:rPr lang="ru-RU" sz="2800" b="0" i="0" u="none" strike="noStrike" baseline="0" dirty="0">
                <a:solidFill>
                  <a:srgbClr val="000000"/>
                </a:solidFill>
                <a:latin typeface="+mn-lt"/>
              </a:rPr>
              <a:t>сосудистые заболевания нижних конечностей (облитерирующий эндартериит), системный васкулит, заболевания крови (тромбоз);</a:t>
            </a:r>
          </a:p>
          <a:p>
            <a:pPr algn="l"/>
            <a:r>
              <a:rPr lang="ru-RU" dirty="0">
                <a:solidFill>
                  <a:srgbClr val="000000"/>
                </a:solidFill>
              </a:rPr>
              <a:t>нарушение метаболизма</a:t>
            </a:r>
            <a:r>
              <a:rPr lang="ru-RU" sz="2800" b="0" i="0" u="none" strike="noStrike" baseline="0" dirty="0">
                <a:solidFill>
                  <a:srgbClr val="000000"/>
                </a:solidFill>
                <a:latin typeface="+mn-lt"/>
              </a:rPr>
              <a:t>, эндокринная патология (сахарный диабет);</a:t>
            </a:r>
          </a:p>
          <a:p>
            <a:pPr algn="l"/>
            <a:r>
              <a:rPr lang="ru-RU" sz="2800" b="0" i="0" u="none" strike="noStrike" baseline="0" dirty="0">
                <a:solidFill>
                  <a:srgbClr val="000000"/>
                </a:solidFill>
                <a:latin typeface="+mn-lt"/>
              </a:rPr>
              <a:t>вирусные и бактериальные инфекции;</a:t>
            </a:r>
          </a:p>
          <a:p>
            <a:pPr algn="l"/>
            <a:r>
              <a:rPr lang="ru-RU" sz="2800" b="0" i="0" u="none" strike="noStrike" baseline="0" dirty="0">
                <a:solidFill>
                  <a:srgbClr val="000000"/>
                </a:solidFill>
                <a:latin typeface="+mn-lt"/>
              </a:rPr>
              <a:t>синдром Гийена‐Барре, наследственная нейропатия.</a:t>
            </a:r>
            <a:endParaRPr lang="ru-RU" sz="4800" dirty="0">
              <a:latin typeface="+mn-lt"/>
            </a:endParaRP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19D7019F-2707-4C85-B9EC-678113EFA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5044" y="213419"/>
            <a:ext cx="3175753" cy="11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758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9D1045-078A-442B-8DF4-ABD2CECB2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5849"/>
            <a:ext cx="8789276" cy="884830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chemeClr val="accent1"/>
                </a:solidFill>
                <a:latin typeface="+mn-lt"/>
              </a:rPr>
              <a:t>Периферическая нейропатия на ранних стадиях</a:t>
            </a:r>
            <a:endParaRPr lang="ru-RU" sz="7200" dirty="0">
              <a:solidFill>
                <a:schemeClr val="accent1"/>
              </a:solidFill>
              <a:latin typeface="+mn-lt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E995D9A0-EF90-43EF-B621-C62EE750BA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7670" y="1344514"/>
            <a:ext cx="4074198" cy="2281555"/>
          </a:xfrm>
        </p:spPr>
      </p:pic>
      <p:pic>
        <p:nvPicPr>
          <p:cNvPr id="5" name="Picture 14">
            <a:extLst>
              <a:ext uri="{FF2B5EF4-FFF2-40B4-BE49-F238E27FC236}">
                <a16:creationId xmlns:a16="http://schemas.microsoft.com/office/drawing/2014/main" id="{C4211569-DCC2-4395-B155-51FCAA160C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5019" y="222944"/>
            <a:ext cx="3175753" cy="112157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6C2F934-679C-405F-999A-39827F5A3F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344515"/>
            <a:ext cx="3605048" cy="208448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5F98EEF-C945-45CD-B446-8DF0AC7971E0}"/>
              </a:ext>
            </a:extLst>
          </p:cNvPr>
          <p:cNvSpPr txBox="1"/>
          <p:nvPr/>
        </p:nvSpPr>
        <p:spPr>
          <a:xfrm>
            <a:off x="1437672" y="3429000"/>
            <a:ext cx="61483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1800" b="0" i="0" u="none" strike="noStrike" baseline="0" dirty="0">
              <a:solidFill>
                <a:srgbClr val="4A452A"/>
              </a:solidFill>
              <a:latin typeface="Calibri" panose="020F0502020204030204" pitchFamily="34" charset="0"/>
            </a:endParaRPr>
          </a:p>
          <a:p>
            <a:r>
              <a:rPr lang="ru-RU" sz="1800" b="0" i="0" u="none" strike="noStrike" baseline="0" dirty="0">
                <a:solidFill>
                  <a:srgbClr val="4A452A"/>
                </a:solidFill>
                <a:latin typeface="Calibri" panose="020F0502020204030204" pitchFamily="34" charset="0"/>
              </a:rPr>
              <a:t>                                   Снижение чувствительности</a:t>
            </a:r>
            <a:endParaRPr lang="ru-RU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880625B-69B0-4A7B-A785-C56A0F9182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7670" y="4075331"/>
            <a:ext cx="3201005" cy="193282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2A808C0-F818-424E-9774-AF216C2A1EC4}"/>
              </a:ext>
            </a:extLst>
          </p:cNvPr>
          <p:cNvSpPr txBox="1"/>
          <p:nvPr/>
        </p:nvSpPr>
        <p:spPr>
          <a:xfrm>
            <a:off x="1712119" y="6285153"/>
            <a:ext cx="61483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/>
              <a:t>Чувство онемения</a:t>
            </a:r>
            <a:endParaRPr lang="ru-RU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5E53219-57E5-4399-A9F3-C444A92D41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9798" y="4273572"/>
            <a:ext cx="3035221" cy="173458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6CD7B5C-3F5F-4CA5-B4A5-E9EE534C537E}"/>
              </a:ext>
            </a:extLst>
          </p:cNvPr>
          <p:cNvSpPr txBox="1"/>
          <p:nvPr/>
        </p:nvSpPr>
        <p:spPr>
          <a:xfrm>
            <a:off x="7046119" y="5915821"/>
            <a:ext cx="61483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1800" b="0" i="0" u="none" strike="noStrike" baseline="0" dirty="0">
              <a:solidFill>
                <a:srgbClr val="4A452A"/>
              </a:solidFill>
              <a:latin typeface="Calibri" panose="020F0502020204030204" pitchFamily="34" charset="0"/>
            </a:endParaRPr>
          </a:p>
          <a:p>
            <a:r>
              <a:rPr lang="ru-RU" sz="1800" b="0" i="0" u="none" strike="noStrike" baseline="0" dirty="0">
                <a:solidFill>
                  <a:srgbClr val="4A452A"/>
                </a:solidFill>
                <a:latin typeface="Calibri" panose="020F0502020204030204" pitchFamily="34" charset="0"/>
              </a:rPr>
              <a:t>Чувство жжения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134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F5189C-7E6E-4551-8A6A-B8BFA0AD9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978462" cy="94170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1"/>
                </a:solidFill>
                <a:latin typeface="+mn-lt"/>
                <a:ea typeface="Calibri" panose="020F0502020204030204" pitchFamily="34" charset="0"/>
              </a:rPr>
              <a:t>Возможные симптомы</a:t>
            </a:r>
            <a:endParaRPr lang="ru-RU" sz="88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C17B25-7E53-453C-9AB2-E3CFF0FBF3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sz="280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онемение, отсутствие реакции на боль или температуру;</a:t>
            </a:r>
          </a:p>
          <a:p>
            <a:pPr algn="just"/>
            <a:r>
              <a:rPr lang="ru-RU" sz="280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усиленная чувствительность при прикосновении;</a:t>
            </a:r>
          </a:p>
          <a:p>
            <a:pPr algn="just"/>
            <a:r>
              <a:rPr lang="ru-RU" sz="280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щекотка, покалывание, жжение;</a:t>
            </a:r>
          </a:p>
          <a:p>
            <a:pPr algn="just"/>
            <a:r>
              <a:rPr lang="ru-RU" sz="280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сильная боль, спазмы;</a:t>
            </a:r>
          </a:p>
          <a:p>
            <a:pPr algn="just"/>
            <a:r>
              <a:rPr lang="ru-RU" sz="280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потеря равновесия, утрата рефлексов;</a:t>
            </a:r>
          </a:p>
          <a:p>
            <a:pPr algn="just"/>
            <a:r>
              <a:rPr lang="ru-RU" sz="280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слабость мышц, значительные изменения при ходьбе;</a:t>
            </a:r>
          </a:p>
          <a:p>
            <a:pPr algn="just"/>
            <a:r>
              <a:rPr lang="ru-RU" sz="280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более частое опорожнение пузыря в течение суток;</a:t>
            </a:r>
          </a:p>
          <a:p>
            <a:pPr algn="just"/>
            <a:r>
              <a:rPr lang="ru-RU" sz="280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частое спотыкание и падения;</a:t>
            </a:r>
          </a:p>
          <a:p>
            <a:pPr algn="just"/>
            <a:r>
              <a:rPr lang="ru-RU" sz="2800" dirty="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атрофия нарушенных мышц.</a:t>
            </a:r>
          </a:p>
          <a:p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AF54A218-7FF4-4CC8-8B14-4030B1179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469" y="185259"/>
            <a:ext cx="3175753" cy="11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975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084CE6-DB0F-4A53-AF80-7933C77F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862848" cy="791013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Клиническое ведение периферической нейропатии в зависимости от степени тяжести</a:t>
            </a:r>
            <a:endParaRPr lang="ru-RU" sz="2400" dirty="0">
              <a:solidFill>
                <a:schemeClr val="accent1"/>
              </a:solidFill>
              <a:effectLst/>
              <a:latin typeface="Bookman Old Style" panose="0205060405050502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C0F44D4-57A9-4743-B457-DB873469D2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3846660"/>
              </p:ext>
            </p:extLst>
          </p:nvPr>
        </p:nvGraphicFramePr>
        <p:xfrm>
          <a:off x="126124" y="1360680"/>
          <a:ext cx="11897710" cy="5331405"/>
        </p:xfrm>
        <a:graphic>
          <a:graphicData uri="http://schemas.openxmlformats.org/drawingml/2006/table">
            <a:tbl>
              <a:tblPr/>
              <a:tblGrid>
                <a:gridCol w="1013210">
                  <a:extLst>
                    <a:ext uri="{9D8B030D-6E8A-4147-A177-3AD203B41FA5}">
                      <a16:colId xmlns:a16="http://schemas.microsoft.com/office/drawing/2014/main" val="4168240572"/>
                    </a:ext>
                  </a:extLst>
                </a:gridCol>
                <a:gridCol w="3631511">
                  <a:extLst>
                    <a:ext uri="{9D8B030D-6E8A-4147-A177-3AD203B41FA5}">
                      <a16:colId xmlns:a16="http://schemas.microsoft.com/office/drawing/2014/main" val="2904383982"/>
                    </a:ext>
                  </a:extLst>
                </a:gridCol>
                <a:gridCol w="2869094">
                  <a:extLst>
                    <a:ext uri="{9D8B030D-6E8A-4147-A177-3AD203B41FA5}">
                      <a16:colId xmlns:a16="http://schemas.microsoft.com/office/drawing/2014/main" val="1588756865"/>
                    </a:ext>
                  </a:extLst>
                </a:gridCol>
                <a:gridCol w="2427694">
                  <a:extLst>
                    <a:ext uri="{9D8B030D-6E8A-4147-A177-3AD203B41FA5}">
                      <a16:colId xmlns:a16="http://schemas.microsoft.com/office/drawing/2014/main" val="1285777867"/>
                    </a:ext>
                  </a:extLst>
                </a:gridCol>
                <a:gridCol w="1956201">
                  <a:extLst>
                    <a:ext uri="{9D8B030D-6E8A-4147-A177-3AD203B41FA5}">
                      <a16:colId xmlns:a16="http://schemas.microsoft.com/office/drawing/2014/main" val="2375567564"/>
                    </a:ext>
                  </a:extLst>
                </a:gridCol>
              </a:tblGrid>
              <a:tr h="4921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тяжести*</a:t>
                      </a: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1: легкая</a:t>
                      </a: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2: умеренно тяжелая</a:t>
                      </a: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3: тяжелая</a:t>
                      </a: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4: угрожающая жизни</a:t>
                      </a: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4881505"/>
                  </a:ext>
                </a:extLst>
              </a:tr>
              <a:tr h="201326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Парестезия (жжение, покалывание и т. п.)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Легкий дискомфорт: лечение не  требуется; индекс субъективной тяжести сенсорной нейропатии согласно КСПН с любой стороны равен 1–3.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Умеренный дискомфорт; требуется ненаркотическая анальгезия; и/или индекс субъективной тяжести сенсорной нейропатии согласно КСПН с любой стороны равен 4–6.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Сильный дискомфорт; или требуется наркотическая анальгезия, приводящая к улучшению симптомов; и/или индекс субъективной тяжести сенсорной нейропатии согласно КСПН с любой стороны равен 7–10.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Инвалидизирующая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; или не поддающаяся наркотической анальгезии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5703746"/>
                  </a:ext>
                </a:extLst>
              </a:tr>
              <a:tr h="277382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Действие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Отмена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Cs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Trd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высоких доз H, а также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Lzd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При облегчении симптомов рассмотреть вопрос о повторном назначении этих препаратов. Рассмотреть вопрос о повторном назначении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Lzd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 более низкой дозе (300 мг в день или 600 мг три раза в неделю).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Если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Cs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Trd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или высокие дозы Н не являются необходимыми в данной схеме, рассмотреть вопрос о приостановке применения этих препаратов.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Отмена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Cs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Trd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высоких доз H, а также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Lzd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Если симптомы ослабевают, а указанные препараты необходимы для данной схеме, рассмотреть вопрос о повторном назначении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Cs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Trd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или высоких доз H. Повторное назначение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Lzd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не проводить.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Обеспечить симптоматическое лечение, как указано ниже.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 же, что для 2‑й степени.</a:t>
                      </a:r>
                      <a:endParaRPr lang="ru-RU" sz="105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 же, что для 2‑й степени.</a:t>
                      </a:r>
                      <a:endParaRPr lang="ru-RU" sz="105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722" marR="657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631067"/>
                  </a:ext>
                </a:extLst>
              </a:tr>
            </a:tbl>
          </a:graphicData>
        </a:graphic>
      </p:graphicFrame>
      <p:pic>
        <p:nvPicPr>
          <p:cNvPr id="5" name="Picture 14">
            <a:extLst>
              <a:ext uri="{FF2B5EF4-FFF2-40B4-BE49-F238E27FC236}">
                <a16:creationId xmlns:a16="http://schemas.microsoft.com/office/drawing/2014/main" id="{2B2FE7B8-E927-4E70-AFB9-CBFBE321A7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69" y="228600"/>
            <a:ext cx="3175753" cy="11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421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AB7B85-877B-48AD-A8F3-03EAB1EE7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8820807" cy="738460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accent1"/>
                </a:solidFill>
                <a:effectLst/>
                <a:latin typeface="+mn-lt"/>
                <a:ea typeface="Calibri" panose="020F0502020204030204" pitchFamily="34" charset="0"/>
              </a:rPr>
              <a:t>Предлагаемая стратегия ведения</a:t>
            </a:r>
            <a:endParaRPr lang="ru-RU" sz="80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5B419A-14BA-4938-A50E-FB03E9056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7867"/>
            <a:ext cx="10515600" cy="5010892"/>
          </a:xfrm>
        </p:spPr>
        <p:txBody>
          <a:bodyPr>
            <a:normAutofit/>
          </a:bodyPr>
          <a:lstStyle/>
          <a:p>
            <a:pPr algn="just"/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Многие пациенты испытывают облегчение при приостановке применения препаратов, вызывающих НЯ, особенно при легкой степени тяжести симптомов.</a:t>
            </a:r>
          </a:p>
          <a:p>
            <a:pPr algn="just"/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Нейропатия, вызываемая </a:t>
            </a:r>
            <a:r>
              <a:rPr lang="ru-RU" sz="2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линезолидом</a:t>
            </a:r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распространена при продолжительном применении, часто крайне болезненна и носит необратимый характер. Поэтому при развитии симптомов нейропатии (2-я или более высокая степень) </a:t>
            </a:r>
            <a:r>
              <a:rPr lang="ru-RU" sz="2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линезолид</a:t>
            </a:r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следует немедленно отменить и больше не назначать. Рассмотреть другие противотуберкулезные средства в качестве дополнения схемы лечения.</a:t>
            </a:r>
          </a:p>
          <a:p>
            <a:pPr algn="just"/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пациентов с сопутствующей ВИЧ-инфекцией избегать назначения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d4T (ставудин) </a:t>
            </a:r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или ddI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(диданозин) </a:t>
            </a:r>
            <a:r>
              <a:rPr lang="ru-RU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сочетании с циклосерином/теризидоном или линезолидом ввиду повышенного риска развития периферической нейропатии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B631D3C5-3441-4944-898E-71F1DD3D14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844" y="226296"/>
            <a:ext cx="3175753" cy="11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75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3B7889-2997-46C4-933A-AD3B3FBBC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452945" cy="885905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accent1"/>
                </a:solidFill>
                <a:latin typeface="+mn-lt"/>
              </a:rPr>
              <a:t>Симптоматическое лечение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314178-33B7-48E2-863C-2F799958C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6696"/>
            <a:ext cx="10515600" cy="5006179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Нестероидные противовоспалительные препараты или ацетаминофен могут помочь облегчить симптомы.</a:t>
            </a:r>
          </a:p>
          <a:p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лечения нейропатической боли традиционно используются трициклические антидепрессанты; однако ввиду их способности удлинять интервал QT (а также повышать риск аритмии) их лучше избегать при применении схем лечения с исключительно пероральным приемом препаратов, предусматривающих назначение средств, также удлиняющих интервал QT. Кроме того,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одновременный прием трициклических антидепрессантов и линезолида может привести к развитию серотонинового синдрома.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Карбамазепин может эффективно облегчать боль и другие симптомы периферической нейропатии. </a:t>
            </a:r>
            <a:r>
              <a:rPr lang="ru-RU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Карбамазепин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является сильным индуктором CYP3A4  (Цитохром 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P450 3A4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и не должен применяться одновременно с бедаквилином или деламанидом.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681EAA9D-C8FB-482D-A7C2-3B354DA30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1694" y="129459"/>
            <a:ext cx="3175753" cy="11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504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1F5E5C-F7FF-4E1A-86CA-2B9709099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617" y="365126"/>
            <a:ext cx="9001414" cy="833054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accent1"/>
                </a:solidFill>
                <a:latin typeface="+mn-lt"/>
              </a:rPr>
              <a:t>Вибрационный тест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5C1A118-9C1E-46AF-BE69-E9F4D7A341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64616" y="1531399"/>
            <a:ext cx="4840644" cy="4035902"/>
          </a:xfr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2B3D8A-A352-4152-AB1F-F2E039BE7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10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982D3D4-F90F-4666-AEE1-0C6913A182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5632" y="1416600"/>
            <a:ext cx="5383235" cy="4883319"/>
          </a:xfrm>
          <a:prstGeom prst="rect">
            <a:avLst/>
          </a:prstGeom>
        </p:spPr>
      </p:pic>
      <p:pic>
        <p:nvPicPr>
          <p:cNvPr id="12" name="Picture 14">
            <a:extLst>
              <a:ext uri="{FF2B5EF4-FFF2-40B4-BE49-F238E27FC236}">
                <a16:creationId xmlns:a16="http://schemas.microsoft.com/office/drawing/2014/main" id="{D70BE3FF-FBBB-4271-B115-3EAE58B609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523" y="239314"/>
            <a:ext cx="3175753" cy="11215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E234A6F-EE16-4093-848E-0D77D8DB7895}"/>
              </a:ext>
            </a:extLst>
          </p:cNvPr>
          <p:cNvSpPr txBox="1"/>
          <p:nvPr/>
        </p:nvSpPr>
        <p:spPr>
          <a:xfrm>
            <a:off x="1110021" y="5567301"/>
            <a:ext cx="3749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Камертон для невропатологов 128</a:t>
            </a:r>
            <a:r>
              <a:rPr lang="en-US" dirty="0"/>
              <a:t>/64 </a:t>
            </a:r>
            <a:r>
              <a:rPr lang="ru-RU" dirty="0"/>
              <a:t>Гц по Рюдель-Сейферу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495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E97FBD-40A3-4911-A58F-6A35B8D72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366760" cy="70167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4000" dirty="0">
                <a:solidFill>
                  <a:schemeClr val="accent1"/>
                </a:solidFill>
                <a:latin typeface="+mn-lt"/>
              </a:rPr>
              <a:t>Поражение зрительного нерва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1BF9F5-4704-4850-A078-62F12AE5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560" y="1203326"/>
            <a:ext cx="10683240" cy="5153024"/>
          </a:xfrm>
        </p:spPr>
        <p:txBody>
          <a:bodyPr>
            <a:normAutofit fontScale="25000" lnSpcReduction="20000"/>
          </a:bodyPr>
          <a:lstStyle/>
          <a:p>
            <a:r>
              <a:rPr lang="ru-RU" sz="8000" dirty="0">
                <a:latin typeface="+mn-lt"/>
              </a:rPr>
              <a:t>Поражение зрительного нерва (неврит зрительного нерва)</a:t>
            </a:r>
          </a:p>
          <a:p>
            <a:r>
              <a:rPr lang="ru-RU" sz="8000" dirty="0">
                <a:latin typeface="+mn-lt"/>
              </a:rPr>
              <a:t>Возможные причины из числа противотуберкулезных препаратов: Lzd, E, Eto/Pto, H, S</a:t>
            </a:r>
          </a:p>
          <a:p>
            <a:r>
              <a:rPr lang="ru-RU" sz="8000" dirty="0">
                <a:latin typeface="+mn-lt"/>
              </a:rPr>
              <a:t>Другие возможные причины: ddI (диданозин)</a:t>
            </a:r>
          </a:p>
          <a:p>
            <a:r>
              <a:rPr lang="ru-RU" sz="8000" dirty="0">
                <a:latin typeface="+mn-lt"/>
              </a:rPr>
              <a:t>Неврит глазного нерва – это воспаление глазного нерва, которое в конце концов приводит к необратимой потере зрения. Первым симптомом неврита глазного нерва обычно является утеря способности различать красный и зеленый цвета. Лучшим способом проверки этой способности является тест </a:t>
            </a:r>
            <a:r>
              <a:rPr lang="ru-RU" sz="8000" dirty="0" err="1">
                <a:latin typeface="+mn-lt"/>
              </a:rPr>
              <a:t>Ишихары</a:t>
            </a:r>
            <a:r>
              <a:rPr lang="ru-RU" sz="8000" dirty="0">
                <a:latin typeface="+mn-lt"/>
              </a:rPr>
              <a:t>. К другим симптомам относится центральная скотома.</a:t>
            </a:r>
          </a:p>
          <a:p>
            <a:r>
              <a:rPr lang="ru-RU" sz="8000" dirty="0">
                <a:latin typeface="+mn-lt"/>
              </a:rPr>
              <a:t>Из всех противотуберкулезных препаратов линезолид с большим отрывом является самой распространенной причиной неврита глазного нерва: до 18% пациентов.</a:t>
            </a:r>
          </a:p>
          <a:p>
            <a:r>
              <a:rPr lang="ru-RU" sz="8000" dirty="0">
                <a:latin typeface="+mn-lt"/>
              </a:rPr>
              <a:t>Пациенты с диабетом подвержены повышенному риску неврита оптического нерва. Ведение таких пациентов должно включать в себя в качестве профилактической меры пристальный контроль концентрации глюкозы. Пациенты на поздней стадии болезни почек также подвержены повышенному риску неврита оптического нерва.</a:t>
            </a:r>
          </a:p>
          <a:p>
            <a:r>
              <a:rPr lang="ru-RU" sz="8000" dirty="0">
                <a:latin typeface="+mn-lt"/>
              </a:rPr>
              <a:t>Формальная оценка остроты зрения у маленьких детей может быть затруднена, и следует использовать скрининговые исследования, соответствующие возрасту пациента. Остроту зрения также можно оценить по слежению за объектами, особенно при использовании ярких предметов или игрушек. К симптомам снижения остроты зрения у детей могут относиться столкновения со стенами или другими предметами, спотыкание и неспособность схватить или найти предметы.</a:t>
            </a:r>
          </a:p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848361E-5F51-465C-A7CD-29B42A277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11</a:t>
            </a:fld>
            <a:endParaRPr lang="ru-RU"/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A213319C-277D-401F-B126-3A098FC59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7600" y="228600"/>
            <a:ext cx="3175753" cy="11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620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91256-36F9-4F89-A819-F4B18C4C8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>
                <a:solidFill>
                  <a:schemeClr val="accent1"/>
                </a:solidFill>
                <a:latin typeface="+mn-lt"/>
              </a:rPr>
              <a:t>Предлагаемая стратегия ведения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CB0819-CF59-46B9-B111-3DC943742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+mn-lt"/>
              </a:rPr>
              <a:t>Препарат, подозреваемый в качестве причины НЯ (линезолид или этамбутол), повторно не назначать.</a:t>
            </a:r>
          </a:p>
          <a:p>
            <a:r>
              <a:rPr lang="ru-RU" dirty="0">
                <a:latin typeface="+mn-lt"/>
              </a:rPr>
              <a:t>Направить пациента к офтальмологу для немедленного обследования и ведения.</a:t>
            </a:r>
          </a:p>
          <a:p>
            <a:r>
              <a:rPr lang="ru-RU" dirty="0">
                <a:latin typeface="+mn-lt"/>
              </a:rPr>
              <a:t>Состояние при неврите глазного нерва, как правило, улучшается после отмены вызвавшего его препарата, если неврит удается достаточно рано купировать.</a:t>
            </a:r>
          </a:p>
          <a:p>
            <a:r>
              <a:rPr lang="ru-RU" dirty="0">
                <a:latin typeface="+mn-lt"/>
              </a:rPr>
              <a:t>Рассмотреть другие противотуберкулезные средства в качестве дополнения схемы лечения.</a:t>
            </a:r>
          </a:p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F2BD995-6DF0-4BE6-9DA2-91646D5B7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12</a:t>
            </a:fld>
            <a:endParaRPr lang="ru-RU"/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EB44549D-9799-462C-9641-92F49A45C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7600" y="228600"/>
            <a:ext cx="3175753" cy="112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746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4911CB-38AD-44C8-AEEE-61451EFDA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234680" cy="579755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24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Клиническое ведение пациентов с поражением глазного нерва в зависимости от степени тяжести</a:t>
            </a:r>
            <a:endParaRPr lang="ru-RU" sz="2400" dirty="0">
              <a:solidFill>
                <a:schemeClr val="accent1"/>
              </a:solidFill>
              <a:effectLst/>
              <a:latin typeface="Bookman Old Style" panose="0205060405050502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2E179A07-DEC3-4700-94CD-161FD2361F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9218345"/>
              </p:ext>
            </p:extLst>
          </p:nvPr>
        </p:nvGraphicFramePr>
        <p:xfrm>
          <a:off x="614680" y="1229360"/>
          <a:ext cx="10515596" cy="5523788"/>
        </p:xfrm>
        <a:graphic>
          <a:graphicData uri="http://schemas.openxmlformats.org/drawingml/2006/table">
            <a:tbl>
              <a:tblPr/>
              <a:tblGrid>
                <a:gridCol w="1721040">
                  <a:extLst>
                    <a:ext uri="{9D8B030D-6E8A-4147-A177-3AD203B41FA5}">
                      <a16:colId xmlns:a16="http://schemas.microsoft.com/office/drawing/2014/main" val="3207145029"/>
                    </a:ext>
                  </a:extLst>
                </a:gridCol>
                <a:gridCol w="2198639">
                  <a:extLst>
                    <a:ext uri="{9D8B030D-6E8A-4147-A177-3AD203B41FA5}">
                      <a16:colId xmlns:a16="http://schemas.microsoft.com/office/drawing/2014/main" val="3508002508"/>
                    </a:ext>
                  </a:extLst>
                </a:gridCol>
                <a:gridCol w="2198639">
                  <a:extLst>
                    <a:ext uri="{9D8B030D-6E8A-4147-A177-3AD203B41FA5}">
                      <a16:colId xmlns:a16="http://schemas.microsoft.com/office/drawing/2014/main" val="4066208316"/>
                    </a:ext>
                  </a:extLst>
                </a:gridCol>
                <a:gridCol w="2198639">
                  <a:extLst>
                    <a:ext uri="{9D8B030D-6E8A-4147-A177-3AD203B41FA5}">
                      <a16:colId xmlns:a16="http://schemas.microsoft.com/office/drawing/2014/main" val="3631891891"/>
                    </a:ext>
                  </a:extLst>
                </a:gridCol>
                <a:gridCol w="2198639">
                  <a:extLst>
                    <a:ext uri="{9D8B030D-6E8A-4147-A177-3AD203B41FA5}">
                      <a16:colId xmlns:a16="http://schemas.microsoft.com/office/drawing/2014/main" val="3196777503"/>
                    </a:ext>
                  </a:extLst>
                </a:gridCol>
              </a:tblGrid>
              <a:tr h="7942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тяжести*</a:t>
                      </a:r>
                      <a:endParaRPr lang="ru-RU" sz="12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1: легкая</a:t>
                      </a:r>
                      <a:endParaRPr lang="ru-RU" sz="12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2: умеренно тяжелая</a:t>
                      </a:r>
                      <a:endParaRPr lang="ru-RU" sz="1200" b="1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3: тяжелая</a:t>
                      </a:r>
                      <a:endParaRPr lang="ru-RU" sz="1200" b="1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Степень 4: угрожающая жизни</a:t>
                      </a:r>
                      <a:endParaRPr lang="ru-RU" sz="12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1302640"/>
                  </a:ext>
                </a:extLst>
              </a:tr>
              <a:tr h="22892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Поражение глазного нерва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Бессимптомное; только клинические или диагностические наблюдения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Ограничение остроты зрения пораженным глазом: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20/40 [6/12] или лучше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Ограничение остроты зрения пораженным глазом: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Хуже, чем 20/40 [6/12], но лучше, чем 20/200 [6/60]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Слепота пораженного глаза: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20/200 [6/60] или хуже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2826351"/>
                  </a:ext>
                </a:extLst>
              </a:tr>
              <a:tr h="24403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Действие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 любом подозрении на неврит глазного нерва немедленно отменить Lzd. Повторно не назначать.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 любом подозрении на неврит глазного нерва немедленно отменить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Lzd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Повторно не назначать.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 любом подозрении на неврит глазного нерва немедленно отменить Lzd. Повторно не назначать.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 любом подозрении на неврит глазного нерва немедленно отменить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Lzd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Повторно не назначать.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462" marR="63462" marT="63462" marB="63462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0753109"/>
                  </a:ext>
                </a:extLst>
              </a:tr>
            </a:tbl>
          </a:graphicData>
        </a:graphic>
      </p:graphicFrame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2C9EFF3-C999-41D1-840A-105F857E5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F0EEC-107F-489F-B085-9AF7CFFDE089}" type="slidenum">
              <a:rPr lang="ru-RU" smtClean="0"/>
              <a:t>13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DDC03A4-04A4-45FB-AA7A-ADF5B140F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1854" y="228600"/>
            <a:ext cx="3176291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271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6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63C18D-A55E-40ED-AF70-4CA30B75E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6138" y="5196284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Тест</a:t>
            </a:r>
            <a:r>
              <a:rPr lang="en-US" sz="2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на</a:t>
            </a:r>
            <a:r>
              <a:rPr lang="en-US" sz="2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нарушение</a:t>
            </a:r>
            <a:r>
              <a:rPr lang="en-US" sz="2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цветоощущение</a:t>
            </a:r>
            <a:r>
              <a:rPr lang="en-US" sz="2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и </a:t>
            </a:r>
            <a:r>
              <a:rPr lang="en-US" sz="2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проверка</a:t>
            </a:r>
            <a:r>
              <a:rPr lang="en-US" sz="2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остроты</a:t>
            </a:r>
            <a:r>
              <a:rPr lang="en-US" sz="2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зрения</a:t>
            </a:r>
            <a:endParaRPr lang="en-US" sz="28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" name="Picture 14">
            <a:extLst>
              <a:ext uri="{FF2B5EF4-FFF2-40B4-BE49-F238E27FC236}">
                <a16:creationId xmlns:a16="http://schemas.microsoft.com/office/drawing/2014/main" id="{79752A27-F20D-4070-9B1B-A62DE55F8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51" y="131230"/>
            <a:ext cx="3797570" cy="1338644"/>
          </a:xfrm>
          <a:prstGeom prst="rect">
            <a:avLst/>
          </a:prstGeom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81410079-8E3B-4426-AB77-2661121D5C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57361" y="1529953"/>
            <a:ext cx="3447330" cy="269753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DDED37B-7EBC-430D-A3E2-97C503ACB2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0884" y="321732"/>
            <a:ext cx="2656801" cy="411132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F8B76C-049B-4207-A1BC-223A9BF919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206" y="321733"/>
            <a:ext cx="2877924" cy="411132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cxnSp>
        <p:nvCxnSpPr>
          <p:cNvPr id="22" name="Straight Connector 18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5036C712-37FE-4C70-9CF0-5E8A3883C6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23" y="4322771"/>
            <a:ext cx="3436839" cy="2010551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7E45EE1-2BBC-4CC4-8674-76068EF2A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7372" y="6536267"/>
            <a:ext cx="2743200" cy="3069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188F0EEC-107F-489F-B085-9AF7CFFDE089}" type="slidenum"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pPr>
                <a:spcAft>
                  <a:spcPts val="600"/>
                </a:spcAft>
              </a:pPr>
              <a:t>14</a:t>
            </a:fld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DD03A0-5021-4381-9A93-4E05D2986CBF}"/>
              </a:ext>
            </a:extLst>
          </p:cNvPr>
          <p:cNvSpPr txBox="1"/>
          <p:nvPr/>
        </p:nvSpPr>
        <p:spPr>
          <a:xfrm>
            <a:off x="787561" y="6333322"/>
            <a:ext cx="2573551" cy="393448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ru-RU" sz="1300" dirty="0">
                <a:solidFill>
                  <a:srgbClr val="FFFFFF"/>
                </a:solidFill>
              </a:rPr>
              <a:t>Тест Ишихара</a:t>
            </a:r>
            <a:endParaRPr lang="en-US" sz="1300" dirty="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449161-317F-40CE-996C-9FB1D1EFDBCE}"/>
              </a:ext>
            </a:extLst>
          </p:cNvPr>
          <p:cNvSpPr txBox="1"/>
          <p:nvPr/>
        </p:nvSpPr>
        <p:spPr>
          <a:xfrm>
            <a:off x="4770884" y="4021923"/>
            <a:ext cx="2656801" cy="411132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ru-RU" sz="1300" dirty="0">
                <a:solidFill>
                  <a:srgbClr val="FFFFFF"/>
                </a:solidFill>
              </a:rPr>
              <a:t>Таблица Сивцева</a:t>
            </a:r>
            <a:endParaRPr lang="en-US" sz="1300" dirty="0">
              <a:solidFill>
                <a:srgbClr val="FFFFFF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1E8D0B7-CD70-44CE-841C-5D0D803EC5D0}"/>
              </a:ext>
            </a:extLst>
          </p:cNvPr>
          <p:cNvSpPr txBox="1"/>
          <p:nvPr/>
        </p:nvSpPr>
        <p:spPr>
          <a:xfrm>
            <a:off x="8767329" y="4008192"/>
            <a:ext cx="2656801" cy="411132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ru-RU" sz="1300" dirty="0">
                <a:solidFill>
                  <a:srgbClr val="FFFFFF"/>
                </a:solidFill>
              </a:rPr>
              <a:t>Таблица Снеллена</a:t>
            </a:r>
            <a:endParaRPr lang="en-US" sz="1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694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id="{5D91AF92-265F-414C-BE7E-47E7F2305B5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11F74A-D3DD-42CA-9BD2-EB4A9ED5B9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2862D5-4E14-4843-AABD-90CBF2AB55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Title 8">
            <a:extLst>
              <a:ext uri="{FF2B5EF4-FFF2-40B4-BE49-F238E27FC236}">
                <a16:creationId xmlns:a16="http://schemas.microsoft.com/office/drawing/2014/main" id="{DAEBCEEC-4CD6-403D-AA2B-D6F6A975CF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54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Спасибо!</a:t>
            </a:r>
            <a:endParaRPr lang="en-GB" sz="5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3" name="Subtitle 15">
            <a:extLst>
              <a:ext uri="{FF2B5EF4-FFF2-40B4-BE49-F238E27FC236}">
                <a16:creationId xmlns:a16="http://schemas.microsoft.com/office/drawing/2014/main" id="{D23CD159-9449-47E5-B88A-F06BA35F8E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/>
              <a:t>WHO Regional Office for Europe</a:t>
            </a:r>
          </a:p>
          <a:p>
            <a:r>
              <a:rPr lang="en-GB" dirty="0"/>
              <a:t>UN City</a:t>
            </a:r>
            <a:br>
              <a:rPr lang="en-GB" dirty="0"/>
            </a:br>
            <a:r>
              <a:rPr lang="en-GB" dirty="0" err="1"/>
              <a:t>Marmorvej</a:t>
            </a:r>
            <a:r>
              <a:rPr lang="en-GB" dirty="0"/>
              <a:t> 51</a:t>
            </a:r>
            <a:br>
              <a:rPr lang="en-GB" dirty="0"/>
            </a:br>
            <a:r>
              <a:rPr lang="en-GB" dirty="0"/>
              <a:t>Copenhagen Ø</a:t>
            </a:r>
            <a:br>
              <a:rPr lang="en-GB" dirty="0"/>
            </a:br>
            <a:r>
              <a:rPr lang="en-GB" dirty="0"/>
              <a:t>Denmark</a:t>
            </a:r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5AB2A89A-C4A2-4CD6-8299-902779F39B1A}"/>
              </a:ext>
            </a:extLst>
          </p:cNvPr>
          <p:cNvGrpSpPr/>
          <p:nvPr/>
        </p:nvGrpSpPr>
        <p:grpSpPr>
          <a:xfrm>
            <a:off x="7850227" y="4624710"/>
            <a:ext cx="4265652" cy="1392274"/>
            <a:chOff x="7850227" y="4624710"/>
            <a:chExt cx="4265652" cy="1392274"/>
          </a:xfrm>
        </p:grpSpPr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32B91B80-01E7-4931-AACB-7F4C832726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0227" y="4624710"/>
              <a:ext cx="1974941" cy="694887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67C8E75F-9A76-40D7-960F-5B118E0D532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99612" y="5322097"/>
              <a:ext cx="1828800" cy="643467"/>
            </a:xfrm>
            <a:prstGeom prst="rect">
              <a:avLst/>
            </a:prstGeom>
          </p:spPr>
        </p:pic>
        <p:pic>
          <p:nvPicPr>
            <p:cNvPr id="97" name="Picture 96" descr="A screenshot of a cell phone&#10;&#10;Description generated with high confidence">
              <a:extLst>
                <a:ext uri="{FF2B5EF4-FFF2-40B4-BE49-F238E27FC236}">
                  <a16:creationId xmlns:a16="http://schemas.microsoft.com/office/drawing/2014/main" id="{64449EE4-2390-4146-8F22-C2DF6565979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2735" y="5322097"/>
              <a:ext cx="1974941" cy="694887"/>
            </a:xfrm>
            <a:prstGeom prst="rect">
              <a:avLst/>
            </a:prstGeom>
          </p:spPr>
        </p:pic>
        <p:pic>
          <p:nvPicPr>
            <p:cNvPr id="101" name="Picture 100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E0821436-2E92-4DD2-8FA0-154BC1A87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0938" y="4624710"/>
              <a:ext cx="1974941" cy="694887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F90130B-6F44-4D8A-BCD0-0084AE445001}"/>
              </a:ext>
            </a:extLst>
          </p:cNvPr>
          <p:cNvGrpSpPr/>
          <p:nvPr/>
        </p:nvGrpSpPr>
        <p:grpSpPr>
          <a:xfrm>
            <a:off x="4285445" y="4710612"/>
            <a:ext cx="3175466" cy="1446550"/>
            <a:chOff x="4199720" y="4701087"/>
            <a:chExt cx="3175466" cy="1446550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119DB82-D386-4582-A3F8-99F5113D4482}"/>
                </a:ext>
              </a:extLst>
            </p:cNvPr>
            <p:cNvGrpSpPr/>
            <p:nvPr/>
          </p:nvGrpSpPr>
          <p:grpSpPr>
            <a:xfrm>
              <a:off x="4199720" y="4739205"/>
              <a:ext cx="293087" cy="1226359"/>
              <a:chOff x="3866503" y="4624710"/>
              <a:chExt cx="345743" cy="1446690"/>
            </a:xfrm>
          </p:grpSpPr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317ECB82-B1FC-4579-8D9A-0E86615FD8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10941" y="5007592"/>
                <a:ext cx="274060" cy="274060"/>
              </a:xfrm>
              <a:prstGeom prst="rect">
                <a:avLst/>
              </a:prstGeom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A89CCDD6-0C21-488D-9C66-8EE1154449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31032" y="4624710"/>
                <a:ext cx="260953" cy="274060"/>
              </a:xfrm>
              <a:prstGeom prst="rect">
                <a:avLst/>
              </a:prstGeom>
            </p:spPr>
          </p:pic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F2A636D2-FF63-48CA-9F2B-98B299F385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10941" y="5424362"/>
                <a:ext cx="246888" cy="246888"/>
              </a:xfrm>
              <a:prstGeom prst="rect">
                <a:avLst/>
              </a:prstGeom>
            </p:spPr>
          </p:pic>
          <p:pic>
            <p:nvPicPr>
              <p:cNvPr id="19" name="Picture 18" descr="A close up of a sign&#10;&#10;Description generated with very high confidence">
                <a:extLst>
                  <a:ext uri="{FF2B5EF4-FFF2-40B4-BE49-F238E27FC236}">
                    <a16:creationId xmlns:a16="http://schemas.microsoft.com/office/drawing/2014/main" id="{F15DA5D7-227B-4397-9733-6BEE20F6E1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66503" y="5828400"/>
                <a:ext cx="345743" cy="243000"/>
              </a:xfrm>
              <a:prstGeom prst="rect">
                <a:avLst/>
              </a:prstGeom>
            </p:spPr>
          </p:pic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AB7C5C0-B924-4D0D-8998-FDEE7ED5A1EF}"/>
                </a:ext>
              </a:extLst>
            </p:cNvPr>
            <p:cNvSpPr txBox="1"/>
            <p:nvPr/>
          </p:nvSpPr>
          <p:spPr>
            <a:xfrm>
              <a:off x="4527211" y="4701087"/>
              <a:ext cx="2847975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 err="1">
                  <a:solidFill>
                    <a:schemeClr val="bg1"/>
                  </a:solidFill>
                  <a:latin typeface="+mj-lt"/>
                </a:rPr>
                <a:t>WHO_Europe</a:t>
              </a:r>
              <a:br>
                <a:rPr lang="en-GB" sz="1100" dirty="0">
                  <a:solidFill>
                    <a:schemeClr val="bg1"/>
                  </a:solidFill>
                  <a:latin typeface="+mj-lt"/>
                </a:rPr>
              </a:br>
              <a:br>
                <a:rPr lang="en-GB" sz="1100" dirty="0">
                  <a:solidFill>
                    <a:schemeClr val="bg1"/>
                  </a:solidFill>
                  <a:latin typeface="+mj-lt"/>
                </a:rPr>
              </a:br>
              <a:r>
                <a:rPr lang="en-GB" sz="1100" dirty="0">
                  <a:solidFill>
                    <a:schemeClr val="bg1"/>
                  </a:solidFill>
                  <a:latin typeface="+mj-lt"/>
                </a:rPr>
                <a:t>facebook.com/</a:t>
              </a:r>
              <a:r>
                <a:rPr lang="en-GB" sz="1100" dirty="0" err="1">
                  <a:solidFill>
                    <a:schemeClr val="bg1"/>
                  </a:solidFill>
                  <a:latin typeface="+mj-lt"/>
                </a:rPr>
                <a:t>WHOEurope</a:t>
              </a:r>
              <a:br>
                <a:rPr lang="en-GB" sz="1100" dirty="0">
                  <a:solidFill>
                    <a:schemeClr val="bg1"/>
                  </a:solidFill>
                  <a:latin typeface="+mj-lt"/>
                </a:rPr>
              </a:br>
              <a:br>
                <a:rPr lang="en-GB" sz="1100" dirty="0">
                  <a:solidFill>
                    <a:schemeClr val="bg1"/>
                  </a:solidFill>
                  <a:latin typeface="+mj-lt"/>
                </a:rPr>
              </a:br>
              <a:r>
                <a:rPr lang="en-GB" sz="1100" dirty="0">
                  <a:solidFill>
                    <a:schemeClr val="bg1"/>
                  </a:solidFill>
                  <a:latin typeface="+mj-lt"/>
                </a:rPr>
                <a:t>instagram.com/</a:t>
              </a:r>
              <a:r>
                <a:rPr lang="en-GB" sz="1100" dirty="0" err="1">
                  <a:solidFill>
                    <a:schemeClr val="bg1"/>
                  </a:solidFill>
                  <a:latin typeface="+mj-lt"/>
                </a:rPr>
                <a:t>whoeurope</a:t>
              </a:r>
              <a:br>
                <a:rPr lang="en-GB" sz="1100" dirty="0">
                  <a:solidFill>
                    <a:schemeClr val="bg1"/>
                  </a:solidFill>
                  <a:latin typeface="+mj-lt"/>
                </a:rPr>
              </a:br>
              <a:br>
                <a:rPr lang="en-GB" sz="1100" dirty="0">
                  <a:solidFill>
                    <a:schemeClr val="bg1"/>
                  </a:solidFill>
                  <a:latin typeface="+mj-lt"/>
                </a:rPr>
              </a:br>
              <a:r>
                <a:rPr lang="en-GB" sz="1100" dirty="0">
                  <a:solidFill>
                    <a:schemeClr val="bg1"/>
                  </a:solidFill>
                  <a:latin typeface="+mj-lt"/>
                </a:rPr>
                <a:t>youtube.com/user/</a:t>
              </a:r>
              <a:r>
                <a:rPr lang="en-GB" sz="1100" dirty="0" err="1">
                  <a:solidFill>
                    <a:schemeClr val="bg1"/>
                  </a:solidFill>
                  <a:latin typeface="+mj-lt"/>
                </a:rPr>
                <a:t>whoeuro</a:t>
              </a:r>
              <a:endParaRPr lang="en-GB" sz="1100" dirty="0">
                <a:solidFill>
                  <a:schemeClr val="bg1"/>
                </a:solidFill>
                <a:latin typeface="+mj-lt"/>
              </a:endParaRPr>
            </a:p>
            <a:p>
              <a:endParaRPr lang="en-US" sz="11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0DE0CE1-C156-4838-97BE-9FAEA2B5E43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9796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H_PowerPoint_Template 2015_V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1247</Words>
  <Application>Microsoft Office PowerPoint</Application>
  <PresentationFormat>Widescreen</PresentationFormat>
  <Paragraphs>134</Paragraphs>
  <Slides>15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Bookman Old Style</vt:lpstr>
      <vt:lpstr>Calibri</vt:lpstr>
      <vt:lpstr>Calibri Light</vt:lpstr>
      <vt:lpstr>Myriad Pro</vt:lpstr>
      <vt:lpstr>Times New Roman</vt:lpstr>
      <vt:lpstr>Тема Office</vt:lpstr>
      <vt:lpstr>PIH_PowerPoint_Template 2015_V2</vt:lpstr>
      <vt:lpstr>Нежелательные явления при приеме Линезолида</vt:lpstr>
      <vt:lpstr>Линезолид</vt:lpstr>
      <vt:lpstr>Периферическая нейропатия</vt:lpstr>
      <vt:lpstr>Дифференциальная диагностика</vt:lpstr>
      <vt:lpstr>Периферическая нейропатия на ранних стадиях</vt:lpstr>
      <vt:lpstr>Возможные симптомы</vt:lpstr>
      <vt:lpstr>Клиническое ведение периферической нейропатии в зависимости от степени тяжести</vt:lpstr>
      <vt:lpstr>Предлагаемая стратегия ведения</vt:lpstr>
      <vt:lpstr>Симптоматическое лечение</vt:lpstr>
      <vt:lpstr>Вибрационный тест</vt:lpstr>
      <vt:lpstr>Поражение зрительного нерва </vt:lpstr>
      <vt:lpstr>Предлагаемая стратегия ведения</vt:lpstr>
      <vt:lpstr>Клиническое ведение пациентов с поражением глазного нерва в зависимости от степени тяжести</vt:lpstr>
      <vt:lpstr>Тест на нарушение цветоощущение и проверка остроты зрения</vt:lpstr>
      <vt:lpstr>Спасибо!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Нежелательные явления на прием Линезолида</dc:title>
  <dc:creator>YEDILBAYEV, Askar</dc:creator>
  <cp:lastModifiedBy>YEDILBAYEV, Askar</cp:lastModifiedBy>
  <cp:revision>8</cp:revision>
  <dcterms:created xsi:type="dcterms:W3CDTF">2020-11-05T14:59:56Z</dcterms:created>
  <dcterms:modified xsi:type="dcterms:W3CDTF">2020-11-05T15:28:24Z</dcterms:modified>
</cp:coreProperties>
</file>