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94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</p:sldIdLst>
  <p:sldSz cx="9144000" cy="6858000" type="screen4x3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F307F8-D08E-4720-B623-18CBAC56D5E1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F442FB-93B0-4012-9F40-85115A85A2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081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" y="105079"/>
            <a:ext cx="8991600" cy="6553200"/>
          </a:xfrm>
          <a:custGeom>
            <a:avLst/>
            <a:gdLst/>
            <a:ahLst/>
            <a:cxnLst/>
            <a:rect l="l" t="t" r="r" b="b"/>
            <a:pathLst>
              <a:path w="8991600" h="6553200">
                <a:moveTo>
                  <a:pt x="0" y="6553200"/>
                </a:moveTo>
                <a:lnTo>
                  <a:pt x="8991600" y="6553200"/>
                </a:lnTo>
                <a:lnTo>
                  <a:pt x="8991600" y="0"/>
                </a:lnTo>
                <a:lnTo>
                  <a:pt x="0" y="0"/>
                </a:lnTo>
                <a:lnTo>
                  <a:pt x="0" y="6553200"/>
                </a:lnTo>
                <a:close/>
              </a:path>
            </a:pathLst>
          </a:custGeom>
          <a:solidFill>
            <a:srgbClr val="B90C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705600"/>
            <a:ext cx="9144000" cy="152400"/>
          </a:xfrm>
          <a:custGeom>
            <a:avLst/>
            <a:gdLst/>
            <a:ahLst/>
            <a:cxnLst/>
            <a:rect l="l" t="t" r="r" b="b"/>
            <a:pathLst>
              <a:path w="9144000" h="152400">
                <a:moveTo>
                  <a:pt x="0" y="152400"/>
                </a:moveTo>
                <a:lnTo>
                  <a:pt x="9144000" y="152400"/>
                </a:lnTo>
                <a:lnTo>
                  <a:pt x="9144000" y="0"/>
                </a:lnTo>
                <a:lnTo>
                  <a:pt x="0" y="0"/>
                </a:lnTo>
                <a:lnTo>
                  <a:pt x="0" y="1524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6706234"/>
          </a:xfrm>
          <a:custGeom>
            <a:avLst/>
            <a:gdLst/>
            <a:ahLst/>
            <a:cxnLst/>
            <a:rect l="l" t="t" r="r" b="b"/>
            <a:pathLst>
              <a:path w="9144000" h="6706234">
                <a:moveTo>
                  <a:pt x="9144000" y="0"/>
                </a:moveTo>
                <a:lnTo>
                  <a:pt x="0" y="0"/>
                </a:lnTo>
                <a:lnTo>
                  <a:pt x="0" y="152400"/>
                </a:lnTo>
                <a:lnTo>
                  <a:pt x="0" y="6705600"/>
                </a:lnTo>
                <a:lnTo>
                  <a:pt x="152374" y="6705600"/>
                </a:lnTo>
                <a:lnTo>
                  <a:pt x="152374" y="152400"/>
                </a:lnTo>
                <a:lnTo>
                  <a:pt x="8991600" y="152400"/>
                </a:lnTo>
                <a:lnTo>
                  <a:pt x="8991600" y="6705625"/>
                </a:lnTo>
                <a:lnTo>
                  <a:pt x="9144000" y="6705638"/>
                </a:lnTo>
                <a:lnTo>
                  <a:pt x="9144000" y="15240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62762" y="3886961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1981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200" y="533400"/>
            <a:ext cx="2362200" cy="914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57200" y="2477846"/>
            <a:ext cx="822960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lang="ru-RU" sz="3200" b="1" dirty="0">
                <a:latin typeface="Calibri" panose="020F0502020204030204" pitchFamily="34" charset="0"/>
                <a:cs typeface="Calibri" panose="020F0502020204030204" pitchFamily="34" charset="0"/>
              </a:rPr>
              <a:t>ПЕРИФЕРИЧЕСКАЯ НЕЙРОПАТИЯ , ЗАДАЧИ</a:t>
            </a:r>
            <a:endParaRPr lang="ru-RU" sz="3200" i="0" dirty="0">
              <a:solidFill>
                <a:schemeClr val="bg1"/>
              </a:solidFill>
              <a:latin typeface="+mn-lt"/>
              <a:cs typeface="Arial"/>
            </a:endParaRPr>
          </a:p>
        </p:txBody>
      </p:sp>
      <p:sp>
        <p:nvSpPr>
          <p:cNvPr id="11" name="Subtitle 12">
            <a:extLst>
              <a:ext uri="{FF2B5EF4-FFF2-40B4-BE49-F238E27FC236}">
                <a16:creationId xmlns:a16="http://schemas.microsoft.com/office/drawing/2014/main" id="{66D3B993-68B9-B939-BE14-BA33372EE6BE}"/>
              </a:ext>
            </a:extLst>
          </p:cNvPr>
          <p:cNvSpPr txBox="1">
            <a:spLocks/>
          </p:cNvSpPr>
          <p:nvPr/>
        </p:nvSpPr>
        <p:spPr>
          <a:xfrm>
            <a:off x="701211" y="4953000"/>
            <a:ext cx="7772400" cy="838200"/>
          </a:xfrm>
          <a:prstGeom prst="rect">
            <a:avLst/>
          </a:prstGeom>
        </p:spPr>
        <p:txBody>
          <a:bodyPr wrap="square" lIns="0" tIns="0" rIns="0" bIns="0">
            <a:normAutofit lnSpcReduction="10000"/>
          </a:bodyPr>
          <a:lstStyle>
            <a:lvl1pPr marL="0">
              <a:defRPr sz="2800" b="0" i="1">
                <a:solidFill>
                  <a:srgbClr val="B90C2E"/>
                </a:solidFill>
                <a:latin typeface="Trebuchet MS"/>
                <a:ea typeface="+mn-ea"/>
                <a:cs typeface="Trebuchet M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i="0" ker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Онлайн курс «Фармаконадзор и активный мониторинг безопасности препаратов в рамках операционных исследований по внедрению новых режимов лечения ЛУ-ТБ»</a:t>
            </a:r>
            <a:endParaRPr lang="en-US" sz="1800" i="0" kern="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9017757"/>
              </p:ext>
            </p:extLst>
          </p:nvPr>
        </p:nvGraphicFramePr>
        <p:xfrm>
          <a:off x="467544" y="1079531"/>
          <a:ext cx="8208912" cy="2374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Жалобы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Левая нога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Правая нога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Боль, ломота, жжение в ступнях, ногах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Покалывание</a:t>
                      </a:r>
                      <a:r>
                        <a:rPr lang="ru-RU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ступнях, ногах</a:t>
                      </a:r>
                      <a:endParaRPr lang="ru-RU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3621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Онемение</a:t>
                      </a:r>
                      <a:r>
                        <a:rPr lang="ru-RU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 ногах</a:t>
                      </a:r>
                      <a:endParaRPr lang="ru-RU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373111"/>
              </p:ext>
            </p:extLst>
          </p:nvPr>
        </p:nvGraphicFramePr>
        <p:xfrm>
          <a:off x="467544" y="3501008"/>
          <a:ext cx="8208911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3765">
                  <a:extLst>
                    <a:ext uri="{9D8B030D-6E8A-4147-A177-3AD203B41FA5}">
                      <a16:colId xmlns:a16="http://schemas.microsoft.com/office/drawing/2014/main" val="2547782998"/>
                    </a:ext>
                  </a:extLst>
                </a:gridCol>
                <a:gridCol w="598254">
                  <a:extLst>
                    <a:ext uri="{9D8B030D-6E8A-4147-A177-3AD203B41FA5}">
                      <a16:colId xmlns:a16="http://schemas.microsoft.com/office/drawing/2014/main" val="2587042613"/>
                    </a:ext>
                  </a:extLst>
                </a:gridCol>
                <a:gridCol w="664727">
                  <a:extLst>
                    <a:ext uri="{9D8B030D-6E8A-4147-A177-3AD203B41FA5}">
                      <a16:colId xmlns:a16="http://schemas.microsoft.com/office/drawing/2014/main" val="2979505328"/>
                    </a:ext>
                  </a:extLst>
                </a:gridCol>
                <a:gridCol w="664727">
                  <a:extLst>
                    <a:ext uri="{9D8B030D-6E8A-4147-A177-3AD203B41FA5}">
                      <a16:colId xmlns:a16="http://schemas.microsoft.com/office/drawing/2014/main" val="3493824643"/>
                    </a:ext>
                  </a:extLst>
                </a:gridCol>
                <a:gridCol w="731200">
                  <a:extLst>
                    <a:ext uri="{9D8B030D-6E8A-4147-A177-3AD203B41FA5}">
                      <a16:colId xmlns:a16="http://schemas.microsoft.com/office/drawing/2014/main" val="1984949166"/>
                    </a:ext>
                  </a:extLst>
                </a:gridCol>
                <a:gridCol w="797673">
                  <a:extLst>
                    <a:ext uri="{9D8B030D-6E8A-4147-A177-3AD203B41FA5}">
                      <a16:colId xmlns:a16="http://schemas.microsoft.com/office/drawing/2014/main" val="2143651641"/>
                    </a:ext>
                  </a:extLst>
                </a:gridCol>
                <a:gridCol w="598254">
                  <a:extLst>
                    <a:ext uri="{9D8B030D-6E8A-4147-A177-3AD203B41FA5}">
                      <a16:colId xmlns:a16="http://schemas.microsoft.com/office/drawing/2014/main" val="2578220971"/>
                    </a:ext>
                  </a:extLst>
                </a:gridCol>
                <a:gridCol w="731200">
                  <a:extLst>
                    <a:ext uri="{9D8B030D-6E8A-4147-A177-3AD203B41FA5}">
                      <a16:colId xmlns:a16="http://schemas.microsoft.com/office/drawing/2014/main" val="2038790506"/>
                    </a:ext>
                  </a:extLst>
                </a:gridCol>
                <a:gridCol w="864146">
                  <a:extLst>
                    <a:ext uri="{9D8B030D-6E8A-4147-A177-3AD203B41FA5}">
                      <a16:colId xmlns:a16="http://schemas.microsoft.com/office/drawing/2014/main" val="412120437"/>
                    </a:ext>
                  </a:extLst>
                </a:gridCol>
                <a:gridCol w="864146">
                  <a:extLst>
                    <a:ext uri="{9D8B030D-6E8A-4147-A177-3AD203B41FA5}">
                      <a16:colId xmlns:a16="http://schemas.microsoft.com/office/drawing/2014/main" val="253213148"/>
                    </a:ext>
                  </a:extLst>
                </a:gridCol>
                <a:gridCol w="780819">
                  <a:extLst>
                    <a:ext uri="{9D8B030D-6E8A-4147-A177-3AD203B41FA5}">
                      <a16:colId xmlns:a16="http://schemas.microsoft.com/office/drawing/2014/main" val="3106796545"/>
                    </a:ext>
                  </a:extLst>
                </a:gridCol>
              </a:tblGrid>
              <a:tr h="4801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 норме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gridSpan="1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Умеренная  --------------------------------------------------------------------  Тяжелая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980527"/>
                  </a:ext>
                </a:extLst>
              </a:tr>
              <a:tr h="2400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01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02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03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04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05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06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07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08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09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398358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39552" y="4509120"/>
            <a:ext cx="820891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Перевод балла в степень тяжести: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01 - 03 = 1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04 - 06 = 2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07 - 10 = 3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00 = 0 степень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404664"/>
            <a:ext cx="26003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ЗАДАНИЕ №1</a:t>
            </a:r>
          </a:p>
        </p:txBody>
      </p:sp>
    </p:spTree>
    <p:extLst>
      <p:ext uri="{BB962C8B-B14F-4D97-AF65-F5344CB8AC3E}">
        <p14:creationId xmlns:p14="http://schemas.microsoft.com/office/powerpoint/2010/main" val="316839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850106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ИССЛЕДОВАНИЙ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628800"/>
            <a:ext cx="7408333" cy="3738728"/>
          </a:xfrm>
        </p:spPr>
        <p:txBody>
          <a:bodyPr>
            <a:normAutofit fontScale="92500" lnSpcReduction="20000"/>
          </a:bodyPr>
          <a:lstStyle/>
          <a:p>
            <a:pPr algn="just">
              <a:buClrTx/>
            </a:pPr>
            <a:r>
              <a:rPr lang="ru-RU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Объективно:  </a:t>
            </a:r>
          </a:p>
          <a:p>
            <a:pPr algn="just">
              <a:buClrTx/>
              <a:buFontTx/>
              <a:buChar char="-"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сухожильный рефлекс: в норме, </a:t>
            </a:r>
          </a:p>
          <a:p>
            <a:pPr algn="just">
              <a:buClrTx/>
              <a:buFontTx/>
              <a:buChar char="-"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вибрация камертоном: правая нога – 12 сек, левая - 11 сек </a:t>
            </a:r>
          </a:p>
          <a:p>
            <a:endParaRPr lang="ru-RU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Tx/>
            </a:pPr>
            <a:r>
              <a:rPr lang="ru-RU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Задания:</a:t>
            </a:r>
            <a:endParaRPr lang="ru-RU" sz="2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Назовите НЯ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Определить степень тяжести НЯ, по шкале оценки тяжести</a:t>
            </a:r>
          </a:p>
          <a:p>
            <a:pPr marL="0" lvl="0" indent="0">
              <a:buNone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Определить дальнейшую тактику ведения пациента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7416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6780468"/>
              </p:ext>
            </p:extLst>
          </p:nvPr>
        </p:nvGraphicFramePr>
        <p:xfrm>
          <a:off x="467543" y="1084848"/>
          <a:ext cx="8136906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2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23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Жалобы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Левая нога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Правая нога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Боль, ломота, жжение в ступнях, ногах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Покалывание</a:t>
                      </a:r>
                      <a:r>
                        <a:rPr lang="ru-RU" sz="2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ступнях, ногах</a:t>
                      </a:r>
                      <a:endParaRPr lang="ru-RU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Онемение</a:t>
                      </a:r>
                      <a:r>
                        <a:rPr lang="ru-RU" sz="20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 ногах</a:t>
                      </a:r>
                      <a:endParaRPr lang="ru-RU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229773"/>
              </p:ext>
            </p:extLst>
          </p:nvPr>
        </p:nvGraphicFramePr>
        <p:xfrm>
          <a:off x="478983" y="3599419"/>
          <a:ext cx="8136906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3778">
                  <a:extLst>
                    <a:ext uri="{9D8B030D-6E8A-4147-A177-3AD203B41FA5}">
                      <a16:colId xmlns:a16="http://schemas.microsoft.com/office/drawing/2014/main" val="2547782998"/>
                    </a:ext>
                  </a:extLst>
                </a:gridCol>
                <a:gridCol w="634980">
                  <a:extLst>
                    <a:ext uri="{9D8B030D-6E8A-4147-A177-3AD203B41FA5}">
                      <a16:colId xmlns:a16="http://schemas.microsoft.com/office/drawing/2014/main" val="258704261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2979505328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493824643"/>
                    </a:ext>
                  </a:extLst>
                </a:gridCol>
                <a:gridCol w="724786">
                  <a:extLst>
                    <a:ext uri="{9D8B030D-6E8A-4147-A177-3AD203B41FA5}">
                      <a16:colId xmlns:a16="http://schemas.microsoft.com/office/drawing/2014/main" val="1984949166"/>
                    </a:ext>
                  </a:extLst>
                </a:gridCol>
                <a:gridCol w="790675">
                  <a:extLst>
                    <a:ext uri="{9D8B030D-6E8A-4147-A177-3AD203B41FA5}">
                      <a16:colId xmlns:a16="http://schemas.microsoft.com/office/drawing/2014/main" val="2143651641"/>
                    </a:ext>
                  </a:extLst>
                </a:gridCol>
                <a:gridCol w="593007">
                  <a:extLst>
                    <a:ext uri="{9D8B030D-6E8A-4147-A177-3AD203B41FA5}">
                      <a16:colId xmlns:a16="http://schemas.microsoft.com/office/drawing/2014/main" val="2578220971"/>
                    </a:ext>
                  </a:extLst>
                </a:gridCol>
                <a:gridCol w="724786">
                  <a:extLst>
                    <a:ext uri="{9D8B030D-6E8A-4147-A177-3AD203B41FA5}">
                      <a16:colId xmlns:a16="http://schemas.microsoft.com/office/drawing/2014/main" val="2038790506"/>
                    </a:ext>
                  </a:extLst>
                </a:gridCol>
                <a:gridCol w="856566">
                  <a:extLst>
                    <a:ext uri="{9D8B030D-6E8A-4147-A177-3AD203B41FA5}">
                      <a16:colId xmlns:a16="http://schemas.microsoft.com/office/drawing/2014/main" val="412120437"/>
                    </a:ext>
                  </a:extLst>
                </a:gridCol>
                <a:gridCol w="856566">
                  <a:extLst>
                    <a:ext uri="{9D8B030D-6E8A-4147-A177-3AD203B41FA5}">
                      <a16:colId xmlns:a16="http://schemas.microsoft.com/office/drawing/2014/main" val="253213148"/>
                    </a:ext>
                  </a:extLst>
                </a:gridCol>
                <a:gridCol w="773970">
                  <a:extLst>
                    <a:ext uri="{9D8B030D-6E8A-4147-A177-3AD203B41FA5}">
                      <a16:colId xmlns:a16="http://schemas.microsoft.com/office/drawing/2014/main" val="3106796545"/>
                    </a:ext>
                  </a:extLst>
                </a:gridCol>
              </a:tblGrid>
              <a:tr h="4801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 норме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gridSpan="1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Умеренная  --------------------------------------------------------------------  Тяжелая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980527"/>
                  </a:ext>
                </a:extLst>
              </a:tr>
              <a:tr h="2400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01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02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03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04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05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06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07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08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09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398358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67543" y="4725144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Перевод балла в степень тяжести: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01 - 03 = 1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04 - 06 = 2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07 - 10 = 3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00 = 0 степень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4041" y="336221"/>
            <a:ext cx="2609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ЗАДАНИЕ №2</a:t>
            </a:r>
          </a:p>
        </p:txBody>
      </p:sp>
    </p:spTree>
    <p:extLst>
      <p:ext uri="{BB962C8B-B14F-4D97-AF65-F5344CB8AC3E}">
        <p14:creationId xmlns:p14="http://schemas.microsoft.com/office/powerpoint/2010/main" val="364267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ИССЛЕДОВАНИЙ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00808"/>
            <a:ext cx="7408333" cy="3450696"/>
          </a:xfrm>
        </p:spPr>
        <p:txBody>
          <a:bodyPr>
            <a:normAutofit fontScale="92500" lnSpcReduction="20000"/>
          </a:bodyPr>
          <a:lstStyle/>
          <a:p>
            <a:pPr algn="just">
              <a:buClrTx/>
            </a:pPr>
            <a:r>
              <a:rPr lang="ru-RU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Объективно:  </a:t>
            </a:r>
          </a:p>
          <a:p>
            <a:pPr algn="just">
              <a:buClrTx/>
              <a:buFontTx/>
              <a:buChar char="-"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сухожильный рефлекс: в норме, </a:t>
            </a:r>
          </a:p>
          <a:p>
            <a:pPr algn="just">
              <a:buClrTx/>
              <a:buFontTx/>
              <a:buChar char="-"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вибрация камертоном: правая нога – 8 сек, левая - 9 сек</a:t>
            </a:r>
          </a:p>
          <a:p>
            <a:pPr>
              <a:buClrTx/>
            </a:pPr>
            <a:endParaRPr lang="ru-RU" sz="2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Tx/>
            </a:pPr>
            <a:r>
              <a:rPr lang="ru-RU" sz="2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Задания:</a:t>
            </a:r>
            <a:endParaRPr lang="ru-RU" sz="2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ClrTx/>
              <a:buNone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Назовите НЯ</a:t>
            </a:r>
          </a:p>
          <a:p>
            <a:pPr marL="0" indent="0">
              <a:buClrTx/>
              <a:buNone/>
            </a:pPr>
            <a:r>
              <a:rPr lang="ru-RU" sz="2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Определить степень тяжести НЯ, по шкале    оценки тяжести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4483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8970312"/>
              </p:ext>
            </p:extLst>
          </p:nvPr>
        </p:nvGraphicFramePr>
        <p:xfrm>
          <a:off x="539551" y="1164754"/>
          <a:ext cx="7992891" cy="24030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2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42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4046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Жалобы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Левая нога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Правая нога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Боль, ломота, жжение в ступнях, ногах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Покалывание</a:t>
                      </a:r>
                      <a:r>
                        <a:rPr lang="ru-RU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ступнях, ногах</a:t>
                      </a:r>
                      <a:endParaRPr lang="ru-RU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8872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Онемение</a:t>
                      </a:r>
                      <a:r>
                        <a:rPr lang="ru-RU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 ногах</a:t>
                      </a:r>
                      <a:endParaRPr lang="ru-RU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433262"/>
              </p:ext>
            </p:extLst>
          </p:nvPr>
        </p:nvGraphicFramePr>
        <p:xfrm>
          <a:off x="539551" y="3567832"/>
          <a:ext cx="7992890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9720">
                  <a:extLst>
                    <a:ext uri="{9D8B030D-6E8A-4147-A177-3AD203B41FA5}">
                      <a16:colId xmlns:a16="http://schemas.microsoft.com/office/drawing/2014/main" val="2547782998"/>
                    </a:ext>
                  </a:extLst>
                </a:gridCol>
                <a:gridCol w="582510">
                  <a:extLst>
                    <a:ext uri="{9D8B030D-6E8A-4147-A177-3AD203B41FA5}">
                      <a16:colId xmlns:a16="http://schemas.microsoft.com/office/drawing/2014/main" val="2587042613"/>
                    </a:ext>
                  </a:extLst>
                </a:gridCol>
                <a:gridCol w="647235">
                  <a:extLst>
                    <a:ext uri="{9D8B030D-6E8A-4147-A177-3AD203B41FA5}">
                      <a16:colId xmlns:a16="http://schemas.microsoft.com/office/drawing/2014/main" val="2979505328"/>
                    </a:ext>
                  </a:extLst>
                </a:gridCol>
                <a:gridCol w="647235">
                  <a:extLst>
                    <a:ext uri="{9D8B030D-6E8A-4147-A177-3AD203B41FA5}">
                      <a16:colId xmlns:a16="http://schemas.microsoft.com/office/drawing/2014/main" val="3493824643"/>
                    </a:ext>
                  </a:extLst>
                </a:gridCol>
                <a:gridCol w="711957">
                  <a:extLst>
                    <a:ext uri="{9D8B030D-6E8A-4147-A177-3AD203B41FA5}">
                      <a16:colId xmlns:a16="http://schemas.microsoft.com/office/drawing/2014/main" val="1984949166"/>
                    </a:ext>
                  </a:extLst>
                </a:gridCol>
                <a:gridCol w="776683">
                  <a:extLst>
                    <a:ext uri="{9D8B030D-6E8A-4147-A177-3AD203B41FA5}">
                      <a16:colId xmlns:a16="http://schemas.microsoft.com/office/drawing/2014/main" val="2143651641"/>
                    </a:ext>
                  </a:extLst>
                </a:gridCol>
                <a:gridCol w="582510">
                  <a:extLst>
                    <a:ext uri="{9D8B030D-6E8A-4147-A177-3AD203B41FA5}">
                      <a16:colId xmlns:a16="http://schemas.microsoft.com/office/drawing/2014/main" val="2578220971"/>
                    </a:ext>
                  </a:extLst>
                </a:gridCol>
                <a:gridCol w="711957">
                  <a:extLst>
                    <a:ext uri="{9D8B030D-6E8A-4147-A177-3AD203B41FA5}">
                      <a16:colId xmlns:a16="http://schemas.microsoft.com/office/drawing/2014/main" val="2038790506"/>
                    </a:ext>
                  </a:extLst>
                </a:gridCol>
                <a:gridCol w="841405">
                  <a:extLst>
                    <a:ext uri="{9D8B030D-6E8A-4147-A177-3AD203B41FA5}">
                      <a16:colId xmlns:a16="http://schemas.microsoft.com/office/drawing/2014/main" val="412120437"/>
                    </a:ext>
                  </a:extLst>
                </a:gridCol>
                <a:gridCol w="841405">
                  <a:extLst>
                    <a:ext uri="{9D8B030D-6E8A-4147-A177-3AD203B41FA5}">
                      <a16:colId xmlns:a16="http://schemas.microsoft.com/office/drawing/2014/main" val="253213148"/>
                    </a:ext>
                  </a:extLst>
                </a:gridCol>
                <a:gridCol w="760273">
                  <a:extLst>
                    <a:ext uri="{9D8B030D-6E8A-4147-A177-3AD203B41FA5}">
                      <a16:colId xmlns:a16="http://schemas.microsoft.com/office/drawing/2014/main" val="3106796545"/>
                    </a:ext>
                  </a:extLst>
                </a:gridCol>
              </a:tblGrid>
              <a:tr h="4801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 норме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gridSpan="1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Умеренная  --------------------------------------------------------------------  Тяжелая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980527"/>
                  </a:ext>
                </a:extLst>
              </a:tr>
              <a:tr h="2400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01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02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03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04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05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06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07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08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09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398358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15756" y="4581128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Перевод балла в степень тяжести: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01 - 03 = 1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04 - 06 = 2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07 - 10 = 3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00 = 0 степень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15756" y="360189"/>
            <a:ext cx="2609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ЗАДАНИЕ №3</a:t>
            </a:r>
          </a:p>
        </p:txBody>
      </p:sp>
    </p:spTree>
    <p:extLst>
      <p:ext uri="{BB962C8B-B14F-4D97-AF65-F5344CB8AC3E}">
        <p14:creationId xmlns:p14="http://schemas.microsoft.com/office/powerpoint/2010/main" val="143067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ИССЛЕДОВАНИЙ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591056"/>
            <a:ext cx="7408333" cy="3926176"/>
          </a:xfrm>
        </p:spPr>
        <p:txBody>
          <a:bodyPr>
            <a:normAutofit fontScale="92500" lnSpcReduction="10000"/>
          </a:bodyPr>
          <a:lstStyle/>
          <a:p>
            <a:pPr algn="just">
              <a:buClrTx/>
            </a:pPr>
            <a:r>
              <a:rPr lang="ru-RU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Объективно:  </a:t>
            </a:r>
          </a:p>
          <a:p>
            <a:pPr algn="just">
              <a:buClrTx/>
              <a:buFontTx/>
              <a:buChar char="-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сухожильный рефлекс: Снижен -1 , </a:t>
            </a:r>
          </a:p>
          <a:p>
            <a:pPr algn="just">
              <a:buClrTx/>
              <a:buFontTx/>
              <a:buChar char="-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вибрация камертоном: правая нога – 6 сек, левая - 7 сек</a:t>
            </a:r>
          </a:p>
          <a:p>
            <a:pPr>
              <a:buClrTx/>
            </a:pPr>
            <a:endParaRPr lang="ru-RU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Tx/>
            </a:pPr>
            <a:r>
              <a:rPr lang="ru-RU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Задания:</a:t>
            </a:r>
            <a:endParaRPr lang="ru-RU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ClrTx/>
              <a:buNone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Назовите НЯ</a:t>
            </a:r>
          </a:p>
          <a:p>
            <a:pPr marL="0" indent="0">
              <a:buClrTx/>
              <a:buNone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Определить степень тяжести НЯ, по шкале оценки тяжести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4625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478822"/>
              </p:ext>
            </p:extLst>
          </p:nvPr>
        </p:nvGraphicFramePr>
        <p:xfrm>
          <a:off x="539551" y="1078163"/>
          <a:ext cx="7992889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9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8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Жалобы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Левая нога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Правая нога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Боль, ломота, жжение в ступнях, ногах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Покалывание</a:t>
                      </a:r>
                      <a:r>
                        <a:rPr lang="ru-RU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ступнях, ногах</a:t>
                      </a:r>
                      <a:endParaRPr lang="ru-RU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Онемение</a:t>
                      </a:r>
                      <a:r>
                        <a:rPr lang="ru-RU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 ногах</a:t>
                      </a:r>
                      <a:endParaRPr lang="ru-RU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009698"/>
              </p:ext>
            </p:extLst>
          </p:nvPr>
        </p:nvGraphicFramePr>
        <p:xfrm>
          <a:off x="539551" y="3398733"/>
          <a:ext cx="7992889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9720">
                  <a:extLst>
                    <a:ext uri="{9D8B030D-6E8A-4147-A177-3AD203B41FA5}">
                      <a16:colId xmlns:a16="http://schemas.microsoft.com/office/drawing/2014/main" val="2547782998"/>
                    </a:ext>
                  </a:extLst>
                </a:gridCol>
                <a:gridCol w="582511">
                  <a:extLst>
                    <a:ext uri="{9D8B030D-6E8A-4147-A177-3AD203B41FA5}">
                      <a16:colId xmlns:a16="http://schemas.microsoft.com/office/drawing/2014/main" val="2587042613"/>
                    </a:ext>
                  </a:extLst>
                </a:gridCol>
                <a:gridCol w="647234">
                  <a:extLst>
                    <a:ext uri="{9D8B030D-6E8A-4147-A177-3AD203B41FA5}">
                      <a16:colId xmlns:a16="http://schemas.microsoft.com/office/drawing/2014/main" val="2979505328"/>
                    </a:ext>
                  </a:extLst>
                </a:gridCol>
                <a:gridCol w="647234">
                  <a:extLst>
                    <a:ext uri="{9D8B030D-6E8A-4147-A177-3AD203B41FA5}">
                      <a16:colId xmlns:a16="http://schemas.microsoft.com/office/drawing/2014/main" val="3493824643"/>
                    </a:ext>
                  </a:extLst>
                </a:gridCol>
                <a:gridCol w="711958">
                  <a:extLst>
                    <a:ext uri="{9D8B030D-6E8A-4147-A177-3AD203B41FA5}">
                      <a16:colId xmlns:a16="http://schemas.microsoft.com/office/drawing/2014/main" val="1984949166"/>
                    </a:ext>
                  </a:extLst>
                </a:gridCol>
                <a:gridCol w="776681">
                  <a:extLst>
                    <a:ext uri="{9D8B030D-6E8A-4147-A177-3AD203B41FA5}">
                      <a16:colId xmlns:a16="http://schemas.microsoft.com/office/drawing/2014/main" val="2143651641"/>
                    </a:ext>
                  </a:extLst>
                </a:gridCol>
                <a:gridCol w="582511">
                  <a:extLst>
                    <a:ext uri="{9D8B030D-6E8A-4147-A177-3AD203B41FA5}">
                      <a16:colId xmlns:a16="http://schemas.microsoft.com/office/drawing/2014/main" val="2578220971"/>
                    </a:ext>
                  </a:extLst>
                </a:gridCol>
                <a:gridCol w="711958">
                  <a:extLst>
                    <a:ext uri="{9D8B030D-6E8A-4147-A177-3AD203B41FA5}">
                      <a16:colId xmlns:a16="http://schemas.microsoft.com/office/drawing/2014/main" val="2038790506"/>
                    </a:ext>
                  </a:extLst>
                </a:gridCol>
                <a:gridCol w="841405">
                  <a:extLst>
                    <a:ext uri="{9D8B030D-6E8A-4147-A177-3AD203B41FA5}">
                      <a16:colId xmlns:a16="http://schemas.microsoft.com/office/drawing/2014/main" val="412120437"/>
                    </a:ext>
                  </a:extLst>
                </a:gridCol>
                <a:gridCol w="841405">
                  <a:extLst>
                    <a:ext uri="{9D8B030D-6E8A-4147-A177-3AD203B41FA5}">
                      <a16:colId xmlns:a16="http://schemas.microsoft.com/office/drawing/2014/main" val="253213148"/>
                    </a:ext>
                  </a:extLst>
                </a:gridCol>
                <a:gridCol w="760272">
                  <a:extLst>
                    <a:ext uri="{9D8B030D-6E8A-4147-A177-3AD203B41FA5}">
                      <a16:colId xmlns:a16="http://schemas.microsoft.com/office/drawing/2014/main" val="3106796545"/>
                    </a:ext>
                  </a:extLst>
                </a:gridCol>
              </a:tblGrid>
              <a:tr h="4985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 норме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gridSpan="1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Умеренная  --------------------------------------------------------------------  Тяжелая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980527"/>
                  </a:ext>
                </a:extLst>
              </a:tr>
              <a:tr h="2400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01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02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03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04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05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06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07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08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09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398358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39552" y="4437112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Перевод балла в степень тяжести: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01 - 03 = 1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04 - 06 = 2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07 - 10 = 3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00 = 0 степень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1418" y="359353"/>
            <a:ext cx="2609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ЗАДАНИЕ №4</a:t>
            </a:r>
          </a:p>
        </p:txBody>
      </p:sp>
    </p:spTree>
    <p:extLst>
      <p:ext uri="{BB962C8B-B14F-4D97-AF65-F5344CB8AC3E}">
        <p14:creationId xmlns:p14="http://schemas.microsoft.com/office/powerpoint/2010/main" val="360738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235" y="260648"/>
            <a:ext cx="8229600" cy="792088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ИССЛЕДОВАНИЙ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9080"/>
          </a:xfrm>
        </p:spPr>
        <p:txBody>
          <a:bodyPr>
            <a:noAutofit/>
          </a:bodyPr>
          <a:lstStyle/>
          <a:p>
            <a:pPr algn="just">
              <a:buClrTx/>
            </a:pPr>
            <a:r>
              <a:rPr lang="ru-RU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Объективно:  </a:t>
            </a:r>
          </a:p>
          <a:p>
            <a:pPr algn="just">
              <a:buClrTx/>
              <a:buFontTx/>
              <a:buChar char="-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сухожильный рефлекс: снижен - 1, </a:t>
            </a:r>
          </a:p>
          <a:p>
            <a:pPr algn="just">
              <a:buClrTx/>
              <a:buFontTx/>
              <a:buChar char="-"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вибрация камертоном: правая нога – 9 сек, левая - 7 сек</a:t>
            </a:r>
          </a:p>
          <a:p>
            <a:pPr>
              <a:buClrTx/>
            </a:pPr>
            <a:endParaRPr lang="ru-RU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Tx/>
            </a:pPr>
            <a:r>
              <a:rPr lang="ru-RU" sz="2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Задания:</a:t>
            </a:r>
            <a:endParaRPr lang="ru-RU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ClrTx/>
              <a:buNone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Назовите НЯ</a:t>
            </a:r>
          </a:p>
          <a:p>
            <a:pPr marL="0" indent="0">
              <a:buClrTx/>
              <a:buNone/>
            </a:pPr>
            <a:r>
              <a:rPr lang="ru-RU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Определить степень тяжести НЯ, по шкале оценки тяжести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4552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6535984"/>
              </p:ext>
            </p:extLst>
          </p:nvPr>
        </p:nvGraphicFramePr>
        <p:xfrm>
          <a:off x="524974" y="929414"/>
          <a:ext cx="8064897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82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2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4872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Жалобы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Левая нога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Правая нога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7998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Боль, ломота, жжение в ступнях, ногах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7998">
                <a:tc>
                  <a:txBody>
                    <a:bodyPr/>
                    <a:lstStyle/>
                    <a:p>
                      <a:r>
                        <a:rPr lang="ru-RU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Покалывание</a:t>
                      </a:r>
                      <a:r>
                        <a:rPr lang="ru-RU" baseline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ступнях, ногах</a:t>
                      </a:r>
                      <a:endParaRPr lang="ru-RU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356">
                <a:tc>
                  <a:txBody>
                    <a:bodyPr/>
                    <a:lstStyle/>
                    <a:p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Онемение</a:t>
                      </a:r>
                      <a:r>
                        <a:rPr lang="ru-RU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в ступнях ногах</a:t>
                      </a:r>
                      <a:endParaRPr lang="ru-RU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2369"/>
              </p:ext>
            </p:extLst>
          </p:nvPr>
        </p:nvGraphicFramePr>
        <p:xfrm>
          <a:off x="539551" y="3251146"/>
          <a:ext cx="8064898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7734">
                  <a:extLst>
                    <a:ext uri="{9D8B030D-6E8A-4147-A177-3AD203B41FA5}">
                      <a16:colId xmlns:a16="http://schemas.microsoft.com/office/drawing/2014/main" val="2547782998"/>
                    </a:ext>
                  </a:extLst>
                </a:gridCol>
                <a:gridCol w="587759">
                  <a:extLst>
                    <a:ext uri="{9D8B030D-6E8A-4147-A177-3AD203B41FA5}">
                      <a16:colId xmlns:a16="http://schemas.microsoft.com/office/drawing/2014/main" val="2587042613"/>
                    </a:ext>
                  </a:extLst>
                </a:gridCol>
                <a:gridCol w="653065">
                  <a:extLst>
                    <a:ext uri="{9D8B030D-6E8A-4147-A177-3AD203B41FA5}">
                      <a16:colId xmlns:a16="http://schemas.microsoft.com/office/drawing/2014/main" val="2979505328"/>
                    </a:ext>
                  </a:extLst>
                </a:gridCol>
                <a:gridCol w="653065">
                  <a:extLst>
                    <a:ext uri="{9D8B030D-6E8A-4147-A177-3AD203B41FA5}">
                      <a16:colId xmlns:a16="http://schemas.microsoft.com/office/drawing/2014/main" val="3493824643"/>
                    </a:ext>
                  </a:extLst>
                </a:gridCol>
                <a:gridCol w="718372">
                  <a:extLst>
                    <a:ext uri="{9D8B030D-6E8A-4147-A177-3AD203B41FA5}">
                      <a16:colId xmlns:a16="http://schemas.microsoft.com/office/drawing/2014/main" val="1984949166"/>
                    </a:ext>
                  </a:extLst>
                </a:gridCol>
                <a:gridCol w="783678">
                  <a:extLst>
                    <a:ext uri="{9D8B030D-6E8A-4147-A177-3AD203B41FA5}">
                      <a16:colId xmlns:a16="http://schemas.microsoft.com/office/drawing/2014/main" val="2143651641"/>
                    </a:ext>
                  </a:extLst>
                </a:gridCol>
                <a:gridCol w="587759">
                  <a:extLst>
                    <a:ext uri="{9D8B030D-6E8A-4147-A177-3AD203B41FA5}">
                      <a16:colId xmlns:a16="http://schemas.microsoft.com/office/drawing/2014/main" val="2578220971"/>
                    </a:ext>
                  </a:extLst>
                </a:gridCol>
                <a:gridCol w="718372">
                  <a:extLst>
                    <a:ext uri="{9D8B030D-6E8A-4147-A177-3AD203B41FA5}">
                      <a16:colId xmlns:a16="http://schemas.microsoft.com/office/drawing/2014/main" val="2038790506"/>
                    </a:ext>
                  </a:extLst>
                </a:gridCol>
                <a:gridCol w="848986">
                  <a:extLst>
                    <a:ext uri="{9D8B030D-6E8A-4147-A177-3AD203B41FA5}">
                      <a16:colId xmlns:a16="http://schemas.microsoft.com/office/drawing/2014/main" val="412120437"/>
                    </a:ext>
                  </a:extLst>
                </a:gridCol>
                <a:gridCol w="848986">
                  <a:extLst>
                    <a:ext uri="{9D8B030D-6E8A-4147-A177-3AD203B41FA5}">
                      <a16:colId xmlns:a16="http://schemas.microsoft.com/office/drawing/2014/main" val="253213148"/>
                    </a:ext>
                  </a:extLst>
                </a:gridCol>
                <a:gridCol w="767122">
                  <a:extLst>
                    <a:ext uri="{9D8B030D-6E8A-4147-A177-3AD203B41FA5}">
                      <a16:colId xmlns:a16="http://schemas.microsoft.com/office/drawing/2014/main" val="3106796545"/>
                    </a:ext>
                  </a:extLst>
                </a:gridCol>
              </a:tblGrid>
              <a:tr h="4801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В норме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gridSpan="10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Умеренная  --------------------------------------------------------------------  Тяжелая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980527"/>
                  </a:ext>
                </a:extLst>
              </a:tr>
              <a:tr h="2400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01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02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03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04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05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06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07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08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09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398358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16963" y="4437112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Перевод балла в степень тяжести: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01 - 03 = 1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04 - 06 = 2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07 - 10 = 3 степень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00 = 0 степень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208856"/>
            <a:ext cx="2609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ЗАДАНИЕ №5</a:t>
            </a:r>
          </a:p>
        </p:txBody>
      </p:sp>
    </p:spTree>
    <p:extLst>
      <p:ext uri="{BB962C8B-B14F-4D97-AF65-F5344CB8AC3E}">
        <p14:creationId xmlns:p14="http://schemas.microsoft.com/office/powerpoint/2010/main" val="153833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РЕЗУЛЬТАТЫ ИССЛЕДОВАНИЙ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>
            <a:normAutofit lnSpcReduction="10000"/>
          </a:bodyPr>
          <a:lstStyle/>
          <a:p>
            <a:pPr algn="just">
              <a:buClrTx/>
            </a:pPr>
            <a:r>
              <a:rPr lang="ru-RU" sz="2600" b="1" dirty="0">
                <a:solidFill>
                  <a:schemeClr val="tx1"/>
                </a:solidFill>
              </a:rPr>
              <a:t>Объективно:  </a:t>
            </a:r>
          </a:p>
          <a:p>
            <a:pPr algn="just">
              <a:buClrTx/>
              <a:buFontTx/>
              <a:buChar char="-"/>
            </a:pPr>
            <a:r>
              <a:rPr lang="ru-RU" sz="2600" dirty="0">
                <a:solidFill>
                  <a:schemeClr val="tx1"/>
                </a:solidFill>
              </a:rPr>
              <a:t> сухожильный рефлекс: в норме, </a:t>
            </a:r>
          </a:p>
          <a:p>
            <a:pPr algn="just">
              <a:buClrTx/>
              <a:buFontTx/>
              <a:buChar char="-"/>
            </a:pPr>
            <a:r>
              <a:rPr lang="ru-RU" sz="2600" dirty="0">
                <a:solidFill>
                  <a:schemeClr val="tx1"/>
                </a:solidFill>
              </a:rPr>
              <a:t> вибрация камертоном: правая нога – 14 сек, левая - 15 сек </a:t>
            </a:r>
          </a:p>
          <a:p>
            <a:pPr>
              <a:buClrTx/>
            </a:pPr>
            <a:endParaRPr lang="ru-RU" sz="2600" b="1" dirty="0">
              <a:solidFill>
                <a:schemeClr val="tx1"/>
              </a:solidFill>
            </a:endParaRPr>
          </a:p>
          <a:p>
            <a:pPr>
              <a:buClrTx/>
            </a:pPr>
            <a:r>
              <a:rPr lang="ru-RU" sz="2600" b="1" dirty="0">
                <a:solidFill>
                  <a:schemeClr val="tx1"/>
                </a:solidFill>
              </a:rPr>
              <a:t>Задания:</a:t>
            </a:r>
            <a:endParaRPr lang="ru-RU" sz="2600" dirty="0">
              <a:solidFill>
                <a:schemeClr val="tx1"/>
              </a:solidFill>
            </a:endParaRPr>
          </a:p>
          <a:p>
            <a:pPr marL="0" lvl="0" indent="0">
              <a:buClrTx/>
              <a:buNone/>
            </a:pPr>
            <a:r>
              <a:rPr lang="ru-RU" sz="2600" dirty="0">
                <a:solidFill>
                  <a:schemeClr val="tx1"/>
                </a:solidFill>
              </a:rPr>
              <a:t>- Назовите НЯ</a:t>
            </a:r>
          </a:p>
          <a:p>
            <a:pPr marL="0" indent="0">
              <a:buClrTx/>
              <a:buNone/>
            </a:pPr>
            <a:r>
              <a:rPr lang="ru-RU" sz="2600" dirty="0">
                <a:solidFill>
                  <a:schemeClr val="tx1"/>
                </a:solidFill>
              </a:rPr>
              <a:t>- Определить степень тяжести НЯ, по шкале оценки тяжести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07445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211</TotalTime>
  <Words>612</Words>
  <Application>Microsoft Office PowerPoint</Application>
  <PresentationFormat>On-screen Show (4:3)</PresentationFormat>
  <Paragraphs>198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Candara</vt:lpstr>
      <vt:lpstr>Symbol</vt:lpstr>
      <vt:lpstr>Волна</vt:lpstr>
      <vt:lpstr>ПЕРИФЕРИЧЕСКАЯ НЕЙРОПАТИЯ , ЗАДАЧИ</vt:lpstr>
      <vt:lpstr>PowerPoint Presentation</vt:lpstr>
      <vt:lpstr>РЕЗУЛЬТАТЫ ИССЛЕДОВАНИЙ</vt:lpstr>
      <vt:lpstr>PowerPoint Presentation</vt:lpstr>
      <vt:lpstr>РЕЗУЛЬТАТЫ ИССЛЕДОВАНИЙ</vt:lpstr>
      <vt:lpstr>PowerPoint Presentation</vt:lpstr>
      <vt:lpstr>РЕЗУЛЬТАТЫ ИССЛЕДОВАНИЙ</vt:lpstr>
      <vt:lpstr>PowerPoint Presentation</vt:lpstr>
      <vt:lpstr>РЕЗУЛЬТАТЫ ИССЛЕДОВАНИЙ</vt:lpstr>
      <vt:lpstr>PowerPoint Presentation</vt:lpstr>
      <vt:lpstr>РЕЗУЛЬТАТЫ ИССЛЕДОВАНИЙ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Клинический мониторинг лечения ТБ и МЛУ/ТБ больных</dc:title>
  <dc:creator>habdualimova</dc:creator>
  <cp:lastModifiedBy>Saodat Qosimova</cp:lastModifiedBy>
  <cp:revision>38</cp:revision>
  <cp:lastPrinted>2018-03-13T02:58:38Z</cp:lastPrinted>
  <dcterms:created xsi:type="dcterms:W3CDTF">2018-03-12T09:57:43Z</dcterms:created>
  <dcterms:modified xsi:type="dcterms:W3CDTF">2023-01-13T10:30:59Z</dcterms:modified>
</cp:coreProperties>
</file>