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98" r:id="rId3"/>
    <p:sldId id="404" r:id="rId4"/>
    <p:sldId id="406" r:id="rId5"/>
    <p:sldId id="439" r:id="rId6"/>
    <p:sldId id="408" r:id="rId7"/>
    <p:sldId id="364" r:id="rId8"/>
    <p:sldId id="409" r:id="rId9"/>
    <p:sldId id="336" r:id="rId10"/>
    <p:sldId id="340" r:id="rId11"/>
    <p:sldId id="345" r:id="rId12"/>
    <p:sldId id="410" r:id="rId13"/>
    <p:sldId id="411" r:id="rId14"/>
    <p:sldId id="412" r:id="rId15"/>
    <p:sldId id="413" r:id="rId16"/>
    <p:sldId id="414" r:id="rId17"/>
    <p:sldId id="415" r:id="rId18"/>
    <p:sldId id="440" r:id="rId19"/>
    <p:sldId id="377" r:id="rId20"/>
    <p:sldId id="416" r:id="rId21"/>
    <p:sldId id="417" r:id="rId22"/>
    <p:sldId id="418" r:id="rId23"/>
    <p:sldId id="379" r:id="rId24"/>
    <p:sldId id="378" r:id="rId25"/>
    <p:sldId id="393" r:id="rId26"/>
    <p:sldId id="394" r:id="rId27"/>
    <p:sldId id="420" r:id="rId28"/>
    <p:sldId id="382" r:id="rId29"/>
    <p:sldId id="422" r:id="rId30"/>
    <p:sldId id="391" r:id="rId31"/>
    <p:sldId id="424" r:id="rId32"/>
    <p:sldId id="437" r:id="rId33"/>
    <p:sldId id="392" r:id="rId34"/>
    <p:sldId id="429" r:id="rId35"/>
    <p:sldId id="427" r:id="rId36"/>
    <p:sldId id="329" r:id="rId37"/>
    <p:sldId id="330" r:id="rId3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95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880"/>
        <p:guide pos="216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EA406-3036-49AC-AC23-E3B3AE52F3DF}" type="doc">
      <dgm:prSet loTypeId="urn:microsoft.com/office/officeart/2005/8/layout/default#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1E017628-C60A-469A-8E51-D1C6C7F60DF3}">
      <dgm:prSet phldrT="[Text]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dirty="0"/>
        </a:p>
        <a:p>
          <a:endParaRPr lang="ru-RU" dirty="0"/>
        </a:p>
        <a:p>
          <a:r>
            <a:rPr lang="ru-RU" dirty="0"/>
            <a:t>Периферическая невропатия</a:t>
          </a:r>
          <a:endParaRPr lang="en-GB" dirty="0"/>
        </a:p>
      </dgm:t>
    </dgm:pt>
    <dgm:pt modelId="{B5EA21FB-3B48-451E-932B-C9DA36BD8F4C}" type="parTrans" cxnId="{A00AFDAB-A6F3-4410-B973-93DB9E8B71D2}">
      <dgm:prSet/>
      <dgm:spPr/>
      <dgm:t>
        <a:bodyPr/>
        <a:lstStyle/>
        <a:p>
          <a:endParaRPr lang="en-GB"/>
        </a:p>
      </dgm:t>
    </dgm:pt>
    <dgm:pt modelId="{27DDC973-69FD-4F3A-AAB4-A8B7AA5F5456}" type="sibTrans" cxnId="{A00AFDAB-A6F3-4410-B973-93DB9E8B71D2}">
      <dgm:prSet/>
      <dgm:spPr/>
      <dgm:t>
        <a:bodyPr/>
        <a:lstStyle/>
        <a:p>
          <a:endParaRPr lang="en-GB"/>
        </a:p>
      </dgm:t>
    </dgm:pt>
    <dgm:pt modelId="{2297B527-6C5F-460A-B5F3-B4F39E9AAE8E}">
      <dgm:prSet custT="1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800" dirty="0"/>
        </a:p>
        <a:p>
          <a:r>
            <a:rPr lang="ru-RU" sz="1800" dirty="0"/>
            <a:t>Миелосупрессия</a:t>
          </a:r>
          <a:r>
            <a:rPr lang="ru-RU" sz="2000" dirty="0"/>
            <a:t>  </a:t>
          </a:r>
          <a:r>
            <a:rPr lang="ru-RU" sz="1000" dirty="0"/>
            <a:t>(анемия, тромбоцитопения, нейтропения)</a:t>
          </a:r>
          <a:endParaRPr lang="en-GB" sz="1000" dirty="0"/>
        </a:p>
      </dgm:t>
    </dgm:pt>
    <dgm:pt modelId="{F82D6B5D-DB73-4F9C-881C-C6C0EC6306E6}" type="parTrans" cxnId="{BCACA572-2B2A-47B8-9AFD-0AA9D5766533}">
      <dgm:prSet/>
      <dgm:spPr/>
      <dgm:t>
        <a:bodyPr/>
        <a:lstStyle/>
        <a:p>
          <a:endParaRPr lang="en-GB"/>
        </a:p>
      </dgm:t>
    </dgm:pt>
    <dgm:pt modelId="{415B09F8-76CA-472E-8FD1-695BEFFF460C}" type="sibTrans" cxnId="{BCACA572-2B2A-47B8-9AFD-0AA9D5766533}">
      <dgm:prSet/>
      <dgm:spPr/>
      <dgm:t>
        <a:bodyPr/>
        <a:lstStyle/>
        <a:p>
          <a:endParaRPr lang="en-GB"/>
        </a:p>
      </dgm:t>
    </dgm:pt>
    <dgm:pt modelId="{30B99628-E2A4-47A6-BABA-6144A6D2672B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/>
            <a:t>     </a:t>
          </a:r>
        </a:p>
        <a:p>
          <a:r>
            <a:rPr lang="ru-RU" dirty="0"/>
            <a:t>Удлинение интервала QT с корректировкой </a:t>
          </a:r>
          <a:r>
            <a:rPr lang="ru-RU" dirty="0" err="1"/>
            <a:t>Фридериксу</a:t>
          </a:r>
          <a:endParaRPr lang="en-GB" dirty="0"/>
        </a:p>
      </dgm:t>
    </dgm:pt>
    <dgm:pt modelId="{DFE77485-FF59-475A-A401-339D07AFDF1A}" type="parTrans" cxnId="{29B8FAE1-FDF1-4014-9CAF-9A80E964CEA7}">
      <dgm:prSet/>
      <dgm:spPr/>
      <dgm:t>
        <a:bodyPr/>
        <a:lstStyle/>
        <a:p>
          <a:endParaRPr lang="en-GB"/>
        </a:p>
      </dgm:t>
    </dgm:pt>
    <dgm:pt modelId="{0AE032C6-A079-4631-A13B-2346812ADFAE}" type="sibTrans" cxnId="{29B8FAE1-FDF1-4014-9CAF-9A80E964CEA7}">
      <dgm:prSet/>
      <dgm:spPr/>
      <dgm:t>
        <a:bodyPr/>
        <a:lstStyle/>
        <a:p>
          <a:endParaRPr lang="en-GB"/>
        </a:p>
      </dgm:t>
    </dgm:pt>
    <dgm:pt modelId="{DC05E2F4-06DA-4ABE-AC82-54F2956ABDFC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dirty="0"/>
        </a:p>
        <a:p>
          <a:r>
            <a:rPr lang="ru-RU" dirty="0"/>
            <a:t>Нарушение зрительного нерва</a:t>
          </a:r>
          <a:endParaRPr lang="en-GB" dirty="0"/>
        </a:p>
      </dgm:t>
    </dgm:pt>
    <dgm:pt modelId="{006AB918-10D6-4A71-A3B7-530FF84DE016}" type="parTrans" cxnId="{DD2EDBC6-059D-485F-8E23-6B466336B584}">
      <dgm:prSet/>
      <dgm:spPr/>
      <dgm:t>
        <a:bodyPr/>
        <a:lstStyle/>
        <a:p>
          <a:endParaRPr lang="en-GB"/>
        </a:p>
      </dgm:t>
    </dgm:pt>
    <dgm:pt modelId="{DF6DAC44-297A-48A9-8A35-2069E2F2AFD2}" type="sibTrans" cxnId="{DD2EDBC6-059D-485F-8E23-6B466336B584}">
      <dgm:prSet/>
      <dgm:spPr/>
      <dgm:t>
        <a:bodyPr/>
        <a:lstStyle/>
        <a:p>
          <a:endParaRPr lang="en-GB"/>
        </a:p>
      </dgm:t>
    </dgm:pt>
    <dgm:pt modelId="{C62F799F-8CD3-44D0-A515-592B91418B17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/>
            <a:t>Гепатит</a:t>
          </a:r>
          <a:endParaRPr lang="en-GB" dirty="0"/>
        </a:p>
      </dgm:t>
    </dgm:pt>
    <dgm:pt modelId="{79946E69-F391-4929-859A-67F695AB7EE8}" type="parTrans" cxnId="{3AA0B1E5-4D09-4AFA-8358-B9664C7F3E9B}">
      <dgm:prSet/>
      <dgm:spPr/>
      <dgm:t>
        <a:bodyPr/>
        <a:lstStyle/>
        <a:p>
          <a:endParaRPr lang="en-GB"/>
        </a:p>
      </dgm:t>
    </dgm:pt>
    <dgm:pt modelId="{676E924D-66C3-4BA9-8EE9-FB2D4CE979AB}" type="sibTrans" cxnId="{3AA0B1E5-4D09-4AFA-8358-B9664C7F3E9B}">
      <dgm:prSet/>
      <dgm:spPr/>
      <dgm:t>
        <a:bodyPr/>
        <a:lstStyle/>
        <a:p>
          <a:endParaRPr lang="en-GB"/>
        </a:p>
      </dgm:t>
    </dgm:pt>
    <dgm:pt modelId="{73FDCAFB-C638-4597-B45D-28CBCFD78E63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/>
            <a:t>      </a:t>
          </a:r>
        </a:p>
        <a:p>
          <a:r>
            <a:rPr lang="ru-RU" dirty="0"/>
            <a:t>Гипотиреоз</a:t>
          </a:r>
          <a:endParaRPr lang="en-GB" dirty="0"/>
        </a:p>
      </dgm:t>
    </dgm:pt>
    <dgm:pt modelId="{B0B40864-F747-4556-8901-578AAEA460F6}" type="parTrans" cxnId="{25F8953F-77BD-446D-AC6E-48F35AE9AF38}">
      <dgm:prSet/>
      <dgm:spPr/>
      <dgm:t>
        <a:bodyPr/>
        <a:lstStyle/>
        <a:p>
          <a:endParaRPr lang="en-GB"/>
        </a:p>
      </dgm:t>
    </dgm:pt>
    <dgm:pt modelId="{316C0417-9B88-4965-B38D-B90C31703A41}" type="sibTrans" cxnId="{25F8953F-77BD-446D-AC6E-48F35AE9AF38}">
      <dgm:prSet/>
      <dgm:spPr/>
      <dgm:t>
        <a:bodyPr/>
        <a:lstStyle/>
        <a:p>
          <a:endParaRPr lang="en-GB"/>
        </a:p>
      </dgm:t>
    </dgm:pt>
    <dgm:pt modelId="{852482E9-0B25-49A8-B1B4-B3E2262A13C6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/>
            <a:t>Гипокалиемия</a:t>
          </a:r>
          <a:endParaRPr lang="en-GB" dirty="0"/>
        </a:p>
      </dgm:t>
    </dgm:pt>
    <dgm:pt modelId="{C4F4FEF0-8D6C-4AA0-A005-DAD94703172C}" type="parTrans" cxnId="{7DC62B07-05CD-4BD6-B934-03BF442F7422}">
      <dgm:prSet/>
      <dgm:spPr/>
      <dgm:t>
        <a:bodyPr/>
        <a:lstStyle/>
        <a:p>
          <a:endParaRPr lang="en-GB"/>
        </a:p>
      </dgm:t>
    </dgm:pt>
    <dgm:pt modelId="{85942FB6-C5C7-4070-819F-F1E35AB02291}" type="sibTrans" cxnId="{7DC62B07-05CD-4BD6-B934-03BF442F7422}">
      <dgm:prSet/>
      <dgm:spPr/>
      <dgm:t>
        <a:bodyPr/>
        <a:lstStyle/>
        <a:p>
          <a:endParaRPr lang="en-GB"/>
        </a:p>
      </dgm:t>
    </dgm:pt>
    <dgm:pt modelId="{9D083932-55BD-4C47-93AF-1A107F86E369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dirty="0"/>
        </a:p>
        <a:p>
          <a:endParaRPr lang="ru-RU" dirty="0"/>
        </a:p>
        <a:p>
          <a:r>
            <a:rPr lang="ru-RU" dirty="0"/>
            <a:t>Острая почечная недостаточность</a:t>
          </a:r>
          <a:endParaRPr lang="en-GB" dirty="0"/>
        </a:p>
      </dgm:t>
    </dgm:pt>
    <dgm:pt modelId="{1FBA8987-DCEF-44C9-A520-64DA8301CF51}" type="parTrans" cxnId="{DDD92841-2986-473F-8B07-6EF542ADD4E2}">
      <dgm:prSet/>
      <dgm:spPr/>
      <dgm:t>
        <a:bodyPr/>
        <a:lstStyle/>
        <a:p>
          <a:endParaRPr lang="en-GB"/>
        </a:p>
      </dgm:t>
    </dgm:pt>
    <dgm:pt modelId="{B8B07FD8-959A-4688-9171-6422FC2623F9}" type="sibTrans" cxnId="{DDD92841-2986-473F-8B07-6EF542ADD4E2}">
      <dgm:prSet/>
      <dgm:spPr/>
      <dgm:t>
        <a:bodyPr/>
        <a:lstStyle/>
        <a:p>
          <a:endParaRPr lang="en-GB"/>
        </a:p>
      </dgm:t>
    </dgm:pt>
    <dgm:pt modelId="{7241F5E2-C008-4E92-909C-C0580B30D6B8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dirty="0"/>
        </a:p>
        <a:p>
          <a:r>
            <a:rPr lang="ru-RU" dirty="0"/>
            <a:t>Ототоксичность</a:t>
          </a:r>
          <a:endParaRPr lang="en-GB" dirty="0"/>
        </a:p>
      </dgm:t>
    </dgm:pt>
    <dgm:pt modelId="{12DCD0A2-3B3A-48FC-B26C-E1A4CC6DBADD}" type="parTrans" cxnId="{E695BD12-C40D-46CC-9ED4-FB0C336495E3}">
      <dgm:prSet/>
      <dgm:spPr/>
      <dgm:t>
        <a:bodyPr/>
        <a:lstStyle/>
        <a:p>
          <a:endParaRPr lang="en-GB"/>
        </a:p>
      </dgm:t>
    </dgm:pt>
    <dgm:pt modelId="{85CC8321-F39E-4410-99FC-5A003191E450}" type="sibTrans" cxnId="{E695BD12-C40D-46CC-9ED4-FB0C336495E3}">
      <dgm:prSet/>
      <dgm:spPr/>
      <dgm:t>
        <a:bodyPr/>
        <a:lstStyle/>
        <a:p>
          <a:endParaRPr lang="en-GB"/>
        </a:p>
      </dgm:t>
    </dgm:pt>
    <dgm:pt modelId="{2BA6C658-9DE4-4B19-AEEB-E964F159E40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/>
            <a:t>Психические нарушения</a:t>
          </a:r>
          <a:endParaRPr lang="en-GB" dirty="0"/>
        </a:p>
      </dgm:t>
    </dgm:pt>
    <dgm:pt modelId="{3CF87AE6-E424-4CCD-B84C-EEB1EA80E8DD}" type="parTrans" cxnId="{DF1B9CB3-7B99-4840-9E2B-E461960D5E8E}">
      <dgm:prSet/>
      <dgm:spPr/>
      <dgm:t>
        <a:bodyPr/>
        <a:lstStyle/>
        <a:p>
          <a:endParaRPr lang="ru-RU"/>
        </a:p>
      </dgm:t>
    </dgm:pt>
    <dgm:pt modelId="{3116183F-1076-4CF0-9914-E980DC03B132}" type="sibTrans" cxnId="{DF1B9CB3-7B99-4840-9E2B-E461960D5E8E}">
      <dgm:prSet/>
      <dgm:spPr/>
      <dgm:t>
        <a:bodyPr/>
        <a:lstStyle/>
        <a:p>
          <a:endParaRPr lang="ru-RU"/>
        </a:p>
      </dgm:t>
    </dgm:pt>
    <dgm:pt modelId="{24CFAAB6-78D3-4DEE-B458-71A2432AD3AD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/>
            <a:t>Лактаацидоз</a:t>
          </a:r>
          <a:endParaRPr lang="en-GB" dirty="0"/>
        </a:p>
      </dgm:t>
    </dgm:pt>
    <dgm:pt modelId="{BAA822E3-5255-4B8F-B82C-017CB66CE9F1}" type="parTrans" cxnId="{28DD9B47-F842-49F7-A099-6628DA8C626E}">
      <dgm:prSet/>
      <dgm:spPr/>
      <dgm:t>
        <a:bodyPr/>
        <a:lstStyle/>
        <a:p>
          <a:endParaRPr lang="ru-RU"/>
        </a:p>
      </dgm:t>
    </dgm:pt>
    <dgm:pt modelId="{80021241-E126-4751-9A6C-10D8C6E63B3E}" type="sibTrans" cxnId="{28DD9B47-F842-49F7-A099-6628DA8C626E}">
      <dgm:prSet/>
      <dgm:spPr/>
      <dgm:t>
        <a:bodyPr/>
        <a:lstStyle/>
        <a:p>
          <a:endParaRPr lang="ru-RU"/>
        </a:p>
      </dgm:t>
    </dgm:pt>
    <dgm:pt modelId="{CA816396-480C-41C4-ADF9-1262A213C8DB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dirty="0"/>
        </a:p>
        <a:p>
          <a:r>
            <a:rPr lang="ru-RU" dirty="0"/>
            <a:t>         Острый     </a:t>
          </a:r>
        </a:p>
        <a:p>
          <a:r>
            <a:rPr lang="ru-RU" dirty="0"/>
            <a:t>        панкреатит</a:t>
          </a:r>
          <a:endParaRPr lang="en-GB" dirty="0"/>
        </a:p>
      </dgm:t>
    </dgm:pt>
    <dgm:pt modelId="{3F3DA381-9CC4-447C-98D0-3A5B962AE141}" type="parTrans" cxnId="{970F8975-561B-457E-80A6-3F7E964045C0}">
      <dgm:prSet/>
      <dgm:spPr/>
      <dgm:t>
        <a:bodyPr/>
        <a:lstStyle/>
        <a:p>
          <a:endParaRPr lang="ru-RU"/>
        </a:p>
      </dgm:t>
    </dgm:pt>
    <dgm:pt modelId="{25BBABAA-B4CF-4BC5-BE16-E4834DDB99D2}" type="sibTrans" cxnId="{970F8975-561B-457E-80A6-3F7E964045C0}">
      <dgm:prSet/>
      <dgm:spPr/>
      <dgm:t>
        <a:bodyPr/>
        <a:lstStyle/>
        <a:p>
          <a:endParaRPr lang="ru-RU"/>
        </a:p>
      </dgm:t>
    </dgm:pt>
    <dgm:pt modelId="{217E729A-6ACC-43DC-A64F-93CF59A28DD9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/>
            <a:t>Фосфолипидоз</a:t>
          </a:r>
          <a:endParaRPr lang="en-GB" dirty="0"/>
        </a:p>
      </dgm:t>
    </dgm:pt>
    <dgm:pt modelId="{2CD33B49-BB16-4B82-B127-1770ACB03561}" type="parTrans" cxnId="{742B0A43-8AC0-4D42-9FEC-AA637678976A}">
      <dgm:prSet/>
      <dgm:spPr/>
      <dgm:t>
        <a:bodyPr/>
        <a:lstStyle/>
        <a:p>
          <a:endParaRPr lang="ru-RU"/>
        </a:p>
      </dgm:t>
    </dgm:pt>
    <dgm:pt modelId="{BA7D907E-D0FB-4F51-ACA8-BD0AAA241614}" type="sibTrans" cxnId="{742B0A43-8AC0-4D42-9FEC-AA637678976A}">
      <dgm:prSet/>
      <dgm:spPr/>
      <dgm:t>
        <a:bodyPr/>
        <a:lstStyle/>
        <a:p>
          <a:endParaRPr lang="ru-RU"/>
        </a:p>
      </dgm:t>
    </dgm:pt>
    <dgm:pt modelId="{2BC6FE82-8726-4DB9-B2A8-6A85E4416D1C}" type="pres">
      <dgm:prSet presAssocID="{286EA406-3036-49AC-AC23-E3B3AE52F3DF}" presName="diagram" presStyleCnt="0">
        <dgm:presLayoutVars>
          <dgm:dir/>
          <dgm:resizeHandles val="exact"/>
        </dgm:presLayoutVars>
      </dgm:prSet>
      <dgm:spPr/>
    </dgm:pt>
    <dgm:pt modelId="{404BB27C-4F12-4D38-9F51-0D5F7EB83FF7}" type="pres">
      <dgm:prSet presAssocID="{1E017628-C60A-469A-8E51-D1C6C7F60DF3}" presName="node" presStyleLbl="node1" presStyleIdx="0" presStyleCnt="13">
        <dgm:presLayoutVars>
          <dgm:bulletEnabled val="1"/>
        </dgm:presLayoutVars>
      </dgm:prSet>
      <dgm:spPr/>
    </dgm:pt>
    <dgm:pt modelId="{D9E8F98B-85F6-4545-9552-EE73609D487D}" type="pres">
      <dgm:prSet presAssocID="{27DDC973-69FD-4F3A-AAB4-A8B7AA5F5456}" presName="sibTrans" presStyleCnt="0"/>
      <dgm:spPr/>
    </dgm:pt>
    <dgm:pt modelId="{F6ABB8D1-DACF-4A3F-A1DF-17EE45B34551}" type="pres">
      <dgm:prSet presAssocID="{2297B527-6C5F-460A-B5F3-B4F39E9AAE8E}" presName="node" presStyleLbl="node1" presStyleIdx="1" presStyleCnt="13">
        <dgm:presLayoutVars>
          <dgm:bulletEnabled val="1"/>
        </dgm:presLayoutVars>
      </dgm:prSet>
      <dgm:spPr/>
    </dgm:pt>
    <dgm:pt modelId="{A2EF1DB0-A6DA-48D5-BF58-EDC9E419B851}" type="pres">
      <dgm:prSet presAssocID="{415B09F8-76CA-472E-8FD1-695BEFFF460C}" presName="sibTrans" presStyleCnt="0"/>
      <dgm:spPr/>
    </dgm:pt>
    <dgm:pt modelId="{3C712739-DF52-4578-8D65-EBF6888C1727}" type="pres">
      <dgm:prSet presAssocID="{30B99628-E2A4-47A6-BABA-6144A6D2672B}" presName="node" presStyleLbl="node1" presStyleIdx="2" presStyleCnt="13" custLinFactNeighborX="-2697" custLinFactNeighborY="-660">
        <dgm:presLayoutVars>
          <dgm:bulletEnabled val="1"/>
        </dgm:presLayoutVars>
      </dgm:prSet>
      <dgm:spPr/>
    </dgm:pt>
    <dgm:pt modelId="{A93B28E2-D14C-4A1C-8D5A-AC7E8E91374A}" type="pres">
      <dgm:prSet presAssocID="{0AE032C6-A079-4631-A13B-2346812ADFAE}" presName="sibTrans" presStyleCnt="0"/>
      <dgm:spPr/>
    </dgm:pt>
    <dgm:pt modelId="{74E5DB98-05CA-4A0F-A64E-FC6CFC7ED5B5}" type="pres">
      <dgm:prSet presAssocID="{DC05E2F4-06DA-4ABE-AC82-54F2956ABDFC}" presName="node" presStyleLbl="node1" presStyleIdx="3" presStyleCnt="13" custLinFactX="-100000" custLinFactY="14916" custLinFactNeighborX="-120976" custLinFactNeighborY="100000">
        <dgm:presLayoutVars>
          <dgm:bulletEnabled val="1"/>
        </dgm:presLayoutVars>
      </dgm:prSet>
      <dgm:spPr/>
    </dgm:pt>
    <dgm:pt modelId="{A3AC555E-7B91-4F28-AD75-43D6296AF282}" type="pres">
      <dgm:prSet presAssocID="{DF6DAC44-297A-48A9-8A35-2069E2F2AFD2}" presName="sibTrans" presStyleCnt="0"/>
      <dgm:spPr/>
    </dgm:pt>
    <dgm:pt modelId="{813AC029-CCC0-4F34-B1BA-D77FB13091E4}" type="pres">
      <dgm:prSet presAssocID="{C62F799F-8CD3-44D0-A515-592B91418B17}" presName="node" presStyleLbl="node1" presStyleIdx="4" presStyleCnt="13" custLinFactNeighborX="745" custLinFactNeighborY="-607">
        <dgm:presLayoutVars>
          <dgm:bulletEnabled val="1"/>
        </dgm:presLayoutVars>
      </dgm:prSet>
      <dgm:spPr/>
    </dgm:pt>
    <dgm:pt modelId="{7D2BEE58-8251-4460-A910-69C44D9B8A0B}" type="pres">
      <dgm:prSet presAssocID="{676E924D-66C3-4BA9-8EE9-FB2D4CE979AB}" presName="sibTrans" presStyleCnt="0"/>
      <dgm:spPr/>
    </dgm:pt>
    <dgm:pt modelId="{341890BD-91BB-4CD5-BC76-84EE90AFFA9F}" type="pres">
      <dgm:prSet presAssocID="{73FDCAFB-C638-4597-B45D-28CBCFD78E63}" presName="node" presStyleLbl="node1" presStyleIdx="5" presStyleCnt="13" custLinFactX="-8012" custLinFactY="11692" custLinFactNeighborX="-100000" custLinFactNeighborY="100000">
        <dgm:presLayoutVars>
          <dgm:bulletEnabled val="1"/>
        </dgm:presLayoutVars>
      </dgm:prSet>
      <dgm:spPr/>
    </dgm:pt>
    <dgm:pt modelId="{4C436250-6842-4808-BF6D-28FA8CDDCE08}" type="pres">
      <dgm:prSet presAssocID="{316C0417-9B88-4965-B38D-B90C31703A41}" presName="sibTrans" presStyleCnt="0"/>
      <dgm:spPr/>
    </dgm:pt>
    <dgm:pt modelId="{F535968C-A3E9-4B66-80C9-0BD5F2E03532}" type="pres">
      <dgm:prSet presAssocID="{852482E9-0B25-49A8-B1B4-B3E2262A13C6}" presName="node" presStyleLbl="node1" presStyleIdx="6" presStyleCnt="13" custLinFactX="10327" custLinFactNeighborX="100000" custLinFactNeighborY="-3071">
        <dgm:presLayoutVars>
          <dgm:bulletEnabled val="1"/>
        </dgm:presLayoutVars>
      </dgm:prSet>
      <dgm:spPr/>
    </dgm:pt>
    <dgm:pt modelId="{C408F7E7-FD0C-444A-9015-8CD2EAEB5286}" type="pres">
      <dgm:prSet presAssocID="{85942FB6-C5C7-4070-819F-F1E35AB02291}" presName="sibTrans" presStyleCnt="0"/>
      <dgm:spPr/>
    </dgm:pt>
    <dgm:pt modelId="{2AC7E389-1E08-4380-8BCC-49058E4B2CD9}" type="pres">
      <dgm:prSet presAssocID="{9D083932-55BD-4C47-93AF-1A107F86E369}" presName="node" presStyleLbl="node1" presStyleIdx="7" presStyleCnt="13" custLinFactY="-14785" custLinFactNeighborX="-685" custLinFactNeighborY="-100000">
        <dgm:presLayoutVars>
          <dgm:bulletEnabled val="1"/>
        </dgm:presLayoutVars>
      </dgm:prSet>
      <dgm:spPr/>
    </dgm:pt>
    <dgm:pt modelId="{A9C714ED-D454-494D-BE3B-103EF2B2B84F}" type="pres">
      <dgm:prSet presAssocID="{B8B07FD8-959A-4688-9171-6422FC2623F9}" presName="sibTrans" presStyleCnt="0"/>
      <dgm:spPr/>
    </dgm:pt>
    <dgm:pt modelId="{93C3B73A-D7FC-4926-AA4F-15E593429035}" type="pres">
      <dgm:prSet presAssocID="{7241F5E2-C008-4E92-909C-C0580B30D6B8}" presName="node" presStyleLbl="node1" presStyleIdx="8" presStyleCnt="13" custAng="0" custLinFactX="100000" custLinFactY="-17568" custLinFactNeighborX="119153" custLinFactNeighborY="-100000">
        <dgm:presLayoutVars>
          <dgm:bulletEnabled val="1"/>
        </dgm:presLayoutVars>
      </dgm:prSet>
      <dgm:spPr/>
    </dgm:pt>
    <dgm:pt modelId="{5E41AF1F-D8A0-41BF-B282-D539A60DE52E}" type="pres">
      <dgm:prSet presAssocID="{85CC8321-F39E-4410-99FC-5A003191E450}" presName="sibTrans" presStyleCnt="0"/>
      <dgm:spPr/>
    </dgm:pt>
    <dgm:pt modelId="{3C6F120A-7882-4158-841E-75D97CB0D8E2}" type="pres">
      <dgm:prSet presAssocID="{2BA6C658-9DE4-4B19-AEEB-E964F159E40E}" presName="node" presStyleLbl="node1" presStyleIdx="9" presStyleCnt="13" custLinFactX="11718" custLinFactNeighborX="100000" custLinFactNeighborY="-3425">
        <dgm:presLayoutVars>
          <dgm:bulletEnabled val="1"/>
        </dgm:presLayoutVars>
      </dgm:prSet>
      <dgm:spPr/>
    </dgm:pt>
    <dgm:pt modelId="{F784ED0F-C806-4214-A728-CFB4D9926315}" type="pres">
      <dgm:prSet presAssocID="{3116183F-1076-4CF0-9914-E980DC03B132}" presName="sibTrans" presStyleCnt="0"/>
      <dgm:spPr/>
    </dgm:pt>
    <dgm:pt modelId="{09CE5B89-7875-4E5F-8C9C-B36DE10D8AD0}" type="pres">
      <dgm:prSet presAssocID="{24CFAAB6-78D3-4DEE-B458-71A2432AD3AD}" presName="node" presStyleLbl="node1" presStyleIdx="10" presStyleCnt="13" custLinFactX="-10504" custLinFactNeighborX="-100000" custLinFactNeighborY="-4975">
        <dgm:presLayoutVars>
          <dgm:bulletEnabled val="1"/>
        </dgm:presLayoutVars>
      </dgm:prSet>
      <dgm:spPr/>
    </dgm:pt>
    <dgm:pt modelId="{75FA5E06-D971-4067-AACF-2B52CFC2970E}" type="pres">
      <dgm:prSet presAssocID="{80021241-E126-4751-9A6C-10D8C6E63B3E}" presName="sibTrans" presStyleCnt="0"/>
      <dgm:spPr/>
    </dgm:pt>
    <dgm:pt modelId="{EA3B63FF-912A-43BA-B68C-D636EBF5925D}" type="pres">
      <dgm:prSet presAssocID="{CA816396-480C-41C4-ADF9-1262A213C8DB}" presName="node" presStyleLbl="node1" presStyleIdx="11" presStyleCnt="13" custLinFactNeighborX="1265" custLinFactNeighborY="-4975">
        <dgm:presLayoutVars>
          <dgm:bulletEnabled val="1"/>
        </dgm:presLayoutVars>
      </dgm:prSet>
      <dgm:spPr/>
    </dgm:pt>
    <dgm:pt modelId="{5D0B754E-CC09-47E1-9E7C-58318BB5384B}" type="pres">
      <dgm:prSet presAssocID="{25BBABAA-B4CF-4BC5-BE16-E4834DDB99D2}" presName="sibTrans" presStyleCnt="0"/>
      <dgm:spPr/>
    </dgm:pt>
    <dgm:pt modelId="{C8BDB0AF-9134-478A-8B4F-3D7DD00E8F29}" type="pres">
      <dgm:prSet presAssocID="{217E729A-6ACC-43DC-A64F-93CF59A28DD9}" presName="node" presStyleLbl="node1" presStyleIdx="12" presStyleCnt="13" custLinFactNeighborX="-3936" custLinFactNeighborY="-14173">
        <dgm:presLayoutVars>
          <dgm:bulletEnabled val="1"/>
        </dgm:presLayoutVars>
      </dgm:prSet>
      <dgm:spPr/>
    </dgm:pt>
  </dgm:ptLst>
  <dgm:cxnLst>
    <dgm:cxn modelId="{7DC62B07-05CD-4BD6-B934-03BF442F7422}" srcId="{286EA406-3036-49AC-AC23-E3B3AE52F3DF}" destId="{852482E9-0B25-49A8-B1B4-B3E2262A13C6}" srcOrd="6" destOrd="0" parTransId="{C4F4FEF0-8D6C-4AA0-A005-DAD94703172C}" sibTransId="{85942FB6-C5C7-4070-819F-F1E35AB02291}"/>
    <dgm:cxn modelId="{E695BD12-C40D-46CC-9ED4-FB0C336495E3}" srcId="{286EA406-3036-49AC-AC23-E3B3AE52F3DF}" destId="{7241F5E2-C008-4E92-909C-C0580B30D6B8}" srcOrd="8" destOrd="0" parTransId="{12DCD0A2-3B3A-48FC-B26C-E1A4CC6DBADD}" sibTransId="{85CC8321-F39E-4410-99FC-5A003191E450}"/>
    <dgm:cxn modelId="{17BC091B-92D6-4E6F-8DB2-6606517B317A}" type="presOf" srcId="{217E729A-6ACC-43DC-A64F-93CF59A28DD9}" destId="{C8BDB0AF-9134-478A-8B4F-3D7DD00E8F29}" srcOrd="0" destOrd="0" presId="urn:microsoft.com/office/officeart/2005/8/layout/default#1"/>
    <dgm:cxn modelId="{73812E25-482E-4380-B9E0-0659DF4FF361}" type="presOf" srcId="{73FDCAFB-C638-4597-B45D-28CBCFD78E63}" destId="{341890BD-91BB-4CD5-BC76-84EE90AFFA9F}" srcOrd="0" destOrd="0" presId="urn:microsoft.com/office/officeart/2005/8/layout/default#1"/>
    <dgm:cxn modelId="{EC156038-AF6D-44E7-A9DD-09022CB354BA}" type="presOf" srcId="{24CFAAB6-78D3-4DEE-B458-71A2432AD3AD}" destId="{09CE5B89-7875-4E5F-8C9C-B36DE10D8AD0}" srcOrd="0" destOrd="0" presId="urn:microsoft.com/office/officeart/2005/8/layout/default#1"/>
    <dgm:cxn modelId="{A7AFE23A-16EC-4643-823F-7ECB8674A297}" type="presOf" srcId="{CA816396-480C-41C4-ADF9-1262A213C8DB}" destId="{EA3B63FF-912A-43BA-B68C-D636EBF5925D}" srcOrd="0" destOrd="0" presId="urn:microsoft.com/office/officeart/2005/8/layout/default#1"/>
    <dgm:cxn modelId="{25F8953F-77BD-446D-AC6E-48F35AE9AF38}" srcId="{286EA406-3036-49AC-AC23-E3B3AE52F3DF}" destId="{73FDCAFB-C638-4597-B45D-28CBCFD78E63}" srcOrd="5" destOrd="0" parTransId="{B0B40864-F747-4556-8901-578AAEA460F6}" sibTransId="{316C0417-9B88-4965-B38D-B90C31703A41}"/>
    <dgm:cxn modelId="{DDD92841-2986-473F-8B07-6EF542ADD4E2}" srcId="{286EA406-3036-49AC-AC23-E3B3AE52F3DF}" destId="{9D083932-55BD-4C47-93AF-1A107F86E369}" srcOrd="7" destOrd="0" parTransId="{1FBA8987-DCEF-44C9-A520-64DA8301CF51}" sibTransId="{B8B07FD8-959A-4688-9171-6422FC2623F9}"/>
    <dgm:cxn modelId="{963D8841-EE97-423C-B899-5889165442B2}" type="presOf" srcId="{2297B527-6C5F-460A-B5F3-B4F39E9AAE8E}" destId="{F6ABB8D1-DACF-4A3F-A1DF-17EE45B34551}" srcOrd="0" destOrd="0" presId="urn:microsoft.com/office/officeart/2005/8/layout/default#1"/>
    <dgm:cxn modelId="{742B0A43-8AC0-4D42-9FEC-AA637678976A}" srcId="{286EA406-3036-49AC-AC23-E3B3AE52F3DF}" destId="{217E729A-6ACC-43DC-A64F-93CF59A28DD9}" srcOrd="12" destOrd="0" parTransId="{2CD33B49-BB16-4B82-B127-1770ACB03561}" sibTransId="{BA7D907E-D0FB-4F51-ACA8-BD0AAA241614}"/>
    <dgm:cxn modelId="{28DD9B47-F842-49F7-A099-6628DA8C626E}" srcId="{286EA406-3036-49AC-AC23-E3B3AE52F3DF}" destId="{24CFAAB6-78D3-4DEE-B458-71A2432AD3AD}" srcOrd="10" destOrd="0" parTransId="{BAA822E3-5255-4B8F-B82C-017CB66CE9F1}" sibTransId="{80021241-E126-4751-9A6C-10D8C6E63B3E}"/>
    <dgm:cxn modelId="{A2CA3C4C-15D0-4A63-925D-0CE9607A5637}" type="presOf" srcId="{DC05E2F4-06DA-4ABE-AC82-54F2956ABDFC}" destId="{74E5DB98-05CA-4A0F-A64E-FC6CFC7ED5B5}" srcOrd="0" destOrd="0" presId="urn:microsoft.com/office/officeart/2005/8/layout/default#1"/>
    <dgm:cxn modelId="{895F556D-9972-4398-BD84-D57EB250D11E}" type="presOf" srcId="{1E017628-C60A-469A-8E51-D1C6C7F60DF3}" destId="{404BB27C-4F12-4D38-9F51-0D5F7EB83FF7}" srcOrd="0" destOrd="0" presId="urn:microsoft.com/office/officeart/2005/8/layout/default#1"/>
    <dgm:cxn modelId="{BCACA572-2B2A-47B8-9AFD-0AA9D5766533}" srcId="{286EA406-3036-49AC-AC23-E3B3AE52F3DF}" destId="{2297B527-6C5F-460A-B5F3-B4F39E9AAE8E}" srcOrd="1" destOrd="0" parTransId="{F82D6B5D-DB73-4F9C-881C-C6C0EC6306E6}" sibTransId="{415B09F8-76CA-472E-8FD1-695BEFFF460C}"/>
    <dgm:cxn modelId="{970F8975-561B-457E-80A6-3F7E964045C0}" srcId="{286EA406-3036-49AC-AC23-E3B3AE52F3DF}" destId="{CA816396-480C-41C4-ADF9-1262A213C8DB}" srcOrd="11" destOrd="0" parTransId="{3F3DA381-9CC4-447C-98D0-3A5B962AE141}" sibTransId="{25BBABAA-B4CF-4BC5-BE16-E4834DDB99D2}"/>
    <dgm:cxn modelId="{8425E599-A6BA-4938-A7FF-75218A5EFA11}" type="presOf" srcId="{286EA406-3036-49AC-AC23-E3B3AE52F3DF}" destId="{2BC6FE82-8726-4DB9-B2A8-6A85E4416D1C}" srcOrd="0" destOrd="0" presId="urn:microsoft.com/office/officeart/2005/8/layout/default#1"/>
    <dgm:cxn modelId="{3756CCA2-7A0E-429D-90DE-1EDA67222EC1}" type="presOf" srcId="{9D083932-55BD-4C47-93AF-1A107F86E369}" destId="{2AC7E389-1E08-4380-8BCC-49058E4B2CD9}" srcOrd="0" destOrd="0" presId="urn:microsoft.com/office/officeart/2005/8/layout/default#1"/>
    <dgm:cxn modelId="{A00AFDAB-A6F3-4410-B973-93DB9E8B71D2}" srcId="{286EA406-3036-49AC-AC23-E3B3AE52F3DF}" destId="{1E017628-C60A-469A-8E51-D1C6C7F60DF3}" srcOrd="0" destOrd="0" parTransId="{B5EA21FB-3B48-451E-932B-C9DA36BD8F4C}" sibTransId="{27DDC973-69FD-4F3A-AAB4-A8B7AA5F5456}"/>
    <dgm:cxn modelId="{DF1B9CB3-7B99-4840-9E2B-E461960D5E8E}" srcId="{286EA406-3036-49AC-AC23-E3B3AE52F3DF}" destId="{2BA6C658-9DE4-4B19-AEEB-E964F159E40E}" srcOrd="9" destOrd="0" parTransId="{3CF87AE6-E424-4CCD-B84C-EEB1EA80E8DD}" sibTransId="{3116183F-1076-4CF0-9914-E980DC03B132}"/>
    <dgm:cxn modelId="{3A401ABD-6044-4A15-ACE1-BE14245FBDAC}" type="presOf" srcId="{852482E9-0B25-49A8-B1B4-B3E2262A13C6}" destId="{F535968C-A3E9-4B66-80C9-0BD5F2E03532}" srcOrd="0" destOrd="0" presId="urn:microsoft.com/office/officeart/2005/8/layout/default#1"/>
    <dgm:cxn modelId="{DD2EDBC6-059D-485F-8E23-6B466336B584}" srcId="{286EA406-3036-49AC-AC23-E3B3AE52F3DF}" destId="{DC05E2F4-06DA-4ABE-AC82-54F2956ABDFC}" srcOrd="3" destOrd="0" parTransId="{006AB918-10D6-4A71-A3B7-530FF84DE016}" sibTransId="{DF6DAC44-297A-48A9-8A35-2069E2F2AFD2}"/>
    <dgm:cxn modelId="{38A82AD7-F862-4599-81B7-7F5ED15456DE}" type="presOf" srcId="{C62F799F-8CD3-44D0-A515-592B91418B17}" destId="{813AC029-CCC0-4F34-B1BA-D77FB13091E4}" srcOrd="0" destOrd="0" presId="urn:microsoft.com/office/officeart/2005/8/layout/default#1"/>
    <dgm:cxn modelId="{2BB217DE-D0A5-4C3C-9485-557528F872A4}" type="presOf" srcId="{7241F5E2-C008-4E92-909C-C0580B30D6B8}" destId="{93C3B73A-D7FC-4926-AA4F-15E593429035}" srcOrd="0" destOrd="0" presId="urn:microsoft.com/office/officeart/2005/8/layout/default#1"/>
    <dgm:cxn modelId="{29B8FAE1-FDF1-4014-9CAF-9A80E964CEA7}" srcId="{286EA406-3036-49AC-AC23-E3B3AE52F3DF}" destId="{30B99628-E2A4-47A6-BABA-6144A6D2672B}" srcOrd="2" destOrd="0" parTransId="{DFE77485-FF59-475A-A401-339D07AFDF1A}" sibTransId="{0AE032C6-A079-4631-A13B-2346812ADFAE}"/>
    <dgm:cxn modelId="{3AA0B1E5-4D09-4AFA-8358-B9664C7F3E9B}" srcId="{286EA406-3036-49AC-AC23-E3B3AE52F3DF}" destId="{C62F799F-8CD3-44D0-A515-592B91418B17}" srcOrd="4" destOrd="0" parTransId="{79946E69-F391-4929-859A-67F695AB7EE8}" sibTransId="{676E924D-66C3-4BA9-8EE9-FB2D4CE979AB}"/>
    <dgm:cxn modelId="{C6A7DBED-CFE9-46DF-9D02-8230BB34973B}" type="presOf" srcId="{2BA6C658-9DE4-4B19-AEEB-E964F159E40E}" destId="{3C6F120A-7882-4158-841E-75D97CB0D8E2}" srcOrd="0" destOrd="0" presId="urn:microsoft.com/office/officeart/2005/8/layout/default#1"/>
    <dgm:cxn modelId="{2A2A19FB-123F-4C4D-91CB-E73C34DFAFE8}" type="presOf" srcId="{30B99628-E2A4-47A6-BABA-6144A6D2672B}" destId="{3C712739-DF52-4578-8D65-EBF6888C1727}" srcOrd="0" destOrd="0" presId="urn:microsoft.com/office/officeart/2005/8/layout/default#1"/>
    <dgm:cxn modelId="{C7C18FC8-736E-46DA-9889-825B901967F2}" type="presParOf" srcId="{2BC6FE82-8726-4DB9-B2A8-6A85E4416D1C}" destId="{404BB27C-4F12-4D38-9F51-0D5F7EB83FF7}" srcOrd="0" destOrd="0" presId="urn:microsoft.com/office/officeart/2005/8/layout/default#1"/>
    <dgm:cxn modelId="{98822890-9192-4C0C-8241-812F4808DD3A}" type="presParOf" srcId="{2BC6FE82-8726-4DB9-B2A8-6A85E4416D1C}" destId="{D9E8F98B-85F6-4545-9552-EE73609D487D}" srcOrd="1" destOrd="0" presId="urn:microsoft.com/office/officeart/2005/8/layout/default#1"/>
    <dgm:cxn modelId="{07D4E3D2-E9DF-44FF-A379-96C30593F3BE}" type="presParOf" srcId="{2BC6FE82-8726-4DB9-B2A8-6A85E4416D1C}" destId="{F6ABB8D1-DACF-4A3F-A1DF-17EE45B34551}" srcOrd="2" destOrd="0" presId="urn:microsoft.com/office/officeart/2005/8/layout/default#1"/>
    <dgm:cxn modelId="{398B2625-0DE6-4C21-BC42-B15845D56DDB}" type="presParOf" srcId="{2BC6FE82-8726-4DB9-B2A8-6A85E4416D1C}" destId="{A2EF1DB0-A6DA-48D5-BF58-EDC9E419B851}" srcOrd="3" destOrd="0" presId="urn:microsoft.com/office/officeart/2005/8/layout/default#1"/>
    <dgm:cxn modelId="{B1EF57A3-E044-4775-9A38-36FB58952BE3}" type="presParOf" srcId="{2BC6FE82-8726-4DB9-B2A8-6A85E4416D1C}" destId="{3C712739-DF52-4578-8D65-EBF6888C1727}" srcOrd="4" destOrd="0" presId="urn:microsoft.com/office/officeart/2005/8/layout/default#1"/>
    <dgm:cxn modelId="{9C8CAA05-4F46-4AAE-A1BD-13B87BF61ECC}" type="presParOf" srcId="{2BC6FE82-8726-4DB9-B2A8-6A85E4416D1C}" destId="{A93B28E2-D14C-4A1C-8D5A-AC7E8E91374A}" srcOrd="5" destOrd="0" presId="urn:microsoft.com/office/officeart/2005/8/layout/default#1"/>
    <dgm:cxn modelId="{29B7E550-5016-45A2-898F-4E05B4CFF2EA}" type="presParOf" srcId="{2BC6FE82-8726-4DB9-B2A8-6A85E4416D1C}" destId="{74E5DB98-05CA-4A0F-A64E-FC6CFC7ED5B5}" srcOrd="6" destOrd="0" presId="urn:microsoft.com/office/officeart/2005/8/layout/default#1"/>
    <dgm:cxn modelId="{E795F56D-BCF2-4C10-A591-2CFB4BB617BE}" type="presParOf" srcId="{2BC6FE82-8726-4DB9-B2A8-6A85E4416D1C}" destId="{A3AC555E-7B91-4F28-AD75-43D6296AF282}" srcOrd="7" destOrd="0" presId="urn:microsoft.com/office/officeart/2005/8/layout/default#1"/>
    <dgm:cxn modelId="{BE31D6EE-5A6A-4EFA-BFDB-846E2525FDB3}" type="presParOf" srcId="{2BC6FE82-8726-4DB9-B2A8-6A85E4416D1C}" destId="{813AC029-CCC0-4F34-B1BA-D77FB13091E4}" srcOrd="8" destOrd="0" presId="urn:microsoft.com/office/officeart/2005/8/layout/default#1"/>
    <dgm:cxn modelId="{3AA29FD7-FC56-4E8E-B879-5956AF3EAEA5}" type="presParOf" srcId="{2BC6FE82-8726-4DB9-B2A8-6A85E4416D1C}" destId="{7D2BEE58-8251-4460-A910-69C44D9B8A0B}" srcOrd="9" destOrd="0" presId="urn:microsoft.com/office/officeart/2005/8/layout/default#1"/>
    <dgm:cxn modelId="{823B3587-40DB-471A-9F8A-801B91174684}" type="presParOf" srcId="{2BC6FE82-8726-4DB9-B2A8-6A85E4416D1C}" destId="{341890BD-91BB-4CD5-BC76-84EE90AFFA9F}" srcOrd="10" destOrd="0" presId="urn:microsoft.com/office/officeart/2005/8/layout/default#1"/>
    <dgm:cxn modelId="{138A1108-5E0E-4EDF-9486-28629DBB35F4}" type="presParOf" srcId="{2BC6FE82-8726-4DB9-B2A8-6A85E4416D1C}" destId="{4C436250-6842-4808-BF6D-28FA8CDDCE08}" srcOrd="11" destOrd="0" presId="urn:microsoft.com/office/officeart/2005/8/layout/default#1"/>
    <dgm:cxn modelId="{B34471F4-04C3-4C2D-9F42-BBE286B1491B}" type="presParOf" srcId="{2BC6FE82-8726-4DB9-B2A8-6A85E4416D1C}" destId="{F535968C-A3E9-4B66-80C9-0BD5F2E03532}" srcOrd="12" destOrd="0" presId="urn:microsoft.com/office/officeart/2005/8/layout/default#1"/>
    <dgm:cxn modelId="{8954F18C-E02F-4AA8-B8CE-E87A47F0B56E}" type="presParOf" srcId="{2BC6FE82-8726-4DB9-B2A8-6A85E4416D1C}" destId="{C408F7E7-FD0C-444A-9015-8CD2EAEB5286}" srcOrd="13" destOrd="0" presId="urn:microsoft.com/office/officeart/2005/8/layout/default#1"/>
    <dgm:cxn modelId="{4EE38740-B592-4AD5-AD00-D0A22F29E252}" type="presParOf" srcId="{2BC6FE82-8726-4DB9-B2A8-6A85E4416D1C}" destId="{2AC7E389-1E08-4380-8BCC-49058E4B2CD9}" srcOrd="14" destOrd="0" presId="urn:microsoft.com/office/officeart/2005/8/layout/default#1"/>
    <dgm:cxn modelId="{89AF43F2-9A93-4690-8EA9-7E1358DC3A0A}" type="presParOf" srcId="{2BC6FE82-8726-4DB9-B2A8-6A85E4416D1C}" destId="{A9C714ED-D454-494D-BE3B-103EF2B2B84F}" srcOrd="15" destOrd="0" presId="urn:microsoft.com/office/officeart/2005/8/layout/default#1"/>
    <dgm:cxn modelId="{B727CD77-351C-4572-BE49-8B186DB03CD6}" type="presParOf" srcId="{2BC6FE82-8726-4DB9-B2A8-6A85E4416D1C}" destId="{93C3B73A-D7FC-4926-AA4F-15E593429035}" srcOrd="16" destOrd="0" presId="urn:microsoft.com/office/officeart/2005/8/layout/default#1"/>
    <dgm:cxn modelId="{483F1A9A-9CB5-404E-8F84-E3830C3EE84A}" type="presParOf" srcId="{2BC6FE82-8726-4DB9-B2A8-6A85E4416D1C}" destId="{5E41AF1F-D8A0-41BF-B282-D539A60DE52E}" srcOrd="17" destOrd="0" presId="urn:microsoft.com/office/officeart/2005/8/layout/default#1"/>
    <dgm:cxn modelId="{0811ADD0-5464-479A-9C8C-E5B4EDC20DBF}" type="presParOf" srcId="{2BC6FE82-8726-4DB9-B2A8-6A85E4416D1C}" destId="{3C6F120A-7882-4158-841E-75D97CB0D8E2}" srcOrd="18" destOrd="0" presId="urn:microsoft.com/office/officeart/2005/8/layout/default#1"/>
    <dgm:cxn modelId="{BB40C201-1CAD-4401-BDCB-A1DA6828E33A}" type="presParOf" srcId="{2BC6FE82-8726-4DB9-B2A8-6A85E4416D1C}" destId="{F784ED0F-C806-4214-A728-CFB4D9926315}" srcOrd="19" destOrd="0" presId="urn:microsoft.com/office/officeart/2005/8/layout/default#1"/>
    <dgm:cxn modelId="{6BC1E550-D8E2-42B6-8F4B-2F9F27E2FF5C}" type="presParOf" srcId="{2BC6FE82-8726-4DB9-B2A8-6A85E4416D1C}" destId="{09CE5B89-7875-4E5F-8C9C-B36DE10D8AD0}" srcOrd="20" destOrd="0" presId="urn:microsoft.com/office/officeart/2005/8/layout/default#1"/>
    <dgm:cxn modelId="{44083BDD-24F5-429E-A6BF-225930F2DB39}" type="presParOf" srcId="{2BC6FE82-8726-4DB9-B2A8-6A85E4416D1C}" destId="{75FA5E06-D971-4067-AACF-2B52CFC2970E}" srcOrd="21" destOrd="0" presId="urn:microsoft.com/office/officeart/2005/8/layout/default#1"/>
    <dgm:cxn modelId="{78D356BB-A724-43F9-B382-4EBD5C2303E5}" type="presParOf" srcId="{2BC6FE82-8726-4DB9-B2A8-6A85E4416D1C}" destId="{EA3B63FF-912A-43BA-B68C-D636EBF5925D}" srcOrd="22" destOrd="0" presId="urn:microsoft.com/office/officeart/2005/8/layout/default#1"/>
    <dgm:cxn modelId="{54FC2C36-8E9C-4BE6-91DB-217440EE4FE9}" type="presParOf" srcId="{2BC6FE82-8726-4DB9-B2A8-6A85E4416D1C}" destId="{5D0B754E-CC09-47E1-9E7C-58318BB5384B}" srcOrd="23" destOrd="0" presId="urn:microsoft.com/office/officeart/2005/8/layout/default#1"/>
    <dgm:cxn modelId="{AE1F3949-2151-47DD-BC0D-A9B8859D1CA0}" type="presParOf" srcId="{2BC6FE82-8726-4DB9-B2A8-6A85E4416D1C}" destId="{C8BDB0AF-9134-478A-8B4F-3D7DD00E8F29}" srcOrd="2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BB27C-4F12-4D38-9F51-0D5F7EB83FF7}">
      <dsp:nvSpPr>
        <dsp:cNvPr id="0" name=""/>
        <dsp:cNvSpPr/>
      </dsp:nvSpPr>
      <dsp:spPr>
        <a:xfrm>
          <a:off x="325206" y="142"/>
          <a:ext cx="1890783" cy="113447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Периферическая невропатия</a:t>
          </a:r>
          <a:endParaRPr lang="en-GB" sz="1500" kern="1200" dirty="0"/>
        </a:p>
      </dsp:txBody>
      <dsp:txXfrm>
        <a:off x="325206" y="142"/>
        <a:ext cx="1890783" cy="1134470"/>
      </dsp:txXfrm>
    </dsp:sp>
    <dsp:sp modelId="{F6ABB8D1-DACF-4A3F-A1DF-17EE45B34551}">
      <dsp:nvSpPr>
        <dsp:cNvPr id="0" name=""/>
        <dsp:cNvSpPr/>
      </dsp:nvSpPr>
      <dsp:spPr>
        <a:xfrm>
          <a:off x="2405067" y="142"/>
          <a:ext cx="1890783" cy="113447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Миелосупрессия</a:t>
          </a:r>
          <a:r>
            <a:rPr lang="ru-RU" sz="2000" kern="1200" dirty="0"/>
            <a:t>  </a:t>
          </a:r>
          <a:r>
            <a:rPr lang="ru-RU" sz="1000" kern="1200" dirty="0"/>
            <a:t>(анемия, тромбоцитопения, нейтропения)</a:t>
          </a:r>
          <a:endParaRPr lang="en-GB" sz="1000" kern="1200" dirty="0"/>
        </a:p>
      </dsp:txBody>
      <dsp:txXfrm>
        <a:off x="2405067" y="142"/>
        <a:ext cx="1890783" cy="1134470"/>
      </dsp:txXfrm>
    </dsp:sp>
    <dsp:sp modelId="{3C712739-DF52-4578-8D65-EBF6888C1727}">
      <dsp:nvSpPr>
        <dsp:cNvPr id="0" name=""/>
        <dsp:cNvSpPr/>
      </dsp:nvSpPr>
      <dsp:spPr>
        <a:xfrm>
          <a:off x="4433935" y="0"/>
          <a:ext cx="1890783" cy="113447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    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Удлинение интервала QT с корректировкой </a:t>
          </a:r>
          <a:r>
            <a:rPr lang="ru-RU" sz="1500" kern="1200" dirty="0" err="1"/>
            <a:t>Фридериксу</a:t>
          </a:r>
          <a:endParaRPr lang="en-GB" sz="1500" kern="1200" dirty="0"/>
        </a:p>
      </dsp:txBody>
      <dsp:txXfrm>
        <a:off x="4433935" y="0"/>
        <a:ext cx="1890783" cy="1134470"/>
      </dsp:txXfrm>
    </dsp:sp>
    <dsp:sp modelId="{74E5DB98-05CA-4A0F-A64E-FC6CFC7ED5B5}">
      <dsp:nvSpPr>
        <dsp:cNvPr id="0" name=""/>
        <dsp:cNvSpPr/>
      </dsp:nvSpPr>
      <dsp:spPr>
        <a:xfrm>
          <a:off x="2386613" y="1303829"/>
          <a:ext cx="1890783" cy="113447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Нарушение зрительного нерва</a:t>
          </a:r>
          <a:endParaRPr lang="en-GB" sz="1500" kern="1200" dirty="0"/>
        </a:p>
      </dsp:txBody>
      <dsp:txXfrm>
        <a:off x="2386613" y="1303829"/>
        <a:ext cx="1890783" cy="1134470"/>
      </dsp:txXfrm>
    </dsp:sp>
    <dsp:sp modelId="{813AC029-CCC0-4F34-B1BA-D77FB13091E4}">
      <dsp:nvSpPr>
        <dsp:cNvPr id="0" name=""/>
        <dsp:cNvSpPr/>
      </dsp:nvSpPr>
      <dsp:spPr>
        <a:xfrm>
          <a:off x="339292" y="1316804"/>
          <a:ext cx="1890783" cy="113447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Гепатит</a:t>
          </a:r>
          <a:endParaRPr lang="en-GB" sz="1500" kern="1200" dirty="0"/>
        </a:p>
      </dsp:txBody>
      <dsp:txXfrm>
        <a:off x="339292" y="1316804"/>
        <a:ext cx="1890783" cy="1134470"/>
      </dsp:txXfrm>
    </dsp:sp>
    <dsp:sp modelId="{341890BD-91BB-4CD5-BC76-84EE90AFFA9F}">
      <dsp:nvSpPr>
        <dsp:cNvPr id="0" name=""/>
        <dsp:cNvSpPr/>
      </dsp:nvSpPr>
      <dsp:spPr>
        <a:xfrm>
          <a:off x="362794" y="2590803"/>
          <a:ext cx="1890783" cy="113447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     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Гипотиреоз</a:t>
          </a:r>
          <a:endParaRPr lang="en-GB" sz="1500" kern="1200" dirty="0"/>
        </a:p>
      </dsp:txBody>
      <dsp:txXfrm>
        <a:off x="362794" y="2590803"/>
        <a:ext cx="1890783" cy="1134470"/>
      </dsp:txXfrm>
    </dsp:sp>
    <dsp:sp modelId="{F535968C-A3E9-4B66-80C9-0BD5F2E03532}">
      <dsp:nvSpPr>
        <dsp:cNvPr id="0" name=""/>
        <dsp:cNvSpPr/>
      </dsp:nvSpPr>
      <dsp:spPr>
        <a:xfrm>
          <a:off x="6570974" y="1288851"/>
          <a:ext cx="1890783" cy="113447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Гипокалиемия</a:t>
          </a:r>
          <a:endParaRPr lang="en-GB" sz="1500" kern="1200" dirty="0"/>
        </a:p>
      </dsp:txBody>
      <dsp:txXfrm>
        <a:off x="6570974" y="1288851"/>
        <a:ext cx="1890783" cy="1134470"/>
      </dsp:txXfrm>
    </dsp:sp>
    <dsp:sp modelId="{2AC7E389-1E08-4380-8BCC-49058E4B2CD9}">
      <dsp:nvSpPr>
        <dsp:cNvPr id="0" name=""/>
        <dsp:cNvSpPr/>
      </dsp:nvSpPr>
      <dsp:spPr>
        <a:xfrm>
          <a:off x="6551839" y="21489"/>
          <a:ext cx="1890783" cy="113447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Острая почечная недостаточность</a:t>
          </a:r>
          <a:endParaRPr lang="en-GB" sz="1500" kern="1200" dirty="0"/>
        </a:p>
      </dsp:txBody>
      <dsp:txXfrm>
        <a:off x="6551839" y="21489"/>
        <a:ext cx="1890783" cy="1134470"/>
      </dsp:txXfrm>
    </dsp:sp>
    <dsp:sp modelId="{93C3B73A-D7FC-4926-AA4F-15E593429035}">
      <dsp:nvSpPr>
        <dsp:cNvPr id="0" name=""/>
        <dsp:cNvSpPr/>
      </dsp:nvSpPr>
      <dsp:spPr>
        <a:xfrm>
          <a:off x="4468914" y="1313465"/>
          <a:ext cx="1890783" cy="113447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Ототоксичность</a:t>
          </a:r>
          <a:endParaRPr lang="en-GB" sz="1500" kern="1200" dirty="0"/>
        </a:p>
      </dsp:txBody>
      <dsp:txXfrm>
        <a:off x="4468914" y="1313465"/>
        <a:ext cx="1890783" cy="1134470"/>
      </dsp:txXfrm>
    </dsp:sp>
    <dsp:sp modelId="{3C6F120A-7882-4158-841E-75D97CB0D8E2}">
      <dsp:nvSpPr>
        <dsp:cNvPr id="0" name=""/>
        <dsp:cNvSpPr/>
      </dsp:nvSpPr>
      <dsp:spPr>
        <a:xfrm>
          <a:off x="4517413" y="2608383"/>
          <a:ext cx="1890783" cy="113447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Психические нарушения</a:t>
          </a:r>
          <a:endParaRPr lang="en-GB" sz="1500" kern="1200" dirty="0"/>
        </a:p>
      </dsp:txBody>
      <dsp:txXfrm>
        <a:off x="4517413" y="2608383"/>
        <a:ext cx="1890783" cy="1134470"/>
      </dsp:txXfrm>
    </dsp:sp>
    <dsp:sp modelId="{09CE5B89-7875-4E5F-8C9C-B36DE10D8AD0}">
      <dsp:nvSpPr>
        <dsp:cNvPr id="0" name=""/>
        <dsp:cNvSpPr/>
      </dsp:nvSpPr>
      <dsp:spPr>
        <a:xfrm>
          <a:off x="2395538" y="2590799"/>
          <a:ext cx="1890783" cy="113447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Лактаацидоз</a:t>
          </a:r>
          <a:endParaRPr lang="en-GB" sz="1500" kern="1200" dirty="0"/>
        </a:p>
      </dsp:txBody>
      <dsp:txXfrm>
        <a:off x="2395538" y="2590799"/>
        <a:ext cx="1890783" cy="1134470"/>
      </dsp:txXfrm>
    </dsp:sp>
    <dsp:sp modelId="{EA3B63FF-912A-43BA-B68C-D636EBF5925D}">
      <dsp:nvSpPr>
        <dsp:cNvPr id="0" name=""/>
        <dsp:cNvSpPr/>
      </dsp:nvSpPr>
      <dsp:spPr>
        <a:xfrm>
          <a:off x="6588709" y="2590799"/>
          <a:ext cx="1890783" cy="113447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         Острый    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        панкреатит</a:t>
          </a:r>
          <a:endParaRPr lang="en-GB" sz="1500" kern="1200" dirty="0"/>
        </a:p>
      </dsp:txBody>
      <dsp:txXfrm>
        <a:off x="6588709" y="2590799"/>
        <a:ext cx="1890783" cy="1134470"/>
      </dsp:txXfrm>
    </dsp:sp>
    <dsp:sp modelId="{C8BDB0AF-9134-478A-8B4F-3D7DD00E8F29}">
      <dsp:nvSpPr>
        <dsp:cNvPr id="0" name=""/>
        <dsp:cNvSpPr/>
      </dsp:nvSpPr>
      <dsp:spPr>
        <a:xfrm>
          <a:off x="3370577" y="3809999"/>
          <a:ext cx="1890783" cy="113447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Фосфолипидоз</a:t>
          </a:r>
          <a:endParaRPr lang="en-GB" sz="1500" kern="1200" dirty="0"/>
        </a:p>
      </dsp:txBody>
      <dsp:txXfrm>
        <a:off x="3370577" y="3809999"/>
        <a:ext cx="1890783" cy="1134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24C85-957B-4074-ACF5-449C6B277BD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FD382-EF04-4AE2-AE65-B87A379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C974F-ECFF-4D48-AFC3-68BC8656063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7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4CDA634E-094C-4D27-A043-6DBCEDF1B3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FB5A39AD-C82C-413F-AC43-DBFAA48F0B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fr-FR" b="1"/>
              <a:t>503/687</a:t>
            </a:r>
            <a:r>
              <a:rPr lang="en-US" altLang="fr-FR"/>
              <a:t> </a:t>
            </a:r>
            <a:r>
              <a:rPr lang="en-US" altLang="fr-FR" b="1"/>
              <a:t>(73.2%)</a:t>
            </a:r>
            <a:r>
              <a:rPr lang="en-US" altLang="fr-FR"/>
              <a:t> patients had </a:t>
            </a:r>
            <a:r>
              <a:rPr lang="en-US" altLang="fr-FR" b="1"/>
              <a:t>at least 1 AEI</a:t>
            </a:r>
            <a:r>
              <a:rPr lang="en-US" altLang="fr-FR"/>
              <a:t> in the first 6 months of new drug</a:t>
            </a:r>
          </a:p>
          <a:p>
            <a:pPr eaLnBrk="1" hangingPunct="1">
              <a:spcBef>
                <a:spcPct val="0"/>
              </a:spcBef>
            </a:pPr>
            <a:r>
              <a:rPr lang="en-US" altLang="fr-FR"/>
              <a:t>Take some time on this slide because they need to be able to look at it.</a:t>
            </a:r>
          </a:p>
          <a:p>
            <a:pPr eaLnBrk="1" hangingPunct="1">
              <a:spcBef>
                <a:spcPct val="0"/>
              </a:spcBef>
            </a:pPr>
            <a:r>
              <a:rPr lang="en-US" altLang="fr-FR"/>
              <a:t>Highlight that QT is common but not severe</a:t>
            </a:r>
          </a:p>
          <a:p>
            <a:pPr eaLnBrk="1" hangingPunct="1">
              <a:spcBef>
                <a:spcPct val="0"/>
              </a:spcBef>
            </a:pPr>
            <a:r>
              <a:rPr lang="en-US" altLang="fr-FR"/>
              <a:t>Other non common things are more likely to be severe ( hearin loss, peripheral neuropathy , optic neuritis)</a:t>
            </a:r>
            <a:endParaRPr lang="fr-CH" altLang="fr-FR"/>
          </a:p>
          <a:p>
            <a:pPr eaLnBrk="1" hangingPunct="1">
              <a:spcBef>
                <a:spcPct val="0"/>
              </a:spcBef>
            </a:pPr>
            <a:endParaRPr lang="fr-FR" altLang="fr-FR"/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NOTE these are AEI that have NOT been reported as SAEs ( so there are other QT in the SAEs so the addition of the 2 will give you the overall</a:t>
            </a:r>
          </a:p>
          <a:p>
            <a:pPr eaLnBrk="1" hangingPunct="1">
              <a:spcBef>
                <a:spcPct val="0"/>
              </a:spcBef>
            </a:pPr>
            <a:r>
              <a:rPr lang="en-US" altLang="fr-FR" b="1"/>
              <a:t>Overall 2,430 AEs</a:t>
            </a:r>
            <a:r>
              <a:rPr lang="en-US" altLang="fr-FR"/>
              <a:t> were reported in this period for this cohort, </a:t>
            </a:r>
            <a:r>
              <a:rPr lang="en-US" altLang="fr-FR" b="1"/>
              <a:t>580/687 (84.4%)</a:t>
            </a:r>
            <a:r>
              <a:rPr lang="en-US" altLang="fr-FR"/>
              <a:t> patients had </a:t>
            </a:r>
            <a:r>
              <a:rPr lang="en-US" altLang="fr-FR" b="1"/>
              <a:t>at least 1 AEs</a:t>
            </a:r>
            <a:r>
              <a:rPr lang="en-US" altLang="fr-FR"/>
              <a:t> in the first 6 months of new drug</a:t>
            </a:r>
            <a:endParaRPr lang="fr-CH" altLang="fr-FR"/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( it is normal that AEI represent half the recorded AEs because we asked them to record them all, what ever the severity and whatever the grade</a:t>
            </a:r>
          </a:p>
        </p:txBody>
      </p:sp>
      <p:sp>
        <p:nvSpPr>
          <p:cNvPr id="139268" name="Espace réservé du numéro de diapositive 3">
            <a:extLst>
              <a:ext uri="{FF2B5EF4-FFF2-40B4-BE49-F238E27FC236}">
                <a16:creationId xmlns:a16="http://schemas.microsoft.com/office/drawing/2014/main" id="{E9A34125-7692-43AD-8306-9D545C870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525BAF-1752-460A-B031-4CA93D83978B}" type="slidenum">
              <a:rPr lang="en-US" altLang="ru-RU">
                <a:solidFill>
                  <a:srgbClr val="000000"/>
                </a:solidFill>
              </a:rPr>
              <a:pPr/>
              <a:t>6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>
            <a:extLst>
              <a:ext uri="{FF2B5EF4-FFF2-40B4-BE49-F238E27FC236}">
                <a16:creationId xmlns:a16="http://schemas.microsoft.com/office/drawing/2014/main" id="{F082D81C-CB6C-4486-9F43-C840BDA6B9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Заметки 2">
            <a:extLst>
              <a:ext uri="{FF2B5EF4-FFF2-40B4-BE49-F238E27FC236}">
                <a16:creationId xmlns:a16="http://schemas.microsoft.com/office/drawing/2014/main" id="{9CFA761F-3998-4B59-9643-56F26D6C8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nausea, anorexia,</a:t>
            </a: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arthralgia, headache,</a:t>
            </a: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hemoptysis, chest pain, increased blood amylase, and</a:t>
            </a: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Rash</a:t>
            </a:r>
            <a:endParaRPr lang="ru-RU" altLang="ru-RU"/>
          </a:p>
        </p:txBody>
      </p:sp>
      <p:sp>
        <p:nvSpPr>
          <p:cNvPr id="141316" name="Номер слайда 3">
            <a:extLst>
              <a:ext uri="{FF2B5EF4-FFF2-40B4-BE49-F238E27FC236}">
                <a16:creationId xmlns:a16="http://schemas.microsoft.com/office/drawing/2014/main" id="{06577D45-B7A6-415F-A949-AA656EAA6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4E76474-81C3-4EB1-AFAA-5BFE4DD9DEDB}" type="slidenum">
              <a:rPr lang="en-US" altLang="ru-RU"/>
              <a:pPr/>
              <a:t>7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ce réservé de l'image des diapositives 1">
            <a:extLst>
              <a:ext uri="{FF2B5EF4-FFF2-40B4-BE49-F238E27FC236}">
                <a16:creationId xmlns:a16="http://schemas.microsoft.com/office/drawing/2014/main" id="{C577FF91-72A8-4696-B1A6-3C38B3B58E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Espace réservé des commentaires 2">
            <a:extLst>
              <a:ext uri="{FF2B5EF4-FFF2-40B4-BE49-F238E27FC236}">
                <a16:creationId xmlns:a16="http://schemas.microsoft.com/office/drawing/2014/main" id="{9D3E8369-0DAC-4879-BB0C-7EB1F21FF2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QT all but one outcome = resolved. No fatality associated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Death is given as the outcome when it is a unwitnessed death of unknown cause </a:t>
            </a:r>
          </a:p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43364" name="Espace réservé du numéro de diapositive 3">
            <a:extLst>
              <a:ext uri="{FF2B5EF4-FFF2-40B4-BE49-F238E27FC236}">
                <a16:creationId xmlns:a16="http://schemas.microsoft.com/office/drawing/2014/main" id="{AB9D5AEE-D4E6-44A5-A412-6A4DFFE33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917640F-0C76-4983-96BF-553C20C0AA9B}" type="slidenum">
              <a:rPr lang="en-US" altLang="ru-RU">
                <a:solidFill>
                  <a:srgbClr val="000000"/>
                </a:solidFill>
              </a:rPr>
              <a:pPr/>
              <a:t>8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>
            <a:extLst>
              <a:ext uri="{FF2B5EF4-FFF2-40B4-BE49-F238E27FC236}">
                <a16:creationId xmlns:a16="http://schemas.microsoft.com/office/drawing/2014/main" id="{4C9656CB-57E9-4561-B589-50C6A7D3B3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>
            <a:extLst>
              <a:ext uri="{FF2B5EF4-FFF2-40B4-BE49-F238E27FC236}">
                <a16:creationId xmlns:a16="http://schemas.microsoft.com/office/drawing/2014/main" id="{C0405711-F1ED-46D3-AAAE-063C7B60C1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fr-FR"/>
              <a:t>Ask which is an SAE</a:t>
            </a:r>
          </a:p>
        </p:txBody>
      </p:sp>
      <p:sp>
        <p:nvSpPr>
          <p:cNvPr id="149508" name="Slide Number Placeholder 3">
            <a:extLst>
              <a:ext uri="{FF2B5EF4-FFF2-40B4-BE49-F238E27FC236}">
                <a16:creationId xmlns:a16="http://schemas.microsoft.com/office/drawing/2014/main" id="{ADCC1EFD-90B2-4C42-9A6E-BBFB8BA08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B011868-99F8-47F0-9794-A9AFCF61532D}" type="slidenum">
              <a:rPr lang="en-GB" altLang="fr-FR"/>
              <a:pPr/>
              <a:t>13</a:t>
            </a:fld>
            <a:endParaRPr lang="en-GB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>
            <a:extLst>
              <a:ext uri="{FF2B5EF4-FFF2-40B4-BE49-F238E27FC236}">
                <a16:creationId xmlns:a16="http://schemas.microsoft.com/office/drawing/2014/main" id="{8690C641-F7CB-4A43-A542-19C74C9D4A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>
            <a:extLst>
              <a:ext uri="{FF2B5EF4-FFF2-40B4-BE49-F238E27FC236}">
                <a16:creationId xmlns:a16="http://schemas.microsoft.com/office/drawing/2014/main" id="{D9D5B428-C37E-48F3-985B-0A639E0118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fr-FR"/>
              <a:t>Ask which is an SAE</a:t>
            </a:r>
          </a:p>
        </p:txBody>
      </p:sp>
      <p:sp>
        <p:nvSpPr>
          <p:cNvPr id="151556" name="Slide Number Placeholder 3">
            <a:extLst>
              <a:ext uri="{FF2B5EF4-FFF2-40B4-BE49-F238E27FC236}">
                <a16:creationId xmlns:a16="http://schemas.microsoft.com/office/drawing/2014/main" id="{31C7F095-D113-46D7-BCD1-3C905A46F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03CADD2-11B8-435E-AFB1-81E9E71793FF}" type="slidenum">
              <a:rPr lang="en-GB" altLang="fr-FR"/>
              <a:pPr/>
              <a:t>14</a:t>
            </a:fld>
            <a:endParaRPr lang="en-GB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25C5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B90C2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25C5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25C5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25C5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25C5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6"/>
            <a:ext cx="7772400" cy="1500187"/>
          </a:xfrm>
          <a:prstGeom prst="rect">
            <a:avLst/>
          </a:prstGeom>
        </p:spPr>
        <p:txBody>
          <a:bodyPr lIns="91236" tIns="45622" rIns="91236" bIns="45622"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6227" indent="0">
              <a:buNone/>
              <a:defRPr sz="1800"/>
            </a:lvl2pPr>
            <a:lvl3pPr marL="912454" indent="0">
              <a:buNone/>
              <a:defRPr sz="1600"/>
            </a:lvl3pPr>
            <a:lvl4pPr marL="1368684" indent="0">
              <a:buNone/>
              <a:defRPr sz="1400"/>
            </a:lvl4pPr>
            <a:lvl5pPr marL="1824910" indent="0">
              <a:buNone/>
              <a:defRPr sz="1400"/>
            </a:lvl5pPr>
            <a:lvl6pPr marL="2281141" indent="0">
              <a:buNone/>
              <a:defRPr sz="1400"/>
            </a:lvl6pPr>
            <a:lvl7pPr marL="2737368" indent="0">
              <a:buNone/>
              <a:defRPr sz="1400"/>
            </a:lvl7pPr>
            <a:lvl8pPr marL="3193598" indent="0">
              <a:buNone/>
              <a:defRPr sz="1400"/>
            </a:lvl8pPr>
            <a:lvl9pPr marL="3649824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166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2400"/>
            <a:ext cx="8991600" cy="6553200"/>
          </a:xfrm>
          <a:custGeom>
            <a:avLst/>
            <a:gdLst/>
            <a:ahLst/>
            <a:cxnLst/>
            <a:rect l="l" t="t" r="r" b="b"/>
            <a:pathLst>
              <a:path w="8991600" h="6553200">
                <a:moveTo>
                  <a:pt x="0" y="6553200"/>
                </a:moveTo>
                <a:lnTo>
                  <a:pt x="8991600" y="6553200"/>
                </a:lnTo>
                <a:lnTo>
                  <a:pt x="89916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E7E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400"/>
                </a:moveTo>
                <a:lnTo>
                  <a:pt x="9144000" y="1524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6706234"/>
          </a:xfrm>
          <a:custGeom>
            <a:avLst/>
            <a:gdLst/>
            <a:ahLst/>
            <a:cxnLst/>
            <a:rect l="l" t="t" r="r" b="b"/>
            <a:pathLst>
              <a:path w="9144000" h="6706234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0" y="6705600"/>
                </a:lnTo>
                <a:lnTo>
                  <a:pt x="152374" y="6705600"/>
                </a:lnTo>
                <a:lnTo>
                  <a:pt x="152374" y="152400"/>
                </a:lnTo>
                <a:lnTo>
                  <a:pt x="8991600" y="152400"/>
                </a:lnTo>
                <a:lnTo>
                  <a:pt x="8991600" y="6705625"/>
                </a:lnTo>
                <a:lnTo>
                  <a:pt x="9144000" y="6705638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597" y="330530"/>
            <a:ext cx="369569" cy="64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1197102"/>
            <a:ext cx="7512050" cy="4392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B90C2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1140" y="6567557"/>
            <a:ext cx="364490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625C5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orsades_de_pointe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6"/>
            <a:ext cx="9022080" cy="6629400"/>
          </a:xfrm>
          <a:custGeom>
            <a:avLst/>
            <a:gdLst/>
            <a:ahLst/>
            <a:cxnLst/>
            <a:rect l="l" t="t" r="r" b="b"/>
            <a:pathLst>
              <a:path w="8991600" h="6553200">
                <a:moveTo>
                  <a:pt x="0" y="6553200"/>
                </a:moveTo>
                <a:lnTo>
                  <a:pt x="8991600" y="6553200"/>
                </a:lnTo>
                <a:lnTo>
                  <a:pt x="89916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B90C2E"/>
          </a:solidFill>
        </p:spPr>
        <p:txBody>
          <a:bodyPr wrap="square" lIns="0" tIns="0" rIns="0" bIns="0" rtlCol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400"/>
                </a:moveTo>
                <a:lnTo>
                  <a:pt x="9144000" y="1524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706234"/>
          </a:xfrm>
          <a:custGeom>
            <a:avLst/>
            <a:gdLst/>
            <a:ahLst/>
            <a:cxnLst/>
            <a:rect l="l" t="t" r="r" b="b"/>
            <a:pathLst>
              <a:path w="9144000" h="6706234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0" y="6705600"/>
                </a:lnTo>
                <a:lnTo>
                  <a:pt x="152374" y="6705600"/>
                </a:lnTo>
                <a:lnTo>
                  <a:pt x="152374" y="152400"/>
                </a:lnTo>
                <a:lnTo>
                  <a:pt x="8991600" y="152400"/>
                </a:lnTo>
                <a:lnTo>
                  <a:pt x="8991600" y="6705625"/>
                </a:lnTo>
                <a:lnTo>
                  <a:pt x="9144000" y="6705638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762" y="394182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33400"/>
            <a:ext cx="23622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altLang="ru-RU" sz="3600" b="1" i="0" dirty="0">
                <a:solidFill>
                  <a:schemeClr val="bg1"/>
                </a:solidFill>
                <a:latin typeface="+mn-lt"/>
              </a:rPr>
              <a:t>Тактика ведения Нежелательных явлений в зависимости от их степени тяжести</a:t>
            </a:r>
            <a:endParaRPr sz="3600" i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9" name="Subtitle 12">
            <a:extLst>
              <a:ext uri="{FF2B5EF4-FFF2-40B4-BE49-F238E27FC236}">
                <a16:creationId xmlns:a16="http://schemas.microsoft.com/office/drawing/2014/main" id="{E9C4193C-902D-056E-6D0C-B4091FCCD3ED}"/>
              </a:ext>
            </a:extLst>
          </p:cNvPr>
          <p:cNvSpPr txBox="1">
            <a:spLocks/>
          </p:cNvSpPr>
          <p:nvPr/>
        </p:nvSpPr>
        <p:spPr>
          <a:xfrm>
            <a:off x="701211" y="4953000"/>
            <a:ext cx="7772400" cy="838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курс «Фармаконадзор и активный мониторинг безопасности препаратов в рамках операционных исследований по внедрению новых режимов лечения ЛУ-ТБ»</a:t>
            </a:r>
            <a:endParaRPr lang="en-US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58D0-5D18-461B-A332-B9686AB6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2" y="228600"/>
            <a:ext cx="8145517" cy="49244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0" cap="all" dirty="0">
                <a:solidFill>
                  <a:srgbClr val="C00000"/>
                </a:solidFill>
                <a:latin typeface="+mj-lt"/>
              </a:rPr>
              <a:t>Отчет </a:t>
            </a:r>
            <a:r>
              <a:rPr lang="ru-RU" sz="3200" i="0" cap="all" dirty="0" err="1">
                <a:solidFill>
                  <a:srgbClr val="C00000"/>
                </a:solidFill>
                <a:latin typeface="+mj-lt"/>
              </a:rPr>
              <a:t>исследоваНИЯ</a:t>
            </a:r>
            <a:r>
              <a:rPr lang="ru-RU" sz="3200" i="0" cap="all" dirty="0">
                <a:solidFill>
                  <a:srgbClr val="C00000"/>
                </a:solidFill>
                <a:latin typeface="+mj-lt"/>
              </a:rPr>
              <a:t> ПО </a:t>
            </a:r>
            <a:r>
              <a:rPr lang="en-US" sz="3200" i="0" cap="all" dirty="0">
                <a:solidFill>
                  <a:srgbClr val="C00000"/>
                </a:solidFill>
                <a:latin typeface="+mj-lt"/>
              </a:rPr>
              <a:t>DLM</a:t>
            </a:r>
          </a:p>
        </p:txBody>
      </p:sp>
      <p:pic>
        <p:nvPicPr>
          <p:cNvPr id="145411" name="Content Placeholder 3">
            <a:extLst>
              <a:ext uri="{FF2B5EF4-FFF2-40B4-BE49-F238E27FC236}">
                <a16:creationId xmlns:a16="http://schemas.microsoft.com/office/drawing/2014/main" id="{A314588D-9C3D-4032-9122-4B056EA3F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4400" cy="578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TextBox 4">
            <a:extLst>
              <a:ext uri="{FF2B5EF4-FFF2-40B4-BE49-F238E27FC236}">
                <a16:creationId xmlns:a16="http://schemas.microsoft.com/office/drawing/2014/main" id="{B2353D22-5BC9-40D4-89B3-3F6B43701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546850"/>
            <a:ext cx="464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en-US" sz="1400" b="1"/>
              <a:t>Source: Gler et al, 2012</a:t>
            </a:r>
            <a:endParaRPr lang="en-US" altLang="en-US" sz="1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A39F-BA05-4133-83A2-18BBB571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66199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i="0" cap="all" dirty="0">
                <a:solidFill>
                  <a:srgbClr val="C00000"/>
                </a:solidFill>
                <a:latin typeface="+mj-lt"/>
              </a:rPr>
              <a:t>борьбА с токсичностью лекарств по степени тяжести </a:t>
            </a:r>
            <a:br>
              <a:rPr lang="en-US" sz="3600" i="0" cap="all" dirty="0">
                <a:solidFill>
                  <a:srgbClr val="C00000"/>
                </a:solidFill>
                <a:latin typeface="+mj-lt"/>
              </a:rPr>
            </a:br>
            <a:endParaRPr lang="en-US" sz="3600" i="0" cap="all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76CAF09-B3F9-484F-9F49-7F3D634FE246}"/>
              </a:ext>
            </a:extLst>
          </p:cNvPr>
          <p:cNvSpPr/>
          <p:nvPr/>
        </p:nvSpPr>
        <p:spPr>
          <a:xfrm>
            <a:off x="1905000" y="1863671"/>
            <a:ext cx="5410200" cy="26273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7459" name="Title 3">
            <a:extLst>
              <a:ext uri="{FF2B5EF4-FFF2-40B4-BE49-F238E27FC236}">
                <a16:creationId xmlns:a16="http://schemas.microsoft.com/office/drawing/2014/main" id="{892BBC2A-EB7B-49DF-91BE-2ACEFDC89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492443"/>
          </a:xfrm>
        </p:spPr>
        <p:txBody>
          <a:bodyPr/>
          <a:lstStyle/>
          <a:p>
            <a:pPr eaLnBrk="1" hangingPunct="1"/>
            <a:r>
              <a:rPr lang="ru-RU" altLang="fr-FR" sz="3200" i="0" dirty="0">
                <a:solidFill>
                  <a:srgbClr val="C00000"/>
                </a:solidFill>
                <a:latin typeface="+mj-lt"/>
              </a:rPr>
              <a:t>ТЯЖЕСТЬ НЕЖЕЛАТЕЛЬНЫХ ЯВЛЕНИЙ </a:t>
            </a:r>
            <a:endParaRPr lang="en-US" altLang="fr-FR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7460" name="Slide Number Placeholder 5">
            <a:extLst>
              <a:ext uri="{FF2B5EF4-FFF2-40B4-BE49-F238E27FC236}">
                <a16:creationId xmlns:a16="http://schemas.microsoft.com/office/drawing/2014/main" id="{2ABB3F1B-3A89-4362-A5F7-B9E03B5E574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40763" y="6400800"/>
            <a:ext cx="503237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A15645E-5ECB-4810-B113-95332C79FCEF}" type="slidenum">
              <a:rPr lang="en-US" altLang="en-US" sz="1200">
                <a:solidFill>
                  <a:srgbClr val="7F7F7F"/>
                </a:solidFill>
              </a:rPr>
              <a:pPr/>
              <a:t>12</a:t>
            </a:fld>
            <a:endParaRPr lang="en-US" altLang="en-US" sz="1200">
              <a:solidFill>
                <a:srgbClr val="7F7F7F"/>
              </a:solidFill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CDFC1657-50D3-4621-985C-C5CA3DC66CC9}"/>
              </a:ext>
            </a:extLst>
          </p:cNvPr>
          <p:cNvSpPr/>
          <p:nvPr/>
        </p:nvSpPr>
        <p:spPr>
          <a:xfrm>
            <a:off x="2439988" y="5132388"/>
            <a:ext cx="5060950" cy="825500"/>
          </a:xfrm>
          <a:prstGeom prst="flowChartProcess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fr-FR" sz="3200" dirty="0">
                <a:solidFill>
                  <a:schemeClr val="tx2"/>
                </a:solidFill>
                <a:latin typeface="Franklin Gothic Medium" pitchFamily="34" charset="0"/>
              </a:rPr>
              <a:t>ТЯЖЕСТЬ</a:t>
            </a:r>
            <a:r>
              <a:rPr lang="en-US" altLang="fr-FR" sz="3200" dirty="0">
                <a:solidFill>
                  <a:schemeClr val="tx2"/>
                </a:solidFill>
                <a:latin typeface="Franklin Gothic Medium" pitchFamily="34" charset="0"/>
              </a:rPr>
              <a:t> ≠ </a:t>
            </a:r>
            <a:r>
              <a:rPr lang="ru-RU" altLang="fr-FR" sz="3200" dirty="0">
                <a:solidFill>
                  <a:schemeClr val="tx2"/>
                </a:solidFill>
                <a:latin typeface="Franklin Gothic Medium" pitchFamily="34" charset="0"/>
              </a:rPr>
              <a:t>СЕРЬЕЗНОСТЬ</a:t>
            </a:r>
            <a:endParaRPr lang="en-US" altLang="fr-FR" sz="32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147462" name="Rectangle 7">
            <a:extLst>
              <a:ext uri="{FF2B5EF4-FFF2-40B4-BE49-F238E27FC236}">
                <a16:creationId xmlns:a16="http://schemas.microsoft.com/office/drawing/2014/main" id="{16FF8D66-36D4-4762-9318-87BB97C1E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849438"/>
            <a:ext cx="6070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fr-FR" sz="32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ТЯЖЕСТЬ</a:t>
            </a:r>
            <a:r>
              <a:rPr lang="en-US" altLang="fr-FR" sz="32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= </a:t>
            </a:r>
            <a:r>
              <a:rPr lang="ru-RU" altLang="fr-FR" sz="32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ИНТЕНСИВНОСТЬ</a:t>
            </a:r>
            <a:r>
              <a:rPr lang="en-US" altLang="fr-FR" sz="32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</a:p>
          <a:p>
            <a:pPr eaLnBrk="1" hangingPunct="1"/>
            <a:r>
              <a:rPr lang="en-US" altLang="fr-FR" sz="32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 </a:t>
            </a:r>
            <a:endParaRPr lang="en-GB" altLang="fr-FR" dirty="0"/>
          </a:p>
        </p:txBody>
      </p:sp>
      <p:pic>
        <p:nvPicPr>
          <p:cNvPr id="147463" name="Picture 30" descr="Aiga_symbol_signs clip art">
            <a:extLst>
              <a:ext uri="{FF2B5EF4-FFF2-40B4-BE49-F238E27FC236}">
                <a16:creationId xmlns:a16="http://schemas.microsoft.com/office/drawing/2014/main" id="{5AB5B5E7-B9A5-446E-8067-260377CA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463800"/>
            <a:ext cx="23622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4" name="Picture 1">
            <a:extLst>
              <a:ext uri="{FF2B5EF4-FFF2-40B4-BE49-F238E27FC236}">
                <a16:creationId xmlns:a16="http://schemas.microsoft.com/office/drawing/2014/main" id="{626061F4-4DA8-43E7-8112-03DF2C1E3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10188"/>
            <a:ext cx="776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5" name="Picture 1">
            <a:extLst>
              <a:ext uri="{FF2B5EF4-FFF2-40B4-BE49-F238E27FC236}">
                <a16:creationId xmlns:a16="http://schemas.microsoft.com/office/drawing/2014/main" id="{5F04DD4F-B5DD-4D46-A4DF-55459147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5743575"/>
            <a:ext cx="2152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3">
            <a:extLst>
              <a:ext uri="{FF2B5EF4-FFF2-40B4-BE49-F238E27FC236}">
                <a16:creationId xmlns:a16="http://schemas.microsoft.com/office/drawing/2014/main" id="{9AFE21BA-E52D-4761-85D7-0CABB85EB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462" y="228600"/>
            <a:ext cx="8843963" cy="600078"/>
          </a:xfrm>
        </p:spPr>
        <p:txBody>
          <a:bodyPr/>
          <a:lstStyle/>
          <a:p>
            <a:pPr eaLnBrk="1" hangingPunct="1"/>
            <a:r>
              <a:rPr lang="ru-RU" altLang="fr-FR" sz="3200" i="0" dirty="0">
                <a:solidFill>
                  <a:srgbClr val="C00000"/>
                </a:solidFill>
                <a:latin typeface="+mj-lt"/>
              </a:rPr>
              <a:t>ШКАЛА ОЦЕНКИ СТЕПЕНИ ТЯЖЕСТИ</a:t>
            </a:r>
            <a:br>
              <a:rPr lang="en-US" altLang="fr-FR" sz="2800" i="0" dirty="0">
                <a:solidFill>
                  <a:srgbClr val="C00000"/>
                </a:solidFill>
                <a:latin typeface="+mj-lt"/>
              </a:rPr>
            </a:br>
            <a:endParaRPr lang="en-GB" altLang="fr-FR" sz="28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915" name="Content Placeholder 4">
            <a:extLst>
              <a:ext uri="{FF2B5EF4-FFF2-40B4-BE49-F238E27FC236}">
                <a16:creationId xmlns:a16="http://schemas.microsoft.com/office/drawing/2014/main" id="{E4E5CC2D-89F2-41FA-AFFB-EE8029531F4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04952" y="914400"/>
            <a:ext cx="8689181" cy="53135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fr-FR" sz="2400" dirty="0">
                <a:solidFill>
                  <a:schemeClr val="tx1"/>
                </a:solidFill>
                <a:latin typeface="+mj-lt"/>
              </a:rPr>
              <a:t>Эта шкала специально разработана для оценки нежелательных явлений, о которых сообщается в рамках проектов по борьбе с ЛУ</a:t>
            </a:r>
            <a:r>
              <a:rPr lang="en-US" altLang="fr-FR" sz="2400" dirty="0">
                <a:solidFill>
                  <a:schemeClr val="tx1"/>
                </a:solidFill>
                <a:latin typeface="+mj-lt"/>
              </a:rPr>
              <a:t>-</a:t>
            </a:r>
            <a:r>
              <a:rPr lang="ru-RU" altLang="fr-FR" sz="2400" dirty="0">
                <a:solidFill>
                  <a:schemeClr val="tx1"/>
                </a:solidFill>
                <a:latin typeface="+mj-lt"/>
              </a:rPr>
              <a:t>ТБ</a:t>
            </a:r>
            <a:r>
              <a:rPr lang="en-US" altLang="fr-FR" sz="2400" dirty="0">
                <a:solidFill>
                  <a:schemeClr val="tx1"/>
                </a:solidFill>
                <a:latin typeface="+mj-lt"/>
              </a:rPr>
              <a:t> </a:t>
            </a:r>
            <a:endParaRPr lang="ru-RU" altLang="fr-FR" sz="2400" dirty="0">
              <a:solidFill>
                <a:schemeClr val="tx1"/>
              </a:solidFill>
              <a:latin typeface="+mj-lt"/>
            </a:endParaRP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fr-FR" sz="2400" dirty="0">
                <a:solidFill>
                  <a:schemeClr val="tx1"/>
                </a:solidFill>
                <a:latin typeface="+mj-lt"/>
              </a:rPr>
              <a:t>Шкала основана на стандартизованной и часто используемой таблице токсичности инфекционных заболеваний</a:t>
            </a:r>
            <a:r>
              <a:rPr lang="en-US" altLang="fr-FR" sz="2400" dirty="0">
                <a:solidFill>
                  <a:schemeClr val="tx1"/>
                </a:solidFill>
                <a:latin typeface="+mj-lt"/>
              </a:rPr>
              <a:t> (</a:t>
            </a:r>
            <a:r>
              <a:rPr lang="ru-RU" altLang="fr-FR" sz="2400" dirty="0">
                <a:solidFill>
                  <a:schemeClr val="tx1"/>
                </a:solidFill>
                <a:latin typeface="+mj-lt"/>
              </a:rPr>
              <a:t>Отд. микробиологии и инфекционных заболеваний</a:t>
            </a:r>
            <a:r>
              <a:rPr lang="en-US" altLang="fr-FR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altLang="fr-FR" sz="2400" dirty="0">
                <a:solidFill>
                  <a:schemeClr val="tx1"/>
                </a:solidFill>
                <a:latin typeface="+mj-lt"/>
              </a:rPr>
              <a:t>ОМИЗ</a:t>
            </a:r>
            <a:r>
              <a:rPr lang="en-US" altLang="fr-FR" sz="2400" dirty="0">
                <a:solidFill>
                  <a:schemeClr val="tx1"/>
                </a:solidFill>
                <a:latin typeface="+mj-lt"/>
              </a:rPr>
              <a:t>) </a:t>
            </a:r>
            <a:r>
              <a:rPr lang="ru-RU" altLang="fr-FR" sz="2400" dirty="0">
                <a:solidFill>
                  <a:schemeClr val="tx1"/>
                </a:solidFill>
                <a:latin typeface="+mj-lt"/>
              </a:rPr>
              <a:t>и</a:t>
            </a:r>
            <a:r>
              <a:rPr lang="en-US" alt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altLang="fr-FR" sz="2400" dirty="0">
                <a:solidFill>
                  <a:schemeClr val="tx1"/>
                </a:solidFill>
                <a:latin typeface="+mj-lt"/>
              </a:rPr>
              <a:t>Национального института онкологии США (NCI)</a:t>
            </a:r>
            <a:endParaRPr lang="en-US" altLang="fr-FR" sz="2400" dirty="0">
              <a:solidFill>
                <a:schemeClr val="tx1"/>
              </a:solidFill>
              <a:latin typeface="+mj-lt"/>
            </a:endParaRP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fr-FR" sz="2400" dirty="0">
                <a:solidFill>
                  <a:schemeClr val="tx1"/>
                </a:solidFill>
                <a:latin typeface="+mj-lt"/>
              </a:rPr>
              <a:t>Степень тяжести НЯ является оценкой его выраженности/интенсивности на основе шкалы с подробным описанием признаков и симптомов и (или) лабораторных показателей, соответствующих  общепризнанным степеням выраженности состояния, таким как </a:t>
            </a:r>
            <a:r>
              <a:rPr lang="ru-RU" altLang="fr-FR" sz="2400" b="1" dirty="0">
                <a:solidFill>
                  <a:srgbClr val="C00000"/>
                </a:solidFill>
                <a:latin typeface="+mj-lt"/>
              </a:rPr>
              <a:t>легкая</a:t>
            </a:r>
            <a:r>
              <a:rPr lang="ru-RU" altLang="fr-FR" sz="2400" b="1" dirty="0">
                <a:solidFill>
                  <a:schemeClr val="tx1"/>
                </a:solidFill>
                <a:latin typeface="+mj-lt"/>
              </a:rPr>
              <a:t>,</a:t>
            </a:r>
            <a:r>
              <a:rPr lang="ru-RU" altLang="fr-FR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fr-FR" sz="2400" b="1" dirty="0">
                <a:solidFill>
                  <a:srgbClr val="C00000"/>
                </a:solidFill>
                <a:latin typeface="+mj-lt"/>
              </a:rPr>
              <a:t>умеренная</a:t>
            </a:r>
            <a:r>
              <a:rPr lang="ru-RU" altLang="fr-FR" sz="24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altLang="fr-FR" sz="2400" b="1" dirty="0">
                <a:solidFill>
                  <a:srgbClr val="C00000"/>
                </a:solidFill>
                <a:latin typeface="+mj-lt"/>
              </a:rPr>
              <a:t>тяжелая</a:t>
            </a:r>
            <a:r>
              <a:rPr lang="ru-RU" altLang="fr-FR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fr-FR" sz="2400" dirty="0">
                <a:solidFill>
                  <a:schemeClr val="tx1"/>
                </a:solidFill>
                <a:latin typeface="+mj-lt"/>
              </a:rPr>
              <a:t>или</a:t>
            </a:r>
            <a:r>
              <a:rPr lang="ru-RU" altLang="fr-FR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fr-FR" sz="2400" b="1" dirty="0">
                <a:solidFill>
                  <a:srgbClr val="C00000"/>
                </a:solidFill>
                <a:latin typeface="+mj-lt"/>
              </a:rPr>
              <a:t>опасная для жизни</a:t>
            </a:r>
            <a:r>
              <a:rPr lang="ru-RU" altLang="fr-FR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fr-FR" sz="2400" dirty="0">
                <a:solidFill>
                  <a:schemeClr val="tx1"/>
                </a:solidFill>
                <a:latin typeface="+mj-lt"/>
              </a:rPr>
              <a:t>степень тяжести.</a:t>
            </a:r>
            <a:endParaRPr lang="en-US" altLang="fr-FR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3">
            <a:extLst>
              <a:ext uri="{FF2B5EF4-FFF2-40B4-BE49-F238E27FC236}">
                <a16:creationId xmlns:a16="http://schemas.microsoft.com/office/drawing/2014/main" id="{57B8A76E-2450-405D-8029-89C38EB56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756285"/>
          </a:xfrm>
        </p:spPr>
        <p:txBody>
          <a:bodyPr/>
          <a:lstStyle/>
          <a:p>
            <a:pPr eaLnBrk="1" hangingPunct="1"/>
            <a:r>
              <a:rPr lang="ru-RU" altLang="fr-FR" sz="3200" i="0" dirty="0">
                <a:solidFill>
                  <a:srgbClr val="C00000"/>
                </a:solidFill>
                <a:latin typeface="+mj-lt"/>
              </a:rPr>
              <a:t>КАК ИСПОЛЬЗОВАТЬ ШКАЛУ СТЕПЕНИ ТЯЖЕСТИ</a:t>
            </a:r>
            <a:r>
              <a:rPr lang="en-GB" altLang="fr-FR" sz="3200" i="0" dirty="0">
                <a:solidFill>
                  <a:srgbClr val="C00000"/>
                </a:solidFill>
                <a:latin typeface="+mj-lt"/>
              </a:rPr>
              <a:t>?</a:t>
            </a:r>
          </a:p>
        </p:txBody>
      </p:sp>
      <p:sp>
        <p:nvSpPr>
          <p:cNvPr id="38915" name="Content Placeholder 4">
            <a:extLst>
              <a:ext uri="{FF2B5EF4-FFF2-40B4-BE49-F238E27FC236}">
                <a16:creationId xmlns:a16="http://schemas.microsoft.com/office/drawing/2014/main" id="{7276C42A-E716-4F21-9B33-89314997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599"/>
            <a:ext cx="8839200" cy="3354765"/>
          </a:xfrm>
          <a:ln>
            <a:solidFill>
              <a:schemeClr val="bg2"/>
            </a:solidFill>
          </a:ln>
        </p:spPr>
        <p:txBody>
          <a:bodyPr/>
          <a:lstStyle/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fr-FR" sz="2000" dirty="0">
                <a:solidFill>
                  <a:schemeClr val="tx1"/>
                </a:solidFill>
                <a:latin typeface="+mj-lt"/>
              </a:rPr>
              <a:t>Для определения степени тяжести учитываем симптомы НЯ и изменения лабораторных/инструментальных тестов</a:t>
            </a:r>
            <a:r>
              <a:rPr lang="en-US" altLang="fr-FR" sz="20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fr-FR" sz="2000" dirty="0">
                <a:solidFill>
                  <a:schemeClr val="tx1"/>
                </a:solidFill>
                <a:latin typeface="+mj-lt"/>
              </a:rPr>
              <a:t>Например, у пациента увеличен показатель </a:t>
            </a:r>
            <a:r>
              <a:rPr lang="en-US" altLang="fr-FR" sz="2000" dirty="0">
                <a:solidFill>
                  <a:schemeClr val="tx1"/>
                </a:solidFill>
                <a:latin typeface="+mj-lt"/>
              </a:rPr>
              <a:t>ALT </a:t>
            </a:r>
            <a:r>
              <a:rPr lang="ru-RU" altLang="fr-FR" sz="2000" dirty="0">
                <a:solidFill>
                  <a:schemeClr val="tx1"/>
                </a:solidFill>
                <a:latin typeface="+mj-lt"/>
              </a:rPr>
              <a:t>до</a:t>
            </a:r>
            <a:r>
              <a:rPr lang="en-US" altLang="fr-FR" sz="2000" dirty="0">
                <a:solidFill>
                  <a:schemeClr val="tx1"/>
                </a:solidFill>
                <a:latin typeface="+mj-lt"/>
              </a:rPr>
              <a:t> 100 </a:t>
            </a:r>
            <a:r>
              <a:rPr lang="ru-RU" altLang="fr-FR" sz="2000" dirty="0" err="1">
                <a:solidFill>
                  <a:schemeClr val="tx1"/>
                </a:solidFill>
                <a:latin typeface="+mj-lt"/>
              </a:rPr>
              <a:t>ммоль</a:t>
            </a:r>
            <a:r>
              <a:rPr lang="en-US" altLang="fr-FR" sz="2000" dirty="0">
                <a:solidFill>
                  <a:schemeClr val="tx1"/>
                </a:solidFill>
                <a:latin typeface="+mj-lt"/>
              </a:rPr>
              <a:t>/</a:t>
            </a:r>
            <a:r>
              <a:rPr lang="ru-RU" altLang="fr-FR" sz="2000" dirty="0">
                <a:solidFill>
                  <a:schemeClr val="tx1"/>
                </a:solidFill>
                <a:latin typeface="+mj-lt"/>
              </a:rPr>
              <a:t>л</a:t>
            </a:r>
            <a:r>
              <a:rPr lang="en-US" altLang="fr-FR" sz="2000" dirty="0">
                <a:solidFill>
                  <a:schemeClr val="tx1"/>
                </a:solidFill>
                <a:latin typeface="+mj-lt"/>
              </a:rPr>
              <a:t> (</a:t>
            </a:r>
            <a:r>
              <a:rPr lang="ru-RU" altLang="fr-FR" sz="2000" dirty="0">
                <a:solidFill>
                  <a:schemeClr val="tx1"/>
                </a:solidFill>
                <a:latin typeface="+mj-lt"/>
              </a:rPr>
              <a:t>норма</a:t>
            </a:r>
            <a:r>
              <a:rPr lang="en-US" altLang="fr-FR" sz="2000" dirty="0">
                <a:solidFill>
                  <a:schemeClr val="tx1"/>
                </a:solidFill>
                <a:latin typeface="+mj-lt"/>
              </a:rPr>
              <a:t> &lt;40)</a:t>
            </a: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altLang="fr-FR" sz="2400" dirty="0">
              <a:solidFill>
                <a:schemeClr val="tx1"/>
              </a:solidFill>
            </a:endParaRP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altLang="fr-FR" sz="2400" dirty="0"/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altLang="fr-FR" sz="2000" dirty="0">
              <a:latin typeface="+mj-lt"/>
            </a:endParaRP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fr-FR" sz="2000" dirty="0">
                <a:solidFill>
                  <a:schemeClr val="tx1"/>
                </a:solidFill>
                <a:latin typeface="+mj-lt"/>
              </a:rPr>
              <a:t>Например, у пациента постоянная рвота на протяжении 2 дней, он обезвожен и должен быть госпитализирован</a:t>
            </a:r>
            <a:r>
              <a:rPr lang="ru-RU" altLang="fr-FR" sz="2000" dirty="0">
                <a:latin typeface="+mj-lt"/>
              </a:rPr>
              <a:t>.</a:t>
            </a:r>
            <a:endParaRPr lang="en-US" altLang="fr-FR" sz="1600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B1A273-72C7-41A9-AAEE-778A74B61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829491"/>
              </p:ext>
            </p:extLst>
          </p:nvPr>
        </p:nvGraphicFramePr>
        <p:xfrm>
          <a:off x="220717" y="2829958"/>
          <a:ext cx="8686800" cy="1041639"/>
        </p:xfrm>
        <a:graphic>
          <a:graphicData uri="http://schemas.openxmlformats.org/drawingml/2006/table">
            <a:tbl>
              <a:tblPr/>
              <a:tblGrid>
                <a:gridCol w="231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4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Показатели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состояния 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60" marR="7060" marT="70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60" marR="7060" marT="70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60" marR="7060" marT="70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</a:p>
                  </a:txBody>
                  <a:tcPr marL="7060" marR="7060" marT="70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 </a:t>
                      </a: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60" marR="7060" marT="70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Повышение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Аланин-</a:t>
                      </a:r>
                      <a:r>
                        <a:rPr lang="ru-RU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амино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трансфераза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(ALT )</a:t>
                      </a:r>
                    </a:p>
                  </a:txBody>
                  <a:tcPr marL="7060" marR="7060" marT="70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1.1 - &lt;2.0 x ULN </a:t>
                      </a:r>
                    </a:p>
                  </a:txBody>
                  <a:tcPr marL="7060" marR="7060" marT="70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– &lt;3.0 x ULN </a:t>
                      </a:r>
                    </a:p>
                  </a:txBody>
                  <a:tcPr marL="7060" marR="7060" marT="70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 – 8.0 x ULN </a:t>
                      </a:r>
                    </a:p>
                  </a:txBody>
                  <a:tcPr marL="7060" marR="7060" marT="70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8 x ULN </a:t>
                      </a:r>
                    </a:p>
                  </a:txBody>
                  <a:tcPr marL="7060" marR="7060" marT="70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575966B-A9A6-4A2C-B0CB-3F3177F765FF}"/>
              </a:ext>
            </a:extLst>
          </p:cNvPr>
          <p:cNvSpPr/>
          <p:nvPr/>
        </p:nvSpPr>
        <p:spPr>
          <a:xfrm>
            <a:off x="4038600" y="2837794"/>
            <a:ext cx="1676400" cy="10338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5F9108-E42B-4F45-B4B6-A1AD04148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29405"/>
              </p:ext>
            </p:extLst>
          </p:nvPr>
        </p:nvGraphicFramePr>
        <p:xfrm>
          <a:off x="228600" y="4800600"/>
          <a:ext cx="8610601" cy="1676400"/>
        </p:xfrm>
        <a:graphic>
          <a:graphicData uri="http://schemas.openxmlformats.org/drawingml/2006/table">
            <a:tbl>
              <a:tblPr/>
              <a:tblGrid>
                <a:gridCol w="128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9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6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Показатели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состояния 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60" marR="7060" marT="70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60" marR="7060" marT="70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60" marR="7060" marT="70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</a:p>
                  </a:txBody>
                  <a:tcPr marL="7060" marR="7060" marT="70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 </a:t>
                      </a: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60" marR="7060" marT="70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Рвота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эпизод в течение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часов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2-5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эпизодов в течение 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часов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&gt; 6 эпизодов в течение 24 часов  или необходимо внутривенное вливание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Физиологические последствия требуют госпитализации или парентерального питания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085F126-AC58-4009-9EC2-BE100F6C713D}"/>
              </a:ext>
            </a:extLst>
          </p:cNvPr>
          <p:cNvSpPr/>
          <p:nvPr/>
        </p:nvSpPr>
        <p:spPr>
          <a:xfrm>
            <a:off x="6629400" y="5257800"/>
            <a:ext cx="2209800" cy="1219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3">
            <a:extLst>
              <a:ext uri="{FF2B5EF4-FFF2-40B4-BE49-F238E27FC236}">
                <a16:creationId xmlns:a16="http://schemas.microsoft.com/office/drawing/2014/main" id="{264B2582-903F-47C1-B051-C6F3C1CF2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63" y="221138"/>
            <a:ext cx="8796336" cy="492443"/>
          </a:xfrm>
        </p:spPr>
        <p:txBody>
          <a:bodyPr/>
          <a:lstStyle/>
          <a:p>
            <a:pPr eaLnBrk="1" hangingPunct="1"/>
            <a:r>
              <a:rPr lang="ru-RU" altLang="fr-FR" sz="3200" i="0" dirty="0">
                <a:solidFill>
                  <a:srgbClr val="C00000"/>
                </a:solidFill>
                <a:latin typeface="+mj-lt"/>
              </a:rPr>
              <a:t>ОБЩЕЕ ОПРЕДЕЛЕНИЕ ТЯЖЕСТИ</a:t>
            </a:r>
            <a:endParaRPr lang="en-US" altLang="fr-FR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2579" name="Slide Number Placeholder 5">
            <a:extLst>
              <a:ext uri="{FF2B5EF4-FFF2-40B4-BE49-F238E27FC236}">
                <a16:creationId xmlns:a16="http://schemas.microsoft.com/office/drawing/2014/main" id="{7828A36F-5E69-4523-BC8E-755680AA4F9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40763" y="6400800"/>
            <a:ext cx="503237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EF6228-5AFE-416F-81B1-6494578C3395}" type="slidenum">
              <a:rPr lang="en-US" altLang="en-US" sz="1200">
                <a:solidFill>
                  <a:srgbClr val="7F7F7F"/>
                </a:solidFill>
              </a:rPr>
              <a:pPr/>
              <a:t>15</a:t>
            </a:fld>
            <a:endParaRPr lang="en-US" altLang="en-US" sz="1200">
              <a:solidFill>
                <a:srgbClr val="7F7F7F"/>
              </a:solidFill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EB6B2D61-E36E-4824-97EE-7C5A40745EBF}"/>
              </a:ext>
            </a:extLst>
          </p:cNvPr>
          <p:cNvSpPr/>
          <p:nvPr/>
        </p:nvSpPr>
        <p:spPr>
          <a:xfrm>
            <a:off x="192088" y="5638800"/>
            <a:ext cx="8696325" cy="609600"/>
          </a:xfrm>
          <a:prstGeom prst="flowChartProcess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fr-FR" sz="3200" dirty="0">
                <a:solidFill>
                  <a:srgbClr val="C00000"/>
                </a:solidFill>
                <a:latin typeface="+mj-lt"/>
              </a:rPr>
              <a:t>ТЯЖЕСТЬ </a:t>
            </a:r>
            <a:r>
              <a:rPr lang="en-US" altLang="fr-FR" sz="3200" dirty="0">
                <a:solidFill>
                  <a:srgbClr val="C00000"/>
                </a:solidFill>
                <a:latin typeface="+mj-lt"/>
              </a:rPr>
              <a:t>= </a:t>
            </a:r>
            <a:r>
              <a:rPr lang="ru-RU" altLang="fr-FR" sz="3200" dirty="0">
                <a:solidFill>
                  <a:srgbClr val="C00000"/>
                </a:solidFill>
                <a:latin typeface="+mj-lt"/>
              </a:rPr>
              <a:t>ИНТЕНСИВНОСТЬ</a:t>
            </a:r>
            <a:r>
              <a:rPr lang="en-US" altLang="fr-FR" sz="3200" dirty="0">
                <a:solidFill>
                  <a:srgbClr val="C00000"/>
                </a:solidFill>
                <a:latin typeface="+mj-lt"/>
              </a:rPr>
              <a:t> ≠ </a:t>
            </a:r>
            <a:r>
              <a:rPr lang="ru-RU" altLang="fr-FR" sz="3200" dirty="0">
                <a:solidFill>
                  <a:srgbClr val="C00000"/>
                </a:solidFill>
                <a:latin typeface="+mj-lt"/>
              </a:rPr>
              <a:t>СЕРЬЕЗНОСТЬ</a:t>
            </a:r>
            <a:endParaRPr lang="en-US" altLang="fr-FR" sz="32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1C6BCB-05B0-4FAE-BF54-89E0E53DB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906939"/>
              </p:ext>
            </p:extLst>
          </p:nvPr>
        </p:nvGraphicFramePr>
        <p:xfrm>
          <a:off x="207962" y="914400"/>
          <a:ext cx="8796336" cy="3408936"/>
        </p:xfrm>
        <a:graphic>
          <a:graphicData uri="http://schemas.openxmlformats.org/drawingml/2006/table">
            <a:tbl>
              <a:tblPr/>
              <a:tblGrid>
                <a:gridCol w="153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6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3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3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ЛЕГКАЯ  </a:t>
                      </a: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степень тяжести</a:t>
                      </a:r>
                    </a:p>
                    <a:p>
                      <a:pPr algn="ctr" fontAlgn="t"/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83" marR="9283" marT="92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УМЕРЕННАЯ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степень тяжести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83" marR="9283" marT="92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СЕРЬЕЗНАЯ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степень тяжести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83" marR="9283" marT="92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Потенциально </a:t>
                      </a:r>
                      <a:r>
                        <a:rPr lang="tg-Cyrl-TJ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ОПАСНАЯ</a:t>
                      </a:r>
                      <a:r>
                        <a:rPr lang="ru-RU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ЖИЗНИ</a:t>
                      </a:r>
                    </a:p>
                    <a:p>
                      <a:pPr algn="ctr" fontAlgn="t"/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83" marR="9283" marT="92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</a:t>
                      </a: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83" marR="9283" marT="92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</a:t>
                      </a: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83" marR="9283" marT="92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</a:t>
                      </a: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83" marR="9283" marT="92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</a:t>
                      </a:r>
                      <a:r>
                        <a:rPr lang="fr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83" marR="9283" marT="92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3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Временный или легкий дискомфорт (&lt;48 часов); не требуется медицинское вмешательство/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лечение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Небольшие – умеренные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ограничения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функции – может понадобиться некоторая помощь; минимальное медицинское вмешательство/лечение может потребоваться, а может быть нет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Замечено ограничение функции, обычно, необходима некоторая помощь; требуется медицинское вмешательство/лечение, возможна госпитализация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Чрезмерное ограничение в деятельности, потребуется существенная помощь; необходимо серьезное медицинское вмешательство/лечение, возможно, госпитализация или больничный уход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9EEDD744-6227-47C1-98C6-4C5F2D627D74}"/>
              </a:ext>
            </a:extLst>
          </p:cNvPr>
          <p:cNvSpPr/>
          <p:nvPr/>
        </p:nvSpPr>
        <p:spPr>
          <a:xfrm>
            <a:off x="139700" y="4038600"/>
            <a:ext cx="8864600" cy="935038"/>
          </a:xfrm>
          <a:prstGeom prst="flowChartProcess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 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Детальная шкала степеней тяжести доступна для различных медицинских состояний и отклонения результатов лабораторных анализов</a:t>
            </a:r>
            <a:endParaRPr lang="en-US" sz="16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+mj-lt"/>
              </a:rPr>
              <a:t>В первую очередь должно учитываться медицинское заключение</a:t>
            </a:r>
            <a:r>
              <a:rPr lang="en-US" sz="2000" b="1" i="1" dirty="0">
                <a:solidFill>
                  <a:srgbClr val="002060"/>
                </a:solidFill>
                <a:latin typeface="+mj-lt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53241-27D1-486F-BE8D-1636DD8993E4}"/>
              </a:ext>
            </a:extLst>
          </p:cNvPr>
          <p:cNvSpPr txBox="1"/>
          <p:nvPr/>
        </p:nvSpPr>
        <p:spPr>
          <a:xfrm>
            <a:off x="6870700" y="5375275"/>
            <a:ext cx="1981200" cy="263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050" b="1" dirty="0">
                <a:solidFill>
                  <a:srgbClr val="0070C0"/>
                </a:solidFill>
                <a:latin typeface="Franklin Gothic Book"/>
              </a:rPr>
              <a:t>Source: DMID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3">
            <a:extLst>
              <a:ext uri="{FF2B5EF4-FFF2-40B4-BE49-F238E27FC236}">
                <a16:creationId xmlns:a16="http://schemas.microsoft.com/office/drawing/2014/main" id="{98226CAD-5F35-4830-9A9F-F7BAA8E75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286" y="230188"/>
            <a:ext cx="8683352" cy="492443"/>
          </a:xfrm>
        </p:spPr>
        <p:txBody>
          <a:bodyPr/>
          <a:lstStyle/>
          <a:p>
            <a:pPr eaLnBrk="1" hangingPunct="1"/>
            <a:r>
              <a:rPr lang="ru-RU" altLang="fr-FR" sz="3200" i="0" dirty="0">
                <a:solidFill>
                  <a:srgbClr val="C00000"/>
                </a:solidFill>
                <a:latin typeface="+mj-lt"/>
              </a:rPr>
              <a:t>ПРИМЕР </a:t>
            </a:r>
            <a:r>
              <a:rPr lang="en-GB" altLang="fr-FR" sz="3200" i="0" dirty="0">
                <a:solidFill>
                  <a:srgbClr val="C00000"/>
                </a:solidFill>
                <a:latin typeface="+mj-lt"/>
              </a:rPr>
              <a:t>– </a:t>
            </a:r>
            <a:r>
              <a:rPr lang="ru-RU" altLang="fr-FR" sz="3200" i="0" dirty="0">
                <a:solidFill>
                  <a:srgbClr val="C00000"/>
                </a:solidFill>
                <a:latin typeface="+mj-lt"/>
              </a:rPr>
              <a:t>ОПРЕДЕЛЕНИЕ</a:t>
            </a:r>
            <a:r>
              <a:rPr lang="en-US" altLang="fr-FR" sz="3200" i="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fr-FR" sz="3200" i="0" dirty="0">
                <a:solidFill>
                  <a:srgbClr val="C00000"/>
                </a:solidFill>
                <a:latin typeface="+mj-lt"/>
              </a:rPr>
              <a:t>СТЕПЕНИ ТЯЖЕСТИ</a:t>
            </a:r>
            <a:endParaRPr lang="en-GB" altLang="fr-FR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1748" name="Content Placeholder 4">
            <a:extLst>
              <a:ext uri="{FF2B5EF4-FFF2-40B4-BE49-F238E27FC236}">
                <a16:creationId xmlns:a16="http://schemas.microsoft.com/office/drawing/2014/main" id="{BF919BB2-95EC-47E1-B88E-9A44C7CF5946}"/>
              </a:ext>
            </a:extLst>
          </p:cNvPr>
          <p:cNvSpPr txBox="1">
            <a:spLocks/>
          </p:cNvSpPr>
          <p:nvPr/>
        </p:nvSpPr>
        <p:spPr bwMode="auto">
          <a:xfrm>
            <a:off x="227286" y="1371600"/>
            <a:ext cx="8683352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573088" indent="-5143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030288" indent="-51435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487488" indent="-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1944688" indent="-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401888" indent="-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2859088" indent="-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ru-RU" altLang="fr-FR" dirty="0">
                <a:cs typeface="Arial" charset="0"/>
              </a:rPr>
              <a:t>Пациент начал лечиться по схеме </a:t>
            </a:r>
            <a:r>
              <a:rPr lang="en-US" altLang="fr-FR" b="1" dirty="0" err="1">
                <a:cs typeface="Arial" charset="0"/>
              </a:rPr>
              <a:t>Bdq-Lzd</a:t>
            </a:r>
            <a:r>
              <a:rPr lang="en-US" altLang="fr-FR" b="1" dirty="0">
                <a:cs typeface="Arial" charset="0"/>
              </a:rPr>
              <a:t>-</a:t>
            </a:r>
            <a:r>
              <a:rPr lang="ru-RU" altLang="fr-FR" b="1" dirty="0">
                <a:cs typeface="Arial" charset="0"/>
              </a:rPr>
              <a:t>С</a:t>
            </a:r>
            <a:r>
              <a:rPr lang="en-US" altLang="fr-FR" b="1" dirty="0">
                <a:cs typeface="Arial" charset="0"/>
              </a:rPr>
              <a:t>m-</a:t>
            </a:r>
            <a:r>
              <a:rPr lang="en-US" altLang="fr-FR" b="1" dirty="0" err="1">
                <a:cs typeface="Arial" charset="0"/>
              </a:rPr>
              <a:t>Pto</a:t>
            </a:r>
            <a:r>
              <a:rPr lang="en-US" altLang="fr-FR" b="1" dirty="0">
                <a:cs typeface="Arial" charset="0"/>
              </a:rPr>
              <a:t>-</a:t>
            </a:r>
            <a:r>
              <a:rPr lang="en-US" altLang="fr-FR" b="1" dirty="0" err="1">
                <a:cs typeface="Arial" charset="0"/>
              </a:rPr>
              <a:t>Cfz</a:t>
            </a:r>
            <a:r>
              <a:rPr lang="en-US" altLang="fr-FR" dirty="0">
                <a:cs typeface="Arial" charset="0"/>
              </a:rPr>
              <a:t> </a:t>
            </a:r>
            <a:r>
              <a:rPr lang="ru-RU" altLang="fr-FR" dirty="0">
                <a:cs typeface="Arial" charset="0"/>
              </a:rPr>
              <a:t>в декабре 2017 г</a:t>
            </a:r>
            <a:r>
              <a:rPr lang="en-US" altLang="fr-FR" dirty="0">
                <a:cs typeface="Arial" charset="0"/>
              </a:rPr>
              <a:t>.</a:t>
            </a:r>
          </a:p>
          <a:p>
            <a:pPr lvl="2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ru-RU" altLang="fr-FR" dirty="0">
                <a:cs typeface="Arial" charset="0"/>
              </a:rPr>
              <a:t>Результаты в январе 2018 г. после приема препаратов в течение 1 месяца –</a:t>
            </a:r>
            <a:r>
              <a:rPr lang="en-US" altLang="fr-FR" dirty="0">
                <a:cs typeface="Arial" charset="0"/>
              </a:rPr>
              <a:t> </a:t>
            </a:r>
            <a:r>
              <a:rPr lang="ru-RU" altLang="fr-FR" dirty="0">
                <a:cs typeface="Arial" charset="0"/>
              </a:rPr>
              <a:t>уровень калия в сыворотке крови 3,2 </a:t>
            </a:r>
            <a:r>
              <a:rPr lang="ru-RU" altLang="fr-FR" dirty="0" err="1">
                <a:cs typeface="Arial" charset="0"/>
              </a:rPr>
              <a:t>мэкв</a:t>
            </a:r>
            <a:r>
              <a:rPr lang="ru-RU" altLang="fr-FR" dirty="0">
                <a:cs typeface="Arial" charset="0"/>
              </a:rPr>
              <a:t>/л</a:t>
            </a:r>
            <a:endParaRPr lang="en-US" altLang="fr-FR" dirty="0">
              <a:cs typeface="Arial" charset="0"/>
            </a:endParaRPr>
          </a:p>
          <a:p>
            <a:pPr lvl="4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ru-RU" altLang="fr-FR" sz="2400" dirty="0">
                <a:cs typeface="Arial" charset="0"/>
              </a:rPr>
              <a:t>Гипокалиемия с уровнем калия менее 3,4 </a:t>
            </a:r>
            <a:r>
              <a:rPr lang="ru-RU" altLang="fr-FR" sz="2400" dirty="0" err="1">
                <a:cs typeface="Arial" charset="0"/>
              </a:rPr>
              <a:t>мэкв</a:t>
            </a:r>
            <a:r>
              <a:rPr lang="ru-RU" altLang="fr-FR" sz="2400" dirty="0">
                <a:cs typeface="Arial" charset="0"/>
              </a:rPr>
              <a:t>/л является НЯ, представляющим интерес.</a:t>
            </a:r>
          </a:p>
          <a:p>
            <a:pPr lvl="4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ru-RU" altLang="fr-FR" b="1" dirty="0">
              <a:solidFill>
                <a:schemeClr val="bg2"/>
              </a:solidFill>
              <a:cs typeface="Arial" charset="0"/>
            </a:endParaRPr>
          </a:p>
          <a:p>
            <a:pPr lvl="4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/>
            </a:pPr>
            <a:r>
              <a:rPr lang="ru-RU" altLang="fr-FR" sz="2800" b="1" dirty="0">
                <a:solidFill>
                  <a:srgbClr val="C00000"/>
                </a:solidFill>
                <a:cs typeface="Arial" charset="0"/>
              </a:rPr>
              <a:t>        Определите</a:t>
            </a:r>
            <a:r>
              <a:rPr lang="en-US" altLang="fr-FR" sz="28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altLang="fr-FR" sz="2800" b="1" dirty="0">
                <a:solidFill>
                  <a:srgbClr val="C00000"/>
                </a:solidFill>
                <a:cs typeface="Arial" charset="0"/>
              </a:rPr>
              <a:t>степень тяжести</a:t>
            </a:r>
            <a:endParaRPr lang="en-US" altLang="fr-FR" sz="28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" name="Action Button: Help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956330F-6FE4-4D23-A485-78DC1AF67E9F}"/>
              </a:ext>
            </a:extLst>
          </p:cNvPr>
          <p:cNvSpPr/>
          <p:nvPr/>
        </p:nvSpPr>
        <p:spPr>
          <a:xfrm>
            <a:off x="381000" y="4648200"/>
            <a:ext cx="838200" cy="990600"/>
          </a:xfrm>
          <a:prstGeom prst="actionButtonHelp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 descr="https://thumbs.dreamstime.com/z/d-doctor-thinking-illustration-isolated-white-background-d-doctor-thinking-101306512.jpg">
            <a:extLst>
              <a:ext uri="{FF2B5EF4-FFF2-40B4-BE49-F238E27FC236}">
                <a16:creationId xmlns:a16="http://schemas.microsoft.com/office/drawing/2014/main" id="{14CB5735-2CCD-4B27-9921-49BC1364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91000"/>
            <a:ext cx="1295400" cy="16383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>
            <a:extLst>
              <a:ext uri="{FF2B5EF4-FFF2-40B4-BE49-F238E27FC236}">
                <a16:creationId xmlns:a16="http://schemas.microsoft.com/office/drawing/2014/main" id="{D8020310-137A-4FAF-8686-EAA47A38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920163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fr-FR" sz="3200" i="0" dirty="0">
                <a:solidFill>
                  <a:srgbClr val="C00000"/>
                </a:solidFill>
                <a:latin typeface="+mj-lt"/>
              </a:rPr>
              <a:t>ПРИМЕР </a:t>
            </a:r>
            <a:r>
              <a:rPr lang="en-GB" altLang="fr-FR" sz="3200" i="0" dirty="0">
                <a:solidFill>
                  <a:srgbClr val="C00000"/>
                </a:solidFill>
                <a:latin typeface="+mj-lt"/>
              </a:rPr>
              <a:t>– </a:t>
            </a:r>
            <a:r>
              <a:rPr lang="ru-RU" altLang="fr-FR" sz="3200" i="0" dirty="0">
                <a:solidFill>
                  <a:srgbClr val="C00000"/>
                </a:solidFill>
                <a:latin typeface="+mj-lt"/>
              </a:rPr>
              <a:t>ОПРЕДЕЛЕНИЕ</a:t>
            </a:r>
            <a:r>
              <a:rPr lang="en-US" altLang="fr-FR" sz="3200" i="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fr-FR" sz="3200" i="0" dirty="0">
                <a:solidFill>
                  <a:srgbClr val="C00000"/>
                </a:solidFill>
                <a:latin typeface="+mj-lt"/>
              </a:rPr>
              <a:t>СТЕПЕНИ ТЯЖЕСТИ</a:t>
            </a:r>
            <a:endParaRPr lang="en-GB" altLang="fr-FR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4627" name="Content Placeholder 4">
            <a:extLst>
              <a:ext uri="{FF2B5EF4-FFF2-40B4-BE49-F238E27FC236}">
                <a16:creationId xmlns:a16="http://schemas.microsoft.com/office/drawing/2014/main" id="{6540DE0D-4857-469B-AE7E-D0B9D0839F15}"/>
              </a:ext>
            </a:extLst>
          </p:cNvPr>
          <p:cNvSpPr txBox="1">
            <a:spLocks/>
          </p:cNvSpPr>
          <p:nvPr/>
        </p:nvSpPr>
        <p:spPr bwMode="auto">
          <a:xfrm>
            <a:off x="71438" y="941325"/>
            <a:ext cx="89201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3088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030288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87488" indent="-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44688" indent="-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401888" indent="-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59088" indent="-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2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fr-FR" sz="2400" dirty="0"/>
              <a:t>Пациент начал лечиться по схеме </a:t>
            </a:r>
            <a:r>
              <a:rPr lang="en-US" altLang="fr-FR" sz="2400" b="1" dirty="0"/>
              <a:t>Bdq-</a:t>
            </a:r>
            <a:r>
              <a:rPr lang="en-US" altLang="fr-FR" sz="2400" b="1" dirty="0" err="1"/>
              <a:t>Lzd</a:t>
            </a:r>
            <a:r>
              <a:rPr lang="en-US" altLang="fr-FR" sz="2400" b="1" dirty="0"/>
              <a:t>-</a:t>
            </a:r>
            <a:r>
              <a:rPr lang="ru-RU" altLang="fr-FR" sz="2400" b="1" dirty="0"/>
              <a:t>С</a:t>
            </a:r>
            <a:r>
              <a:rPr lang="en-US" altLang="fr-FR" sz="2400" b="1" dirty="0"/>
              <a:t>m-</a:t>
            </a:r>
            <a:r>
              <a:rPr lang="en-US" altLang="fr-FR" sz="2400" b="1" dirty="0" err="1"/>
              <a:t>Pto</a:t>
            </a:r>
            <a:r>
              <a:rPr lang="en-US" altLang="fr-FR" sz="2400" b="1" dirty="0"/>
              <a:t>-</a:t>
            </a:r>
            <a:r>
              <a:rPr lang="en-US" altLang="fr-FR" sz="2400" b="1" dirty="0" err="1"/>
              <a:t>Cfz</a:t>
            </a:r>
            <a:r>
              <a:rPr lang="en-US" altLang="fr-FR" sz="2400" dirty="0"/>
              <a:t> </a:t>
            </a:r>
            <a:r>
              <a:rPr lang="ru-RU" altLang="fr-FR" sz="2400" dirty="0"/>
              <a:t>в декабре 201</a:t>
            </a:r>
            <a:r>
              <a:rPr lang="en-US" altLang="fr-FR" sz="2400" dirty="0"/>
              <a:t>7</a:t>
            </a:r>
            <a:r>
              <a:rPr lang="ru-RU" altLang="fr-FR" sz="2400" dirty="0"/>
              <a:t> года</a:t>
            </a:r>
            <a:endParaRPr lang="en-US" altLang="fr-FR" sz="2400" dirty="0"/>
          </a:p>
          <a:p>
            <a:pPr lvl="2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fr-FR" sz="2400" dirty="0"/>
              <a:t>Результаты в январе 201</a:t>
            </a:r>
            <a:r>
              <a:rPr lang="en-US" altLang="fr-FR" sz="2400" dirty="0"/>
              <a:t>8</a:t>
            </a:r>
            <a:r>
              <a:rPr lang="ru-RU" altLang="fr-FR" sz="2400" dirty="0"/>
              <a:t> года после приема в течение месяца -</a:t>
            </a:r>
            <a:r>
              <a:rPr lang="en-US" altLang="fr-FR" sz="2400" dirty="0"/>
              <a:t> </a:t>
            </a:r>
            <a:r>
              <a:rPr lang="ru-RU" altLang="fr-FR" sz="2400" dirty="0"/>
              <a:t>калий 3,2 мэкв/л</a:t>
            </a:r>
            <a:endParaRPr lang="ru-RU" altLang="fr-FR" sz="2000" dirty="0"/>
          </a:p>
          <a:p>
            <a:pPr lvl="4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endParaRPr lang="ru-RU" altLang="fr-FR" sz="2000" dirty="0">
              <a:solidFill>
                <a:schemeClr val="bg2"/>
              </a:solidFill>
            </a:endParaRPr>
          </a:p>
          <a:p>
            <a:pPr lvl="4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endParaRPr lang="ru-RU" altLang="fr-FR" sz="2000" b="1" dirty="0">
              <a:solidFill>
                <a:schemeClr val="bg2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90F207-B926-49B7-9D3C-BE9B4CAFA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26336"/>
              </p:ext>
            </p:extLst>
          </p:nvPr>
        </p:nvGraphicFramePr>
        <p:xfrm>
          <a:off x="152400" y="2743200"/>
          <a:ext cx="8839200" cy="4164331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43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defTabSz="9112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defTabSz="911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Название состояния</a:t>
                      </a:r>
                    </a:p>
                  </a:txBody>
                  <a:tcPr marL="3810" marR="3810" marT="381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defTabSz="9112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defTabSz="911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Степень 1</a:t>
                      </a:r>
                    </a:p>
                  </a:txBody>
                  <a:tcPr marL="3810" marR="3810" marT="381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defTabSz="9112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defTabSz="911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Степень 2</a:t>
                      </a:r>
                    </a:p>
                  </a:txBody>
                  <a:tcPr marL="3810" marR="3810" marT="381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defTabSz="9112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defTabSz="911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Степень 3</a:t>
                      </a:r>
                    </a:p>
                  </a:txBody>
                  <a:tcPr marL="3810" marR="3810" marT="381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defTabSz="9112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defTabSz="911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Степень 4</a:t>
                      </a:r>
                    </a:p>
                  </a:txBody>
                  <a:tcPr marL="3810" marR="3810" marT="381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9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Гипокалиемия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endParaRPr kumimoji="0" lang="en-US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defTabSz="9112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defTabSz="911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3,4 - 3,0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мэкв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/л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[3,4 - 3,0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ммоль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/л]</a:t>
                      </a:r>
                      <a:endParaRPr kumimoji="0" lang="en-US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defTabSz="9112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defTabSz="911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2,9 - 2,5 мэкв/л</a:t>
                      </a:r>
                      <a:b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</a:b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[2,9 - 2,5 ммоль/л]</a:t>
                      </a:r>
                    </a:p>
                  </a:txBody>
                  <a:tcPr marL="3810" marR="3810" marT="381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defTabSz="9112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defTabSz="911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2,4 - 2,0 мэкв/л [2,4 - 2,0 ммоль/л] или интенсивная заместительная терапия; или требуется госпитализация</a:t>
                      </a:r>
                    </a:p>
                  </a:txBody>
                  <a:tcPr marL="3810" marR="3810" marT="381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defTabSz="9112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defTabSz="911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&lt; 2,0 мэкв/л [&gt; 2,0 ммоль/л] или аномальная концентрация калия, сопровождающаяся парезом; кишечная непроходимость или опасная для жизни аритмия </a:t>
                      </a:r>
                    </a:p>
                  </a:txBody>
                  <a:tcPr marL="3810" marR="3810" marT="381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487E5E1-0D2D-4892-942E-CF97D09EB98E}"/>
              </a:ext>
            </a:extLst>
          </p:cNvPr>
          <p:cNvSpPr/>
          <p:nvPr/>
        </p:nvSpPr>
        <p:spPr>
          <a:xfrm>
            <a:off x="1752600" y="4267200"/>
            <a:ext cx="1524000" cy="2362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D3ACA49C-0602-4110-A772-01ACF5D4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914900"/>
            <a:ext cx="11763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">
            <a:extLst>
              <a:ext uri="{FF2B5EF4-FFF2-40B4-BE49-F238E27FC236}">
                <a16:creationId xmlns:a16="http://schemas.microsoft.com/office/drawing/2014/main" id="{575AC40F-A2B9-4280-A821-E287844E7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094489"/>
            <a:ext cx="8763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/>
              <a:t>Если QTcF ≥ 501 или изменения &gt; 60 мс от базового показателя и Torsade de pointes или полиморфной желудочковой тахикардии или симптомов серьезной аритмии;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Госпитализируйте пациента.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При необходимости корректировать электролит.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Отменить  Bdq и все другие препараты удлиняющие  QT по решению ЦВКК</a:t>
            </a:r>
            <a:endParaRPr lang="en-US" altLang="ru-RU" sz="2000" dirty="0"/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24936586-5B33-40E2-A5E6-F319DDE9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0" y="211027"/>
            <a:ext cx="8763000" cy="86177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0" cap="all" dirty="0">
                <a:solidFill>
                  <a:srgbClr val="C00000"/>
                </a:solidFill>
                <a:latin typeface="+mj-lt"/>
              </a:rPr>
              <a:t>Степень тяжести при удлинении </a:t>
            </a:r>
            <a:r>
              <a:rPr lang="ru-RU" sz="2800" i="0" cap="all" dirty="0" err="1">
                <a:solidFill>
                  <a:srgbClr val="C00000"/>
                </a:solidFill>
                <a:latin typeface="+mj-lt"/>
              </a:rPr>
              <a:t>ИнТЕРВАЛА</a:t>
            </a:r>
            <a:r>
              <a:rPr lang="ru-RU" sz="2800" i="0" cap="all" dirty="0">
                <a:solidFill>
                  <a:srgbClr val="C00000"/>
                </a:solidFill>
                <a:latin typeface="+mj-lt"/>
              </a:rPr>
              <a:t>   QT</a:t>
            </a:r>
            <a:r>
              <a:rPr lang="tg-Cyrl-TJ" sz="2800" i="0" cap="all" dirty="0">
                <a:solidFill>
                  <a:srgbClr val="C00000"/>
                </a:solidFill>
                <a:latin typeface="+mj-lt"/>
              </a:rPr>
              <a:t>С НА экг</a:t>
            </a:r>
            <a:endParaRPr lang="en-US" sz="2800" i="0" cap="all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55652" name="Picture 5">
            <a:extLst>
              <a:ext uri="{FF2B5EF4-FFF2-40B4-BE49-F238E27FC236}">
                <a16:creationId xmlns:a16="http://schemas.microsoft.com/office/drawing/2014/main" id="{A0B36D6B-B4BD-4627-B201-E878DD9F5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41600"/>
            <a:ext cx="716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6">
            <a:extLst>
              <a:ext uri="{FF2B5EF4-FFF2-40B4-BE49-F238E27FC236}">
                <a16:creationId xmlns:a16="http://schemas.microsoft.com/office/drawing/2014/main" id="{37FC5EA1-A169-4D37-951D-AA6C2F684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16" y="4953000"/>
            <a:ext cx="9144000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en-US" sz="1600" b="1" dirty="0">
                <a:cs typeface="Arial" charset="0"/>
              </a:rPr>
              <a:t>ЭКГ по </a:t>
            </a:r>
            <a:r>
              <a:rPr lang="en-US" altLang="en-US" sz="1600" b="1" dirty="0">
                <a:cs typeface="Arial" charset="0"/>
              </a:rPr>
              <a:t>12 </a:t>
            </a:r>
            <a:r>
              <a:rPr lang="ru-RU" altLang="en-US" sz="1600" b="1" dirty="0">
                <a:cs typeface="Arial" charset="0"/>
              </a:rPr>
              <a:t>отведениям, женщина</a:t>
            </a:r>
            <a:r>
              <a:rPr lang="en-US" altLang="en-US" sz="1600" b="1" dirty="0">
                <a:cs typeface="Arial" charset="0"/>
              </a:rPr>
              <a:t>, 56 </a:t>
            </a:r>
            <a:r>
              <a:rPr lang="ru-RU" altLang="en-US" sz="1600" b="1" dirty="0">
                <a:cs typeface="Arial" charset="0"/>
              </a:rPr>
              <a:t>лет с </a:t>
            </a:r>
            <a:r>
              <a:rPr lang="en-US" altLang="en-US" sz="1600" b="1" dirty="0">
                <a:cs typeface="Arial" charset="0"/>
              </a:rPr>
              <a:t>Torsade de pointes, </a:t>
            </a:r>
            <a:r>
              <a:rPr lang="ru-RU" altLang="en-US" sz="1600" b="1" dirty="0">
                <a:cs typeface="Arial" charset="0"/>
              </a:rPr>
              <a:t>снижен уровень</a:t>
            </a:r>
            <a:r>
              <a:rPr lang="en-US" altLang="en-US" sz="1600" b="1" dirty="0">
                <a:cs typeface="Arial" charset="0"/>
              </a:rPr>
              <a:t> K+ (2.4mmol/L) </a:t>
            </a:r>
            <a:r>
              <a:rPr lang="ru-RU" altLang="en-US" sz="1600" b="1" dirty="0">
                <a:cs typeface="Arial" charset="0"/>
              </a:rPr>
              <a:t>и </a:t>
            </a:r>
            <a:r>
              <a:rPr lang="en-US" altLang="en-US" sz="1600" b="1" dirty="0">
                <a:cs typeface="Arial" charset="0"/>
              </a:rPr>
              <a:t>Mg (1.6 mg/dl)</a:t>
            </a:r>
            <a:r>
              <a:rPr lang="ru-RU" altLang="en-US" sz="1600" b="1" dirty="0">
                <a:cs typeface="Arial" charset="0"/>
              </a:rPr>
              <a:t>  Источник</a:t>
            </a:r>
            <a:r>
              <a:rPr lang="en-US" altLang="en-US" sz="1600" b="1" dirty="0">
                <a:solidFill>
                  <a:schemeClr val="bg2"/>
                </a:solidFill>
                <a:cs typeface="Arial" charset="0"/>
              </a:rPr>
              <a:t>: </a:t>
            </a:r>
            <a:r>
              <a:rPr lang="en-US" altLang="en-US" sz="1600" b="1" dirty="0">
                <a:solidFill>
                  <a:schemeClr val="bg2"/>
                </a:solidFill>
                <a:cs typeface="Arial" charset="0"/>
                <a:hlinkClick r:id="rId3"/>
              </a:rPr>
              <a:t>https://en.wikipedia.org/wiki/Torsades_de_pointes</a:t>
            </a:r>
            <a:r>
              <a:rPr lang="ru-RU" altLang="en-US" sz="1600" b="1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US" altLang="en-US" sz="1600" b="1" dirty="0">
                <a:solidFill>
                  <a:schemeClr val="bg2"/>
                </a:solidFill>
                <a:cs typeface="Arial" charset="0"/>
              </a:rPr>
              <a:t>)</a:t>
            </a:r>
          </a:p>
        </p:txBody>
      </p:sp>
      <p:sp>
        <p:nvSpPr>
          <p:cNvPr id="27654" name="TextBox 1">
            <a:extLst>
              <a:ext uri="{FF2B5EF4-FFF2-40B4-BE49-F238E27FC236}">
                <a16:creationId xmlns:a16="http://schemas.microsoft.com/office/drawing/2014/main" id="{3AECED8C-3E43-4AB9-B99B-94E36366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5638800"/>
            <a:ext cx="883920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en-US" sz="1600" dirty="0">
                <a:latin typeface="+mn-lt"/>
                <a:cs typeface="Arial" charset="0"/>
              </a:rPr>
              <a:t>Если в схеме более 1-го </a:t>
            </a:r>
            <a:r>
              <a:rPr lang="ru-RU" altLang="en-US" sz="1600" dirty="0" err="1">
                <a:latin typeface="+mn-lt"/>
                <a:cs typeface="Arial" charset="0"/>
              </a:rPr>
              <a:t>кардиотоксичного</a:t>
            </a:r>
            <a:r>
              <a:rPr lang="ru-RU" altLang="en-US" sz="1600" dirty="0">
                <a:latin typeface="+mn-lt"/>
                <a:cs typeface="Arial" charset="0"/>
              </a:rPr>
              <a:t> препарата (например </a:t>
            </a:r>
            <a:r>
              <a:rPr lang="en-US" altLang="en-US" sz="1600" dirty="0">
                <a:latin typeface="+mn-lt"/>
                <a:cs typeface="Arial" charset="0"/>
              </a:rPr>
              <a:t>Bdq/Dlm/Cfz</a:t>
            </a:r>
            <a:r>
              <a:rPr lang="ru-RU" altLang="en-US" sz="1600" dirty="0">
                <a:latin typeface="+mn-lt"/>
                <a:cs typeface="Arial" charset="0"/>
              </a:rPr>
              <a:t>) при возобновлении можно их включать одновременно или последовательно с мониторингом ЭКГ каждые </a:t>
            </a:r>
            <a:r>
              <a:rPr lang="en-US" altLang="en-US" sz="1600" dirty="0">
                <a:latin typeface="+mn-lt"/>
                <a:cs typeface="Arial" charset="0"/>
              </a:rPr>
              <a:t>2-3 </a:t>
            </a:r>
            <a:r>
              <a:rPr lang="ru-RU" altLang="en-US" sz="1600" dirty="0">
                <a:latin typeface="+mn-lt"/>
                <a:cs typeface="Arial" charset="0"/>
              </a:rPr>
              <a:t>дня. Но если более </a:t>
            </a:r>
            <a:r>
              <a:rPr lang="en-US" altLang="en-US" sz="1600" dirty="0">
                <a:latin typeface="+mn-lt"/>
                <a:cs typeface="Arial" charset="0"/>
              </a:rPr>
              <a:t> &gt; 2 </a:t>
            </a:r>
            <a:r>
              <a:rPr lang="ru-RU" altLang="en-US" sz="1600" dirty="0" err="1">
                <a:latin typeface="+mn-lt"/>
                <a:cs typeface="Arial" charset="0"/>
              </a:rPr>
              <a:t>нед</a:t>
            </a:r>
            <a:r>
              <a:rPr lang="ru-RU" altLang="en-US" sz="1600" dirty="0">
                <a:latin typeface="+mn-lt"/>
                <a:cs typeface="Arial" charset="0"/>
              </a:rPr>
              <a:t>. лучше заменить </a:t>
            </a:r>
            <a:r>
              <a:rPr lang="en-US" altLang="en-US" sz="1600" dirty="0" err="1">
                <a:latin typeface="+mn-lt"/>
                <a:cs typeface="Arial" charset="0"/>
              </a:rPr>
              <a:t>Mfx</a:t>
            </a:r>
            <a:r>
              <a:rPr lang="en-US" altLang="en-US" sz="1600" dirty="0">
                <a:latin typeface="+mn-lt"/>
                <a:cs typeface="Arial" charset="0"/>
              </a:rPr>
              <a:t> </a:t>
            </a:r>
            <a:r>
              <a:rPr lang="ru-RU" altLang="en-US" sz="1600" dirty="0">
                <a:latin typeface="+mn-lt"/>
                <a:cs typeface="Arial" charset="0"/>
              </a:rPr>
              <a:t>на высокую дозу</a:t>
            </a:r>
            <a:r>
              <a:rPr lang="en-US" altLang="en-US" sz="1600" dirty="0">
                <a:latin typeface="+mn-lt"/>
                <a:cs typeface="Arial" charset="0"/>
              </a:rPr>
              <a:t> Lfx </a:t>
            </a:r>
            <a:r>
              <a:rPr lang="ru-RU" altLang="en-US" sz="1600" dirty="0">
                <a:latin typeface="+mn-lt"/>
                <a:cs typeface="Arial" charset="0"/>
              </a:rPr>
              <a:t>.</a:t>
            </a:r>
            <a:endParaRPr lang="en-US" altLang="en-US" sz="16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48A91-55A3-4240-8D7F-036D1483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21004"/>
            <a:ext cx="8534400" cy="1565196"/>
          </a:xfr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en-US" sz="2800" b="1" dirty="0"/>
          </a:p>
          <a:p>
            <a:pPr algn="ctr" eaLnBrk="1" hangingPunct="1">
              <a:buFont typeface="Arial" charset="0"/>
              <a:buNone/>
              <a:defRPr/>
            </a:pPr>
            <a:r>
              <a:rPr lang="ru-RU" sz="4400" b="1" i="0" dirty="0">
                <a:solidFill>
                  <a:srgbClr val="C00000"/>
                </a:solidFill>
                <a:latin typeface="+mj-lt"/>
              </a:rPr>
              <a:t>ПРАКТИЧЕСКИЙ ПРИМЕР</a:t>
            </a:r>
            <a:endParaRPr lang="en-US" sz="4400" b="1" i="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0"/>
            <a:ext cx="7886700" cy="1846659"/>
          </a:xfrm>
        </p:spPr>
        <p:txBody>
          <a:bodyPr/>
          <a:lstStyle/>
          <a:p>
            <a:pPr algn="ctr"/>
            <a:r>
              <a:rPr lang="ru-RU" altLang="ru-RU" sz="4000" i="0" dirty="0">
                <a:solidFill>
                  <a:srgbClr val="C00000"/>
                </a:solidFill>
                <a:latin typeface="+mn-lt"/>
              </a:rPr>
              <a:t>ВСЕ ЛЕКАРСТВА ОПАСНЫ, НЕКОТОРЫЕ ТАКЖЕ МОГУТ БЫТЬ ПОЛЕЗНЫ</a:t>
            </a:r>
            <a:endParaRPr lang="en-US" altLang="ru-RU" sz="4000" i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17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>
            <a:extLst>
              <a:ext uri="{FF2B5EF4-FFF2-40B4-BE49-F238E27FC236}">
                <a16:creationId xmlns:a16="http://schemas.microsoft.com/office/drawing/2014/main" id="{D2C5B19C-A177-4766-BAA8-A0631E93F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534400" cy="492443"/>
          </a:xfrm>
        </p:spPr>
        <p:txBody>
          <a:bodyPr/>
          <a:lstStyle/>
          <a:p>
            <a:pPr eaLnBrk="1" hangingPunct="1"/>
            <a:r>
              <a:rPr lang="ru-RU" altLang="en-US" sz="3200" i="0" dirty="0">
                <a:solidFill>
                  <a:srgbClr val="C00000"/>
                </a:solidFill>
                <a:latin typeface="+mj-lt"/>
              </a:rPr>
              <a:t>БАЗОВЫЕ ДАННЫЕ</a:t>
            </a:r>
            <a:endParaRPr lang="en-US" altLang="en-US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47796-FAC0-4050-AFE4-F8E78C566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843963" cy="55895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+mj-lt"/>
              </a:rPr>
              <a:t>Пациент: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С</a:t>
            </a:r>
            <a:r>
              <a:rPr lang="en-US" dirty="0">
                <a:latin typeface="+mj-lt"/>
              </a:rPr>
              <a:t> K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+mj-lt"/>
              </a:rPr>
              <a:t>ЛУ-ТБ</a:t>
            </a:r>
            <a:r>
              <a:rPr lang="en-US" dirty="0">
                <a:latin typeface="+mj-lt"/>
              </a:rPr>
              <a:t>: 12-02-A-192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+mj-lt"/>
              </a:rPr>
              <a:t>Не страдает никакими сопутствующими заболеваниями и не принимает дополнительных лекарств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+mj-lt"/>
              </a:rPr>
              <a:t>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Лечение начато 17 мая </a:t>
            </a:r>
            <a:r>
              <a:rPr lang="en-US" dirty="0"/>
              <a:t>201</a:t>
            </a:r>
            <a:r>
              <a:rPr lang="ru-RU" dirty="0"/>
              <a:t>7 года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+mj-lt"/>
              </a:rPr>
              <a:t>Базовые показатели от 14 мая 2017 года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marL="173736" lvl="1" indent="-173736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b="1" dirty="0"/>
              <a:t>ЭКГ</a:t>
            </a:r>
            <a:r>
              <a:rPr lang="ru-RU" dirty="0"/>
              <a:t> </a:t>
            </a:r>
            <a:r>
              <a:rPr lang="en-US" dirty="0"/>
              <a:t>: </a:t>
            </a:r>
            <a:r>
              <a:rPr lang="ru-RU" dirty="0"/>
              <a:t>ЧСС=</a:t>
            </a:r>
            <a:r>
              <a:rPr lang="en-US" dirty="0"/>
              <a:t> 107, QT</a:t>
            </a:r>
            <a:r>
              <a:rPr lang="ru-RU" dirty="0"/>
              <a:t>=</a:t>
            </a:r>
            <a:r>
              <a:rPr lang="en-US" dirty="0"/>
              <a:t> 360, QTc </a:t>
            </a:r>
            <a:r>
              <a:rPr lang="ru-RU" dirty="0"/>
              <a:t>=</a:t>
            </a:r>
            <a:r>
              <a:rPr lang="en-US" dirty="0"/>
              <a:t>437</a:t>
            </a:r>
            <a:r>
              <a:rPr lang="ru-RU" dirty="0"/>
              <a:t>мс</a:t>
            </a:r>
          </a:p>
          <a:p>
            <a:pPr marL="173736" lvl="1" indent="-173736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b="1" dirty="0"/>
              <a:t>Анализ крови</a:t>
            </a:r>
            <a:r>
              <a:rPr lang="en-US" dirty="0"/>
              <a:t>: </a:t>
            </a:r>
            <a:r>
              <a:rPr lang="ru-RU" dirty="0"/>
              <a:t>гемоглобин</a:t>
            </a:r>
            <a:r>
              <a:rPr lang="en-US" dirty="0"/>
              <a:t> 127</a:t>
            </a:r>
            <a:r>
              <a:rPr lang="ru-RU" dirty="0"/>
              <a:t>г/л</a:t>
            </a:r>
            <a:r>
              <a:rPr lang="en-US" dirty="0"/>
              <a:t>, </a:t>
            </a:r>
            <a:r>
              <a:rPr lang="ru-RU" dirty="0"/>
              <a:t>лейкоциты </a:t>
            </a:r>
            <a:r>
              <a:rPr lang="en-US" dirty="0"/>
              <a:t>10.3</a:t>
            </a:r>
            <a:r>
              <a:rPr lang="ru-RU" dirty="0"/>
              <a:t>х10</a:t>
            </a:r>
            <a:r>
              <a:rPr lang="ru-RU" sz="2900" baseline="30000" dirty="0"/>
              <a:t>9</a:t>
            </a:r>
            <a:r>
              <a:rPr lang="en-US" dirty="0"/>
              <a:t>, </a:t>
            </a:r>
            <a:r>
              <a:rPr lang="ru-RU" dirty="0"/>
              <a:t>тромбоциты</a:t>
            </a:r>
            <a:r>
              <a:rPr lang="en-US" dirty="0"/>
              <a:t> 304</a:t>
            </a:r>
          </a:p>
          <a:p>
            <a:pPr marL="173736" lvl="1" indent="-173736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b="1" dirty="0"/>
              <a:t>Функция почек</a:t>
            </a:r>
            <a:r>
              <a:rPr lang="en-US" dirty="0"/>
              <a:t>: </a:t>
            </a:r>
            <a:r>
              <a:rPr lang="ru-RU" dirty="0"/>
              <a:t>креатинин</a:t>
            </a:r>
            <a:r>
              <a:rPr lang="en-US" dirty="0"/>
              <a:t> 60, K+5.5</a:t>
            </a:r>
          </a:p>
          <a:p>
            <a:pPr marL="173736" lvl="1" indent="-173736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b="1" dirty="0"/>
              <a:t>Печеночные пробы</a:t>
            </a:r>
            <a:r>
              <a:rPr lang="en-US" dirty="0"/>
              <a:t>: </a:t>
            </a:r>
            <a:r>
              <a:rPr lang="ru-RU" dirty="0"/>
              <a:t>АСТ</a:t>
            </a:r>
            <a:r>
              <a:rPr lang="en-US" dirty="0"/>
              <a:t> </a:t>
            </a:r>
            <a:r>
              <a:rPr lang="ru-RU" dirty="0"/>
              <a:t>= </a:t>
            </a:r>
            <a:r>
              <a:rPr lang="en-US" dirty="0"/>
              <a:t>23</a:t>
            </a:r>
            <a:r>
              <a:rPr lang="ru-RU" dirty="0"/>
              <a:t> ммоль/л; </a:t>
            </a:r>
            <a:r>
              <a:rPr lang="en-US" dirty="0"/>
              <a:t> </a:t>
            </a:r>
            <a:r>
              <a:rPr lang="ru-RU" dirty="0"/>
              <a:t>АЛТ=</a:t>
            </a:r>
            <a:r>
              <a:rPr lang="en-US" dirty="0"/>
              <a:t>38 </a:t>
            </a:r>
            <a:r>
              <a:rPr lang="ru-RU" dirty="0"/>
              <a:t>ммоль/л; билирубин</a:t>
            </a:r>
            <a:r>
              <a:rPr lang="en-US" dirty="0"/>
              <a:t> </a:t>
            </a:r>
            <a:r>
              <a:rPr lang="ru-RU" dirty="0"/>
              <a:t>=</a:t>
            </a:r>
            <a:r>
              <a:rPr lang="en-US" dirty="0"/>
              <a:t>10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Схема лечения:</a:t>
            </a:r>
            <a:endParaRPr lang="en-US" dirty="0"/>
          </a:p>
          <a:p>
            <a:pPr marL="173736" lvl="1" indent="-173736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Bdq</a:t>
            </a:r>
            <a:r>
              <a:rPr lang="ru-RU" dirty="0"/>
              <a:t> </a:t>
            </a:r>
            <a:r>
              <a:rPr lang="en-US" dirty="0"/>
              <a:t>Lfx</a:t>
            </a:r>
            <a:r>
              <a:rPr lang="ru-RU" dirty="0"/>
              <a:t> </a:t>
            </a:r>
            <a:r>
              <a:rPr lang="en-US" dirty="0"/>
              <a:t>Lzd</a:t>
            </a:r>
            <a:r>
              <a:rPr lang="ru-RU" dirty="0"/>
              <a:t> </a:t>
            </a:r>
            <a:r>
              <a:rPr lang="en-US" dirty="0"/>
              <a:t>Cs</a:t>
            </a:r>
            <a:r>
              <a:rPr lang="ru-RU" dirty="0"/>
              <a:t> </a:t>
            </a:r>
            <a:r>
              <a:rPr lang="en-US" dirty="0"/>
              <a:t>Cfz</a:t>
            </a:r>
            <a:r>
              <a:rPr lang="ru-RU" dirty="0"/>
              <a:t> </a:t>
            </a:r>
            <a:r>
              <a:rPr lang="en-US" dirty="0"/>
              <a:t>Cm</a:t>
            </a:r>
            <a:r>
              <a:rPr lang="ru-RU" dirty="0"/>
              <a:t> </a:t>
            </a:r>
            <a:r>
              <a:rPr lang="en-US" dirty="0"/>
              <a:t>Z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>
            <a:extLst>
              <a:ext uri="{FF2B5EF4-FFF2-40B4-BE49-F238E27FC236}">
                <a16:creationId xmlns:a16="http://schemas.microsoft.com/office/drawing/2014/main" id="{2907EC71-6740-4137-BB08-D9A7AA6B7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7" y="157165"/>
            <a:ext cx="8301038" cy="492443"/>
          </a:xfrm>
        </p:spPr>
        <p:txBody>
          <a:bodyPr/>
          <a:lstStyle/>
          <a:p>
            <a:pPr eaLnBrk="1" hangingPunct="1"/>
            <a:r>
              <a:rPr lang="en-US" altLang="en-US" sz="3200" i="0" dirty="0">
                <a:solidFill>
                  <a:srgbClr val="C00000"/>
                </a:solidFill>
                <a:latin typeface="+mj-lt"/>
              </a:rPr>
              <a:t>9 </a:t>
            </a:r>
            <a:r>
              <a:rPr lang="ru-RU" altLang="en-US" sz="3200" i="0" dirty="0">
                <a:solidFill>
                  <a:srgbClr val="C00000"/>
                </a:solidFill>
                <a:latin typeface="+mj-lt"/>
              </a:rPr>
              <a:t>ИЮНЯ 2017 ГОДА</a:t>
            </a:r>
            <a:endParaRPr lang="en-US" altLang="en-US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7C71DFCB-A155-4989-8D5C-57C9BDC4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59679"/>
            <a:ext cx="2514600" cy="25447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dirty="0">
                <a:latin typeface="+mj-lt"/>
              </a:rPr>
              <a:t>Вы принимаете пациента в день проведения исследований</a:t>
            </a: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dirty="0">
                <a:latin typeface="+mj-lt"/>
              </a:rPr>
              <a:t>Схема лечения остается без изменений</a:t>
            </a:r>
            <a:endParaRPr lang="en-US" altLang="en-US" dirty="0"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7C51AF-833A-420C-9273-419213AEB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95896"/>
              </p:ext>
            </p:extLst>
          </p:nvPr>
        </p:nvGraphicFramePr>
        <p:xfrm>
          <a:off x="2743200" y="838201"/>
          <a:ext cx="6221412" cy="5889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Базовые показатели</a:t>
                      </a:r>
                      <a:br>
                        <a:rPr lang="en-US" sz="1600" u="none" strike="noStrike" dirty="0">
                          <a:effectLst/>
                          <a:latin typeface="+mj-lt"/>
                        </a:rPr>
                      </a:br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14/05/201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7г.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Месяц 1</a:t>
                      </a:r>
                      <a:b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09-06-201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7г.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ЭКГ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ЧСС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110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QT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360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360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QTcF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437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441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Общий ан. крови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Гемоглобин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127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Лейкоциты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10.3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Тромбоциты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304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214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Функция Почек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Креатинин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K+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5.5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3.8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3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Печеночные пробы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АСТ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АЛТ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Билирубин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>
            <a:extLst>
              <a:ext uri="{FF2B5EF4-FFF2-40B4-BE49-F238E27FC236}">
                <a16:creationId xmlns:a16="http://schemas.microsoft.com/office/drawing/2014/main" id="{0818021F-8F4F-4E20-B609-3C7D03803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412" y="231776"/>
            <a:ext cx="8434388" cy="492443"/>
          </a:xfrm>
        </p:spPr>
        <p:txBody>
          <a:bodyPr/>
          <a:lstStyle/>
          <a:p>
            <a:pPr eaLnBrk="1" hangingPunct="1"/>
            <a:r>
              <a:rPr lang="en-US" altLang="en-US" sz="3200" i="0" dirty="0">
                <a:solidFill>
                  <a:srgbClr val="C00000"/>
                </a:solidFill>
                <a:latin typeface="+mj-lt"/>
              </a:rPr>
              <a:t>23</a:t>
            </a:r>
            <a:r>
              <a:rPr lang="ru-RU" altLang="en-US" sz="3200" i="0" dirty="0">
                <a:solidFill>
                  <a:srgbClr val="C00000"/>
                </a:solidFill>
                <a:latin typeface="+mj-lt"/>
              </a:rPr>
              <a:t> ИЮНЯ 2017 ГОДА</a:t>
            </a:r>
            <a:endParaRPr lang="en-US" altLang="en-US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8538355B-5FF2-487F-AFA1-F6E8D024D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655"/>
            <a:ext cx="2433638" cy="2362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2400" dirty="0"/>
              <a:t>Вы принимаете пациента в день проведения исследований</a:t>
            </a:r>
          </a:p>
          <a:p>
            <a:pPr eaLnBrk="1" hangingPunct="1">
              <a:defRPr/>
            </a:pPr>
            <a:endParaRPr lang="ru-RU" altLang="en-US" sz="2400" dirty="0"/>
          </a:p>
          <a:p>
            <a:pPr eaLnBrk="1" hangingPunct="1">
              <a:defRPr/>
            </a:pPr>
            <a:endParaRPr lang="ru-RU" altLang="en-US" sz="2400" dirty="0"/>
          </a:p>
          <a:p>
            <a:pPr eaLnBrk="1" hangingPunct="1">
              <a:defRPr/>
            </a:pPr>
            <a:r>
              <a:rPr lang="ru-RU" altLang="en-US" sz="2400" b="1" dirty="0">
                <a:solidFill>
                  <a:srgbClr val="00B050"/>
                </a:solidFill>
              </a:rPr>
              <a:t>Тактика?</a:t>
            </a:r>
            <a:endParaRPr lang="en-US" alt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5E6993-0D2C-444E-8DE6-AB22122BE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69294"/>
              </p:ext>
            </p:extLst>
          </p:nvPr>
        </p:nvGraphicFramePr>
        <p:xfrm>
          <a:off x="2586038" y="915988"/>
          <a:ext cx="6405561" cy="5835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Базовые показатели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14/05/201</a:t>
                      </a:r>
                      <a:r>
                        <a:rPr lang="ru-RU" sz="1800" u="none" strike="noStrike" dirty="0">
                          <a:effectLst/>
                        </a:rPr>
                        <a:t>7г.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 1</a:t>
                      </a:r>
                      <a:b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09-06-201</a:t>
                      </a:r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7г.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Месяц</a:t>
                      </a:r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2</a:t>
                      </a:r>
                      <a:b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23/06/201</a:t>
                      </a:r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7г.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ЭКГ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ЧСС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105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360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QTcF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434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Кровь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Гемоглобин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124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Лейкоциты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9.5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Тромбоциты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300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0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Функция почек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Креатинин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K+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3.1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7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Печеночные пробы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АСТ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АЛТ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Билирубин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282F0FD-2426-4D11-8841-12DA8A3D502A}"/>
              </a:ext>
            </a:extLst>
          </p:cNvPr>
          <p:cNvSpPr/>
          <p:nvPr/>
        </p:nvSpPr>
        <p:spPr>
          <a:xfrm>
            <a:off x="7848600" y="4724400"/>
            <a:ext cx="568325" cy="27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8B61A433-FC53-4C72-A92A-AA3E092765AF}"/>
              </a:ext>
            </a:extLst>
          </p:cNvPr>
          <p:cNvSpPr/>
          <p:nvPr/>
        </p:nvSpPr>
        <p:spPr>
          <a:xfrm>
            <a:off x="7848600" y="5029200"/>
            <a:ext cx="568325" cy="27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>
            <a:extLst>
              <a:ext uri="{FF2B5EF4-FFF2-40B4-BE49-F238E27FC236}">
                <a16:creationId xmlns:a16="http://schemas.microsoft.com/office/drawing/2014/main" id="{28361327-B330-4B82-BFEB-4B585E1C8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605" y="228600"/>
            <a:ext cx="8229600" cy="492443"/>
          </a:xfrm>
        </p:spPr>
        <p:txBody>
          <a:bodyPr/>
          <a:lstStyle/>
          <a:p>
            <a:pPr eaLnBrk="1" hangingPunct="1"/>
            <a:r>
              <a:rPr lang="ru-RU" altLang="en-US" sz="3200" i="0" dirty="0">
                <a:solidFill>
                  <a:srgbClr val="C00000"/>
                </a:solidFill>
                <a:latin typeface="+mj-lt"/>
              </a:rPr>
              <a:t>ТАКТИКА</a:t>
            </a:r>
            <a:endParaRPr lang="en-US" altLang="en-US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DE386E74-1269-40AA-AC57-8AC04A69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1066800"/>
            <a:ext cx="8915400" cy="5786199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rgbClr val="002060"/>
                </a:solidFill>
                <a:latin typeface="+mj-lt"/>
              </a:rPr>
              <a:t>НЯОИ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: </a:t>
            </a:r>
            <a:r>
              <a:rPr lang="ru-RU" altLang="en-US" sz="2400" dirty="0">
                <a:solidFill>
                  <a:srgbClr val="002060"/>
                </a:solidFill>
                <a:latin typeface="+mj-lt"/>
              </a:rPr>
              <a:t>Высокий креатинин (97)</a:t>
            </a:r>
            <a:endParaRPr lang="en-US" altLang="en-US" sz="2400" dirty="0">
              <a:solidFill>
                <a:srgbClr val="002060"/>
              </a:solidFill>
              <a:latin typeface="+mj-lt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Степень тяжести (на основе </a:t>
            </a:r>
            <a:r>
              <a:rPr lang="en-US" altLang="en-US" sz="2000" dirty="0">
                <a:solidFill>
                  <a:srgbClr val="002060"/>
                </a:solidFill>
                <a:latin typeface="+mj-lt"/>
              </a:rPr>
              <a:t>AKI</a:t>
            </a: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)</a:t>
            </a:r>
            <a:r>
              <a:rPr lang="en-US" altLang="en-US" sz="2000" dirty="0">
                <a:solidFill>
                  <a:srgbClr val="002060"/>
                </a:solidFill>
                <a:latin typeface="+mj-lt"/>
              </a:rPr>
              <a:t>: </a:t>
            </a: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+mj-lt"/>
              </a:rPr>
              <a:t>1 </a:t>
            </a: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степень </a:t>
            </a:r>
            <a:r>
              <a:rPr lang="en-US" altLang="en-US" sz="2000" dirty="0">
                <a:solidFill>
                  <a:srgbClr val="002060"/>
                </a:solidFill>
                <a:latin typeface="+mj-lt"/>
              </a:rPr>
              <a:t>(&gt;1.5x</a:t>
            </a: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базового показателя</a:t>
            </a:r>
            <a:r>
              <a:rPr lang="en-US" altLang="en-US" sz="200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rgbClr val="002060"/>
                </a:solidFill>
                <a:latin typeface="+mj-lt"/>
              </a:rPr>
              <a:t>НЯОИ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: </a:t>
            </a:r>
            <a:r>
              <a:rPr lang="ru-RU" altLang="en-US" sz="2400" dirty="0">
                <a:solidFill>
                  <a:srgbClr val="002060"/>
                </a:solidFill>
                <a:latin typeface="+mj-lt"/>
              </a:rPr>
              <a:t>Гипокалиемия (3.1)</a:t>
            </a:r>
            <a:endParaRPr lang="en-US" altLang="en-US" sz="2400" dirty="0">
              <a:solidFill>
                <a:srgbClr val="002060"/>
              </a:solidFill>
              <a:latin typeface="+mj-lt"/>
            </a:endParaRPr>
          </a:p>
          <a:p>
            <a:pPr marL="74295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Степень тяжести</a:t>
            </a:r>
            <a:r>
              <a:rPr lang="en-US" altLang="en-US" sz="2000" dirty="0">
                <a:solidFill>
                  <a:srgbClr val="002060"/>
                </a:solidFill>
                <a:latin typeface="+mj-lt"/>
              </a:rPr>
              <a:t>: 1</a:t>
            </a: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 степень</a:t>
            </a:r>
            <a:endParaRPr lang="en-US" altLang="en-US" sz="2000" dirty="0">
              <a:solidFill>
                <a:srgbClr val="002060"/>
              </a:solidFill>
              <a:latin typeface="+mj-lt"/>
            </a:endParaRPr>
          </a:p>
          <a:p>
            <a:pPr marL="342900" lvl="1" indent="-342900"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rgbClr val="00B050"/>
                </a:solidFill>
                <a:latin typeface="+mj-lt"/>
              </a:rPr>
              <a:t>Нет необходимости менять противотуберкулезную терапию</a:t>
            </a:r>
          </a:p>
          <a:p>
            <a:pPr marL="342900" lvl="1" indent="-342900"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Необходимо принять меры по </a:t>
            </a:r>
            <a:r>
              <a:rPr lang="ru-RU" alt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гипокалиемии</a:t>
            </a:r>
            <a:endParaRPr lang="ru-RU" altLang="en-US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342900" lvl="1" indent="-342900" eaLnBrk="1" hangingPunct="1">
              <a:buFont typeface="Arial" charset="0"/>
              <a:buNone/>
              <a:defRPr/>
            </a:pP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342900" lvl="1" indent="-342900"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Составлять ли отчет (ЖК)?</a:t>
            </a:r>
          </a:p>
          <a:p>
            <a:pPr marL="342900" lvl="1" indent="-342900" eaLnBrk="1" hangingPunct="1">
              <a:buFont typeface="Wingdings" pitchFamily="2" charset="2"/>
              <a:buChar char="ü"/>
              <a:defRPr/>
            </a:pPr>
            <a:r>
              <a:rPr lang="ru-RU" altLang="en-US" sz="2400" b="1" dirty="0">
                <a:solidFill>
                  <a:srgbClr val="FF0000"/>
                </a:solidFill>
                <a:latin typeface="+mj-lt"/>
              </a:rPr>
              <a:t>Да, 2 отчета на НЯОИ, т.к. промежуточный пакет aDSM</a:t>
            </a:r>
            <a:endParaRPr lang="en-US" altLang="en-US" sz="2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sz="2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sz="2400" dirty="0"/>
          </a:p>
          <a:p>
            <a:pPr eaLnBrk="1" hangingPunct="1">
              <a:buFont typeface="Arial" charset="0"/>
              <a:buNone/>
              <a:defRPr/>
            </a:pPr>
            <a:endParaRPr lang="en-US" altLang="en-US" sz="2400" dirty="0"/>
          </a:p>
          <a:p>
            <a:pPr eaLnBrk="1" hangingPunct="1">
              <a:buFont typeface="Arial" charset="0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buFont typeface="Arial" charset="0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3">
            <a:extLst>
              <a:ext uri="{FF2B5EF4-FFF2-40B4-BE49-F238E27FC236}">
                <a16:creationId xmlns:a16="http://schemas.microsoft.com/office/drawing/2014/main" id="{C14DBAF8-D4FB-47AA-B5E6-6B5BBFB297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B1F04B-4DB6-42DA-A4DF-5D0AD6419154}" type="slidenum">
              <a:rPr lang="en-US" altLang="en-US" sz="1200">
                <a:solidFill>
                  <a:srgbClr val="045C75"/>
                </a:solidFill>
                <a:latin typeface="Arial" panose="020B0604020202020204" pitchFamily="34" charset="0"/>
              </a:rPr>
              <a:pPr/>
              <a:t>24</a:t>
            </a:fld>
            <a:endParaRPr lang="en-US" altLang="en-US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8B9DB1-53D9-4E92-9953-123C3ABE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82240"/>
              </p:ext>
            </p:extLst>
          </p:nvPr>
        </p:nvGraphicFramePr>
        <p:xfrm>
          <a:off x="228600" y="914400"/>
          <a:ext cx="8686800" cy="5722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0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Уровень  </a:t>
                      </a:r>
                      <a:r>
                        <a:rPr lang="en-GB" sz="1800" dirty="0" err="1"/>
                        <a:t>meq</a:t>
                      </a:r>
                      <a:r>
                        <a:rPr lang="en-GB" sz="1800" dirty="0"/>
                        <a:t> / L</a:t>
                      </a:r>
                      <a:r>
                        <a:rPr lang="ru-RU" sz="1800" dirty="0"/>
                        <a:t> 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Количество </a:t>
                      </a:r>
                      <a:r>
                        <a:rPr lang="en-GB" sz="1800" dirty="0" err="1"/>
                        <a:t>KCl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Когда делать следующий контроль (раньше, если есть рвота или диарея)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/>
                        <a:t>3.5 </a:t>
                      </a:r>
                      <a:r>
                        <a:rPr lang="ru-RU" sz="1600" dirty="0"/>
                        <a:t>и более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/>
                        <a:t>None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Ежемесячно при получении ИПВР</a:t>
                      </a:r>
                      <a:r>
                        <a:rPr lang="en-GB" sz="1600" dirty="0"/>
                        <a:t> May require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2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/>
                        <a:t>3.0 - 3.4</a:t>
                      </a:r>
                      <a:endParaRPr lang="en-US" sz="1600" b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KCl</a:t>
                      </a:r>
                      <a:r>
                        <a:rPr lang="en-GB" sz="1600" dirty="0"/>
                        <a:t> 1 tab BD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/>
                        <a:t>Repeat in 1 week, if normal reduce to 1 tab daily, if not improving increase KCl to 2 BD</a:t>
                      </a:r>
                      <a:endParaRPr lang="en-US" sz="1600" b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0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/>
                        <a:t>2.5 - 3.0</a:t>
                      </a:r>
                      <a:endParaRPr lang="en-US" sz="1600" b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KCl</a:t>
                      </a:r>
                      <a:r>
                        <a:rPr lang="en-GB" sz="1600" dirty="0"/>
                        <a:t> 2 tabs TDS (= 16 </a:t>
                      </a:r>
                      <a:r>
                        <a:rPr lang="en-GB" sz="1600" dirty="0" err="1"/>
                        <a:t>mmol</a:t>
                      </a:r>
                      <a:r>
                        <a:rPr lang="en-GB" sz="1600" dirty="0"/>
                        <a:t> 3x / day)</a:t>
                      </a:r>
                      <a:endParaRPr lang="en-US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/>
                        <a:t>And add magnesium tabs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/>
                        <a:t>Repeat in 3 days. If not increasing, supplement magnesium, then try </a:t>
                      </a:r>
                      <a:r>
                        <a:rPr lang="en-GB" sz="1600" dirty="0" err="1"/>
                        <a:t>KCl</a:t>
                      </a:r>
                      <a:r>
                        <a:rPr lang="en-GB" sz="1600" dirty="0"/>
                        <a:t> 2 tabs </a:t>
                      </a:r>
                      <a:r>
                        <a:rPr lang="en-GB" sz="1600" dirty="0" err="1"/>
                        <a:t>Qid</a:t>
                      </a:r>
                      <a:r>
                        <a:rPr lang="en-GB" sz="1600" dirty="0"/>
                        <a:t> and consider admission for IV or </a:t>
                      </a:r>
                      <a:r>
                        <a:rPr lang="en-GB" sz="1600" dirty="0" err="1"/>
                        <a:t>KCl</a:t>
                      </a:r>
                      <a:endParaRPr lang="en-GB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6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/>
                        <a:t>&lt; 2.5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/>
                        <a:t>Admit to hospital.</a:t>
                      </a:r>
                      <a:endParaRPr lang="en-US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/>
                        <a:t>IV potassium and magnesium </a:t>
                      </a:r>
                      <a:endParaRPr lang="en-US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/>
                        <a:t>After IV commence oral </a:t>
                      </a:r>
                      <a:r>
                        <a:rPr lang="en-GB" sz="1600" dirty="0" err="1"/>
                        <a:t>KCl</a:t>
                      </a:r>
                      <a:r>
                        <a:rPr lang="en-GB" sz="1600" dirty="0"/>
                        <a:t> 2 tabs </a:t>
                      </a:r>
                      <a:r>
                        <a:rPr lang="en-GB" sz="1600" dirty="0" err="1"/>
                        <a:t>QiD</a:t>
                      </a:r>
                      <a:r>
                        <a:rPr lang="en-GB" sz="1600" dirty="0"/>
                        <a:t> </a:t>
                      </a:r>
                      <a:endParaRPr lang="en-US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/>
                        <a:t>Withhold </a:t>
                      </a:r>
                      <a:r>
                        <a:rPr lang="en-GB" sz="1600" dirty="0" err="1"/>
                        <a:t>injectable</a:t>
                      </a:r>
                      <a:r>
                        <a:rPr lang="en-GB" sz="1600" dirty="0"/>
                        <a:t> until K+ &gt; 2.5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/>
                        <a:t>Repeat potassium daily until &gt;2.5, asymptomatic  and responding to oral, then according to table above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917" name="TextBox 1">
            <a:extLst>
              <a:ext uri="{FF2B5EF4-FFF2-40B4-BE49-F238E27FC236}">
                <a16:creationId xmlns:a16="http://schemas.microsoft.com/office/drawing/2014/main" id="{E776EA37-6D20-4DBC-A8F7-4F11195B6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8" y="247244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b="1" cap="all" dirty="0">
                <a:solidFill>
                  <a:srgbClr val="C00000"/>
                </a:solidFill>
              </a:rPr>
              <a:t>Коррекция гипокалиемии</a:t>
            </a:r>
            <a:endParaRPr lang="en-US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03D32BB-A3E9-434F-AEDC-BC1820A63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84775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Добавить в лечение хлорид калия в таб. по 600 мг. </a:t>
            </a:r>
          </a:p>
          <a:p>
            <a:pPr eaLnBrk="1" hangingPunct="1">
              <a:defRPr/>
            </a:pP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1 таб. эквивалентна 8 ммоль K +. Если дозировка превышает 20 ммоль K +, ее следует принимать однократно в разовой дозе. </a:t>
            </a:r>
          </a:p>
          <a:p>
            <a:pPr eaLnBrk="1" hangingPunct="1">
              <a:defRPr/>
            </a:pP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Часть вводимого калия всегда выводится из организма даже при наличии серьезного истощения калия. Поэтому калий лучше вводить в умеренной дозе 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per </a:t>
            </a:r>
            <a:r>
              <a:rPr lang="en-US" altLang="en-US" sz="2000" dirty="0" err="1">
                <a:solidFill>
                  <a:schemeClr val="tx1"/>
                </a:solidFill>
                <a:latin typeface="+mj-lt"/>
              </a:rPr>
              <a:t>os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 от нескольких дней до нескольких недель для полного восполнения потерь.</a:t>
            </a:r>
          </a:p>
          <a:p>
            <a:pPr eaLnBrk="1" hangingPunct="1">
              <a:defRPr/>
            </a:pP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Таблетки следует проглатывать целиком во время еды с достаточным количеством жидкости.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Замена может потребоваться в течение всего курса использования </a:t>
            </a:r>
            <a:r>
              <a:rPr lang="ru-RU" altLang="en-US" sz="2000" dirty="0" err="1">
                <a:solidFill>
                  <a:schemeClr val="tx1"/>
                </a:solidFill>
                <a:latin typeface="+mj-lt"/>
              </a:rPr>
              <a:t>аминогликозида</a:t>
            </a: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 - </a:t>
            </a:r>
            <a:r>
              <a:rPr lang="ru-RU" altLang="en-US" sz="2000" dirty="0" err="1">
                <a:solidFill>
                  <a:schemeClr val="tx1"/>
                </a:solidFill>
                <a:latin typeface="+mj-lt"/>
              </a:rPr>
              <a:t>капреомицина</a:t>
            </a: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altLang="en-US" sz="2000" dirty="0" err="1">
                <a:solidFill>
                  <a:schemeClr val="tx1"/>
                </a:solidFill>
                <a:latin typeface="+mj-lt"/>
              </a:rPr>
              <a:t>Гипокалиемию</a:t>
            </a: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 невозможно устранить, если одновременно не лечить </a:t>
            </a:r>
            <a:r>
              <a:rPr lang="ru-RU" altLang="en-US" sz="2000" dirty="0" err="1">
                <a:solidFill>
                  <a:schemeClr val="tx1"/>
                </a:solidFill>
                <a:latin typeface="+mj-lt"/>
              </a:rPr>
              <a:t>гипомагниемию</a:t>
            </a: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. В тяжелых случаях можно ежедневно назначить </a:t>
            </a:r>
            <a:r>
              <a:rPr lang="ru-RU" altLang="en-US" sz="2000" dirty="0" err="1">
                <a:solidFill>
                  <a:schemeClr val="tx1"/>
                </a:solidFill>
                <a:latin typeface="+mj-lt"/>
              </a:rPr>
              <a:t>Амилорид</a:t>
            </a: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 5-10 мг 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per </a:t>
            </a:r>
            <a:r>
              <a:rPr lang="en-US" altLang="en-US" sz="2000" dirty="0" err="1">
                <a:solidFill>
                  <a:schemeClr val="tx1"/>
                </a:solidFill>
                <a:latin typeface="+mj-lt"/>
              </a:rPr>
              <a:t>os</a:t>
            </a: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 или </a:t>
            </a:r>
            <a:r>
              <a:rPr lang="ru-RU" altLang="en-US" sz="2000" dirty="0" err="1">
                <a:solidFill>
                  <a:schemeClr val="tx1"/>
                </a:solidFill>
                <a:latin typeface="+mj-lt"/>
              </a:rPr>
              <a:t>спиронолактон</a:t>
            </a: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 25 мг 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per </a:t>
            </a:r>
            <a:r>
              <a:rPr lang="en-US" altLang="en-US" sz="2000" dirty="0" err="1">
                <a:solidFill>
                  <a:schemeClr val="tx1"/>
                </a:solidFill>
                <a:latin typeface="+mj-lt"/>
              </a:rPr>
              <a:t>os</a:t>
            </a: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 .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Следует употреблять продукты, богатые калием: бананы, апельсины, помидоры и грейпфрутовый сок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.</a:t>
            </a:r>
            <a:endParaRPr lang="ru-RU" altLang="en-US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Следует проверить функцию почек - если она нарушена, необходимо уменьшить количество  вводимого калия из-за высокого риска возникновения </a:t>
            </a:r>
            <a:r>
              <a:rPr lang="ru-RU" altLang="en-US" sz="2000" dirty="0" err="1">
                <a:solidFill>
                  <a:schemeClr val="tx1"/>
                </a:solidFill>
                <a:latin typeface="+mj-lt"/>
              </a:rPr>
              <a:t>гиперкалиемии</a:t>
            </a:r>
            <a:r>
              <a:rPr lang="ru-RU" altLang="en-US" sz="200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819" name="Slide Number Placeholder 3">
            <a:extLst>
              <a:ext uri="{FF2B5EF4-FFF2-40B4-BE49-F238E27FC236}">
                <a16:creationId xmlns:a16="http://schemas.microsoft.com/office/drawing/2014/main" id="{3D9FC312-D189-4FB6-8889-5EA60F6937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AC418EE-F7BE-4495-98C4-DAC6DD406CDB}" type="slidenum">
              <a:rPr lang="en-US" altLang="en-US" sz="1200">
                <a:solidFill>
                  <a:srgbClr val="045C75"/>
                </a:solidFill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3FDD7-2CA4-4FC9-A0E9-C7B8587DD5E6}"/>
              </a:ext>
            </a:extLst>
          </p:cNvPr>
          <p:cNvSpPr txBox="1"/>
          <p:nvPr/>
        </p:nvSpPr>
        <p:spPr>
          <a:xfrm>
            <a:off x="152400" y="161925"/>
            <a:ext cx="76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cap="all" dirty="0">
                <a:solidFill>
                  <a:srgbClr val="C00000"/>
                </a:solidFill>
              </a:rPr>
              <a:t>Электролиты</a:t>
            </a:r>
            <a:endParaRPr lang="en-US" sz="3200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D3582935-8D7E-46E7-B205-0B5134C9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599"/>
            <a:ext cx="8686800" cy="523220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en-US" sz="2000" b="1" dirty="0">
                <a:solidFill>
                  <a:schemeClr val="tx1"/>
                </a:solidFill>
                <a:latin typeface="+mn-lt"/>
              </a:rPr>
              <a:t>Для внутривенного введения калия</a:t>
            </a:r>
            <a:endParaRPr lang="en-US" altLang="en-US" sz="2000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altLang="en-US" sz="2000" dirty="0">
                <a:solidFill>
                  <a:schemeClr val="tx1"/>
                </a:solidFill>
                <a:latin typeface="+mn-lt"/>
              </a:rPr>
              <a:t>Поместите 40 ммоль </a:t>
            </a:r>
            <a:r>
              <a:rPr lang="ru-RU" altLang="en-US" sz="2000" dirty="0" err="1">
                <a:solidFill>
                  <a:schemeClr val="tx1"/>
                </a:solidFill>
                <a:latin typeface="+mn-lt"/>
              </a:rPr>
              <a:t>KCl</a:t>
            </a:r>
            <a:r>
              <a:rPr lang="ru-RU" altLang="en-US" sz="2000" dirty="0">
                <a:solidFill>
                  <a:schemeClr val="tx1"/>
                </a:solidFill>
                <a:latin typeface="+mn-lt"/>
              </a:rPr>
              <a:t> (Три 10 мл ампулы х 1,34 ммоль / мл) в 1 л 0,9% нормального физиологического раствора (или 1,5 ампулы </a:t>
            </a:r>
            <a:r>
              <a:rPr lang="ru-RU" altLang="en-US" sz="2000" dirty="0" err="1">
                <a:solidFill>
                  <a:schemeClr val="tx1"/>
                </a:solidFill>
                <a:latin typeface="+mn-lt"/>
              </a:rPr>
              <a:t>KCl</a:t>
            </a:r>
            <a:r>
              <a:rPr lang="ru-RU" altLang="en-US" sz="2000" dirty="0">
                <a:solidFill>
                  <a:schemeClr val="tx1"/>
                </a:solidFill>
                <a:latin typeface="+mn-lt"/>
              </a:rPr>
              <a:t> в 500 мл 0,9% </a:t>
            </a:r>
            <a:r>
              <a:rPr lang="ru-RU" altLang="en-US" sz="2000" dirty="0" err="1">
                <a:solidFill>
                  <a:schemeClr val="tx1"/>
                </a:solidFill>
                <a:latin typeface="+mn-lt"/>
              </a:rPr>
              <a:t>физ.раствора</a:t>
            </a:r>
            <a:r>
              <a:rPr lang="ru-RU" altLang="en-US" sz="2000" dirty="0">
                <a:solidFill>
                  <a:schemeClr val="tx1"/>
                </a:solidFill>
                <a:latin typeface="+mn-lt"/>
              </a:rPr>
              <a:t>) и хорошо перемешайте.</a:t>
            </a:r>
          </a:p>
          <a:p>
            <a:pPr eaLnBrk="1" hangingPunct="1">
              <a:defRPr/>
            </a:pPr>
            <a:r>
              <a:rPr lang="ru-RU" altLang="en-US" sz="2000" dirty="0">
                <a:solidFill>
                  <a:schemeClr val="tx1"/>
                </a:solidFill>
                <a:latin typeface="+mn-lt"/>
              </a:rPr>
              <a:t>Максимальная скорость введения составляет 250 мл в час (10 ммоль К + в час)</a:t>
            </a:r>
          </a:p>
          <a:p>
            <a:pPr eaLnBrk="1" hangingPunct="1">
              <a:defRPr/>
            </a:pPr>
            <a:r>
              <a:rPr lang="ru-RU" altLang="en-US" sz="2000" dirty="0">
                <a:solidFill>
                  <a:schemeClr val="tx1"/>
                </a:solidFill>
                <a:latin typeface="+mn-lt"/>
              </a:rPr>
              <a:t>В случае неизвестного уровня магния (или невозможности его измерения) и тяжелой </a:t>
            </a:r>
            <a:r>
              <a:rPr lang="ru-RU" altLang="en-US" sz="2000" dirty="0" err="1">
                <a:solidFill>
                  <a:schemeClr val="tx1"/>
                </a:solidFill>
                <a:latin typeface="+mn-lt"/>
              </a:rPr>
              <a:t>гипокалиемии</a:t>
            </a:r>
            <a:r>
              <a:rPr lang="ru-RU" altLang="en-US" sz="2000" dirty="0">
                <a:solidFill>
                  <a:schemeClr val="tx1"/>
                </a:solidFill>
                <a:latin typeface="+mn-lt"/>
              </a:rPr>
              <a:t> внутривенно добавляется 1 г магния на каждые 500 мл физ. раствора (магний и </a:t>
            </a:r>
            <a:r>
              <a:rPr lang="ru-RU" altLang="en-US" sz="2000" dirty="0" err="1">
                <a:solidFill>
                  <a:schemeClr val="tx1"/>
                </a:solidFill>
                <a:latin typeface="+mn-lt"/>
              </a:rPr>
              <a:t>KCl</a:t>
            </a:r>
            <a:r>
              <a:rPr lang="ru-RU" altLang="en-US" sz="2000" dirty="0">
                <a:solidFill>
                  <a:schemeClr val="tx1"/>
                </a:solidFill>
                <a:latin typeface="+mn-lt"/>
              </a:rPr>
              <a:t> могут быть добавлены в тот же флакон с </a:t>
            </a:r>
            <a:r>
              <a:rPr lang="ru-RU" altLang="en-US" sz="2000" dirty="0" err="1">
                <a:solidFill>
                  <a:schemeClr val="tx1"/>
                </a:solidFill>
                <a:latin typeface="+mn-lt"/>
              </a:rPr>
              <a:t>физ.раствором</a:t>
            </a:r>
            <a:r>
              <a:rPr lang="ru-RU" altLang="en-US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defRPr/>
            </a:pPr>
            <a:r>
              <a:rPr lang="ru-RU" altLang="en-US" sz="2000" dirty="0">
                <a:solidFill>
                  <a:schemeClr val="tx1"/>
                </a:solidFill>
                <a:latin typeface="+mn-lt"/>
              </a:rPr>
              <a:t>чтобы не случайно давать более 10 ммоль / час</a:t>
            </a:r>
          </a:p>
          <a:p>
            <a:pPr eaLnBrk="1" hangingPunct="1">
              <a:defRPr/>
            </a:pPr>
            <a:r>
              <a:rPr lang="ru-RU" altLang="en-US" sz="2000" b="1" dirty="0">
                <a:solidFill>
                  <a:schemeClr val="tx1"/>
                </a:solidFill>
                <a:latin typeface="+mn-lt"/>
              </a:rPr>
              <a:t>Быстрое внутривенное введение калия может быть смертельно опасно. Это должно быть сделано только в стационаре под тщательным медицинским наблюдением.</a:t>
            </a:r>
          </a:p>
          <a:p>
            <a:pPr eaLnBrk="1" hangingPunct="1">
              <a:defRPr/>
            </a:pPr>
            <a:r>
              <a:rPr lang="ru-RU" altLang="en-US" sz="2000" dirty="0">
                <a:solidFill>
                  <a:schemeClr val="tx1"/>
                </a:solidFill>
                <a:latin typeface="+mn-lt"/>
              </a:rPr>
              <a:t>Максимальная скорость = 10 ммоль / час и максимальная концентрация для периферического внутривенного введения составляет 40 ммоль / л (для предотвращения сердечных аритмий и минимизации флебита)</a:t>
            </a:r>
            <a:endParaRPr lang="en-US" alt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3843" name="Slide Number Placeholder 3">
            <a:extLst>
              <a:ext uri="{FF2B5EF4-FFF2-40B4-BE49-F238E27FC236}">
                <a16:creationId xmlns:a16="http://schemas.microsoft.com/office/drawing/2014/main" id="{99297779-B320-4870-8F95-4BD3BDD288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6D3105-700E-4EF5-A0C5-C83536B05427}" type="slidenum">
              <a:rPr lang="en-US" altLang="en-US" sz="1200">
                <a:solidFill>
                  <a:srgbClr val="045C75"/>
                </a:solidFill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80AAB-558E-48D9-8524-C66D5ACD7B65}"/>
              </a:ext>
            </a:extLst>
          </p:cNvPr>
          <p:cNvSpPr txBox="1"/>
          <p:nvPr/>
        </p:nvSpPr>
        <p:spPr>
          <a:xfrm>
            <a:off x="228600" y="238125"/>
            <a:ext cx="769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cap="all" dirty="0">
                <a:solidFill>
                  <a:srgbClr val="C00000"/>
                </a:solidFill>
              </a:rPr>
              <a:t>Электролиты</a:t>
            </a:r>
            <a:endParaRPr lang="en-US" sz="3200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9D9521AC-9858-4D8E-AAD7-5379E938B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636" y="179413"/>
            <a:ext cx="8522494" cy="492443"/>
          </a:xfrm>
        </p:spPr>
        <p:txBody>
          <a:bodyPr/>
          <a:lstStyle/>
          <a:p>
            <a:pPr algn="l" eaLnBrk="1" hangingPunct="1"/>
            <a:r>
              <a:rPr lang="ru-RU" altLang="en-US" sz="3200" i="0" dirty="0">
                <a:solidFill>
                  <a:srgbClr val="C00000"/>
                </a:solidFill>
                <a:latin typeface="+mj-lt"/>
              </a:rPr>
              <a:t>15 ИЮЛЯ 2017 ГОДА</a:t>
            </a:r>
            <a:endParaRPr lang="en-US" altLang="en-US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383B1934-5966-4E91-8EC7-8008B82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24" y="1422400"/>
            <a:ext cx="1973264" cy="243840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en-US" sz="2400" dirty="0">
                <a:latin typeface="+mj-lt"/>
              </a:rPr>
              <a:t>Вы принимаете пациента в день проведения исследований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en-US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en-US" sz="2400" b="1" dirty="0">
                <a:solidFill>
                  <a:srgbClr val="00B050"/>
                </a:solidFill>
                <a:latin typeface="+mj-lt"/>
              </a:rPr>
              <a:t>Тактика</a:t>
            </a:r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?</a:t>
            </a:r>
            <a:endParaRPr lang="en-US" altLang="en-US" sz="2400" dirty="0">
              <a:solidFill>
                <a:srgbClr val="00B05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CDC9B7-20CA-4395-A642-A7A72EDBA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4946"/>
              </p:ext>
            </p:extLst>
          </p:nvPr>
        </p:nvGraphicFramePr>
        <p:xfrm>
          <a:off x="2185988" y="644525"/>
          <a:ext cx="6745288" cy="6069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Базовые показатели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14/05/201</a:t>
                      </a:r>
                      <a:r>
                        <a:rPr lang="ru-RU" sz="1600" u="none" strike="noStrike" dirty="0">
                          <a:effectLst/>
                        </a:rPr>
                        <a:t>7г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 1</a:t>
                      </a:r>
                      <a:b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09-06-201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7г.</a:t>
                      </a:r>
                    </a:p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b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23/06/201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Месяц</a:t>
                      </a: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3</a:t>
                      </a:r>
                      <a:b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15/07/201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ЭКГ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ЧСС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88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QT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QTcF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455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Общий ан. крови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Гемоглобин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Лейкоциты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Тромбоциты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Функция почек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Креатинин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K+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3.1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09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Печеночные пробы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АСТ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АЛТ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Билирубин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Oval 5">
            <a:extLst>
              <a:ext uri="{FF2B5EF4-FFF2-40B4-BE49-F238E27FC236}">
                <a16:creationId xmlns:a16="http://schemas.microsoft.com/office/drawing/2014/main" id="{DF3381E9-E40A-4408-B576-52F9D9EF75DB}"/>
              </a:ext>
            </a:extLst>
          </p:cNvPr>
          <p:cNvSpPr/>
          <p:nvPr/>
        </p:nvSpPr>
        <p:spPr>
          <a:xfrm>
            <a:off x="8040688" y="4930775"/>
            <a:ext cx="568325" cy="27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33AFDA-C316-4357-8EDD-E3F1C56E4C25}"/>
              </a:ext>
            </a:extLst>
          </p:cNvPr>
          <p:cNvSpPr/>
          <p:nvPr/>
        </p:nvSpPr>
        <p:spPr>
          <a:xfrm>
            <a:off x="8040688" y="5210175"/>
            <a:ext cx="568325" cy="27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BF20E61E-38F2-436D-8C6B-A5AB4A122FC7}"/>
              </a:ext>
            </a:extLst>
          </p:cNvPr>
          <p:cNvSpPr/>
          <p:nvPr/>
        </p:nvSpPr>
        <p:spPr>
          <a:xfrm>
            <a:off x="8040688" y="2641600"/>
            <a:ext cx="568325" cy="27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>
            <a:extLst>
              <a:ext uri="{FF2B5EF4-FFF2-40B4-BE49-F238E27FC236}">
                <a16:creationId xmlns:a16="http://schemas.microsoft.com/office/drawing/2014/main" id="{C4300E3A-CCA6-484C-A42B-C8F8EFA7E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842" y="152400"/>
            <a:ext cx="8229600" cy="492443"/>
          </a:xfrm>
        </p:spPr>
        <p:txBody>
          <a:bodyPr/>
          <a:lstStyle/>
          <a:p>
            <a:pPr eaLnBrk="1" hangingPunct="1"/>
            <a:r>
              <a:rPr lang="ru-RU" altLang="en-US" sz="3200" i="0" dirty="0">
                <a:solidFill>
                  <a:srgbClr val="C00000"/>
                </a:solidFill>
                <a:latin typeface="+mj-lt"/>
              </a:rPr>
              <a:t>ТАКТИКА</a:t>
            </a:r>
            <a:endParaRPr lang="en-US" altLang="en-US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FB40454C-D640-4DDC-AED4-EA6C8C62E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2" y="1295400"/>
            <a:ext cx="8915400" cy="7017306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rgbClr val="002060"/>
                </a:solidFill>
                <a:latin typeface="+mj-lt"/>
              </a:rPr>
              <a:t>НЯИ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: </a:t>
            </a:r>
            <a:r>
              <a:rPr lang="ru-RU" altLang="en-US" sz="2400" dirty="0">
                <a:solidFill>
                  <a:srgbClr val="002060"/>
                </a:solidFill>
                <a:latin typeface="+mj-lt"/>
              </a:rPr>
              <a:t>Высокий креатинин (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105</a:t>
            </a:r>
            <a:r>
              <a:rPr lang="ru-RU" altLang="en-US" sz="2400" dirty="0">
                <a:solidFill>
                  <a:srgbClr val="002060"/>
                </a:solidFill>
                <a:latin typeface="+mj-lt"/>
              </a:rPr>
              <a:t>)</a:t>
            </a:r>
            <a:endParaRPr lang="en-US" altLang="en-US" sz="2400" dirty="0">
              <a:solidFill>
                <a:srgbClr val="002060"/>
              </a:solidFill>
              <a:latin typeface="+mj-lt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Степень тяжести</a:t>
            </a:r>
            <a:r>
              <a:rPr lang="en-US" altLang="en-US" sz="2000" dirty="0">
                <a:solidFill>
                  <a:srgbClr val="002060"/>
                </a:solidFill>
                <a:latin typeface="+mj-lt"/>
              </a:rPr>
              <a:t>: 1</a:t>
            </a: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 степень </a:t>
            </a:r>
            <a:r>
              <a:rPr lang="en-US" altLang="en-US" sz="2000" dirty="0">
                <a:solidFill>
                  <a:srgbClr val="002060"/>
                </a:solidFill>
                <a:latin typeface="+mj-lt"/>
              </a:rPr>
              <a:t> (&gt;1.5x</a:t>
            </a: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 от базового уровня</a:t>
            </a:r>
            <a:r>
              <a:rPr lang="en-US" altLang="en-US" sz="200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rgbClr val="002060"/>
                </a:solidFill>
                <a:latin typeface="+mj-lt"/>
              </a:rPr>
              <a:t>НЯООИ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: </a:t>
            </a:r>
            <a:r>
              <a:rPr lang="ru-RU" altLang="en-US" sz="2400" dirty="0">
                <a:solidFill>
                  <a:srgbClr val="002060"/>
                </a:solidFill>
                <a:latin typeface="+mj-lt"/>
              </a:rPr>
              <a:t>Гипокалиемия (3)</a:t>
            </a:r>
            <a:endParaRPr lang="en-US" altLang="en-US" sz="2400" dirty="0">
              <a:solidFill>
                <a:srgbClr val="002060"/>
              </a:solidFill>
              <a:latin typeface="+mj-lt"/>
            </a:endParaRPr>
          </a:p>
          <a:p>
            <a:pPr marL="74295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Степень тяжести</a:t>
            </a:r>
            <a:r>
              <a:rPr lang="en-US" altLang="en-US" sz="2000" dirty="0">
                <a:solidFill>
                  <a:srgbClr val="002060"/>
                </a:solidFill>
                <a:latin typeface="+mj-lt"/>
              </a:rPr>
              <a:t>: 1</a:t>
            </a: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 степень</a:t>
            </a:r>
            <a:endParaRPr lang="en-US" altLang="en-US" sz="200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rgbClr val="002060"/>
                </a:solidFill>
                <a:latin typeface="+mj-lt"/>
              </a:rPr>
              <a:t>НЯОИ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3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: </a:t>
            </a:r>
            <a:r>
              <a:rPr lang="ru-RU" altLang="en-US" sz="2400" dirty="0">
                <a:solidFill>
                  <a:srgbClr val="002060"/>
                </a:solidFill>
                <a:latin typeface="+mj-lt"/>
              </a:rPr>
              <a:t>Удлинение  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QTc (455 </a:t>
            </a:r>
            <a:r>
              <a:rPr lang="ru-RU" altLang="en-US" sz="2400" dirty="0">
                <a:solidFill>
                  <a:srgbClr val="002060"/>
                </a:solidFill>
                <a:latin typeface="+mj-lt"/>
              </a:rPr>
              <a:t>мс)</a:t>
            </a:r>
            <a:endParaRPr lang="en-US" altLang="en-US" sz="2400" dirty="0">
              <a:solidFill>
                <a:srgbClr val="002060"/>
              </a:solidFill>
              <a:latin typeface="+mj-lt"/>
            </a:endParaRPr>
          </a:p>
          <a:p>
            <a:pPr marL="74295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Степень тяжести</a:t>
            </a:r>
            <a:r>
              <a:rPr lang="en-US" altLang="en-US" sz="2000" dirty="0">
                <a:solidFill>
                  <a:srgbClr val="002060"/>
                </a:solidFill>
                <a:latin typeface="+mj-lt"/>
              </a:rPr>
              <a:t> : 1</a:t>
            </a:r>
            <a:r>
              <a:rPr lang="ru-RU" altLang="en-US" sz="2000" dirty="0">
                <a:solidFill>
                  <a:srgbClr val="002060"/>
                </a:solidFill>
                <a:latin typeface="+mj-lt"/>
              </a:rPr>
              <a:t> Степень</a:t>
            </a:r>
            <a:endParaRPr lang="en-US" altLang="en-US" sz="200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en-US" sz="2000" b="1" dirty="0">
                <a:solidFill>
                  <a:srgbClr val="00B050"/>
                </a:solidFill>
                <a:latin typeface="+mj-lt"/>
              </a:rPr>
              <a:t>Уменьшить Cfz до 100 мг из-за  удлинения </a:t>
            </a:r>
            <a:r>
              <a:rPr lang="ru-RU" altLang="en-US" sz="2000" b="1" dirty="0" err="1">
                <a:solidFill>
                  <a:srgbClr val="00B050"/>
                </a:solidFill>
                <a:latin typeface="+mj-lt"/>
              </a:rPr>
              <a:t>QTc</a:t>
            </a:r>
            <a:r>
              <a:rPr lang="en-US" altLang="en-US" sz="2000" b="1" dirty="0">
                <a:solidFill>
                  <a:srgbClr val="00B050"/>
                </a:solidFill>
                <a:latin typeface="+mj-lt"/>
              </a:rPr>
              <a:t> </a:t>
            </a:r>
            <a:endParaRPr lang="ru-RU" altLang="en-US" sz="2000" b="1" dirty="0">
              <a:solidFill>
                <a:srgbClr val="00B050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en-US" sz="2000" b="1" dirty="0">
                <a:solidFill>
                  <a:srgbClr val="00B050"/>
                </a:solidFill>
                <a:latin typeface="+mj-lt"/>
              </a:rPr>
              <a:t>Измените Cm до 3 доз в неделю из-за повышенного креатинина и </a:t>
            </a:r>
            <a:endParaRPr lang="en-US" altLang="en-US" sz="2000" b="1" dirty="0">
              <a:solidFill>
                <a:srgbClr val="00B05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00B050"/>
                </a:solidFill>
                <a:latin typeface="+mj-lt"/>
              </a:rPr>
              <a:t>   </a:t>
            </a:r>
            <a:r>
              <a:rPr lang="ru-RU" altLang="en-US" sz="2000" b="1" dirty="0">
                <a:solidFill>
                  <a:srgbClr val="00B050"/>
                </a:solidFill>
                <a:latin typeface="+mj-lt"/>
              </a:rPr>
              <a:t>низкого K +</a:t>
            </a:r>
            <a:endParaRPr lang="en-US" altLang="en-US" sz="2000" b="1" dirty="0">
              <a:solidFill>
                <a:srgbClr val="00B050"/>
              </a:solidFill>
              <a:latin typeface="+mj-lt"/>
            </a:endParaRPr>
          </a:p>
          <a:p>
            <a:pPr marL="342900" lvl="1" indent="-342900"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Составлять ли отчет (желтую карту)?</a:t>
            </a:r>
          </a:p>
          <a:p>
            <a:pPr marL="342900" lvl="1" indent="-342900" eaLnBrk="1" hangingPunct="1">
              <a:buFont typeface="Wingdings" pitchFamily="2" charset="2"/>
              <a:buChar char="ü"/>
              <a:defRPr/>
            </a:pPr>
            <a:r>
              <a:rPr lang="ru-RU" altLang="en-US" sz="2400" b="1" dirty="0">
                <a:solidFill>
                  <a:srgbClr val="FF0000"/>
                </a:solidFill>
                <a:latin typeface="+mj-lt"/>
              </a:rPr>
              <a:t>Да, 1 отчет НЯОИ по поводу удлинения </a:t>
            </a:r>
            <a:r>
              <a:rPr lang="ru-RU" altLang="en-US" sz="2400" b="1" dirty="0" err="1">
                <a:solidFill>
                  <a:srgbClr val="FF0000"/>
                </a:solidFill>
                <a:latin typeface="+mj-lt"/>
              </a:rPr>
              <a:t>QTc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altLang="en-US" sz="24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ru-RU" altLang="en-US" sz="2400" b="1" dirty="0" err="1">
                <a:solidFill>
                  <a:srgbClr val="FF0000"/>
                </a:solidFill>
                <a:latin typeface="+mj-lt"/>
              </a:rPr>
              <a:t>т.к</a:t>
            </a:r>
            <a:r>
              <a:rPr lang="ru-RU" altLang="en-US" sz="2400" b="1" dirty="0">
                <a:solidFill>
                  <a:srgbClr val="FF0000"/>
                </a:solidFill>
                <a:latin typeface="+mj-lt"/>
              </a:rPr>
              <a:t> в РТ промежуточный пакет </a:t>
            </a:r>
            <a:r>
              <a:rPr lang="ru-RU" altLang="en-US" sz="2400" b="1" dirty="0" err="1">
                <a:solidFill>
                  <a:srgbClr val="FF0000"/>
                </a:solidFill>
                <a:latin typeface="+mj-lt"/>
              </a:rPr>
              <a:t>aDSM</a:t>
            </a:r>
            <a:r>
              <a:rPr lang="ru-RU" altLang="en-US" sz="2400" b="1" dirty="0">
                <a:solidFill>
                  <a:srgbClr val="FF0000"/>
                </a:solidFill>
                <a:latin typeface="+mj-lt"/>
              </a:rPr>
              <a:t>)</a:t>
            </a:r>
            <a:endParaRPr lang="en-US" altLang="en-US" sz="24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sz="2400" dirty="0"/>
          </a:p>
          <a:p>
            <a:pPr eaLnBrk="1" hangingPunct="1">
              <a:buFont typeface="Arial" charset="0"/>
              <a:buNone/>
              <a:defRPr/>
            </a:pPr>
            <a:endParaRPr lang="en-US" altLang="en-US" sz="2400" dirty="0"/>
          </a:p>
          <a:p>
            <a:pPr eaLnBrk="1" hangingPunct="1">
              <a:buFont typeface="Arial" charset="0"/>
              <a:buNone/>
              <a:defRPr/>
            </a:pPr>
            <a:endParaRPr lang="en-US" altLang="en-US" sz="2400" dirty="0"/>
          </a:p>
          <a:p>
            <a:pPr eaLnBrk="1" hangingPunct="1">
              <a:buFont typeface="Arial" charset="0"/>
              <a:buNone/>
              <a:defRPr/>
            </a:pPr>
            <a:endParaRPr lang="en-US" altLang="en-US" sz="2400" dirty="0"/>
          </a:p>
          <a:p>
            <a:pPr eaLnBrk="1" hangingPunct="1">
              <a:buFont typeface="Arial" charset="0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buFont typeface="Arial" charset="0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>
            <a:extLst>
              <a:ext uri="{FF2B5EF4-FFF2-40B4-BE49-F238E27FC236}">
                <a16:creationId xmlns:a16="http://schemas.microsoft.com/office/drawing/2014/main" id="{FCC4C47D-A7E6-4ACD-9CB3-FB1B992DB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4604"/>
            <a:ext cx="8469313" cy="492443"/>
          </a:xfrm>
        </p:spPr>
        <p:txBody>
          <a:bodyPr/>
          <a:lstStyle/>
          <a:p>
            <a:pPr eaLnBrk="1" hangingPunct="1"/>
            <a:r>
              <a:rPr lang="en-US" altLang="en-US" sz="3200" i="0" dirty="0">
                <a:solidFill>
                  <a:srgbClr val="C00000"/>
                </a:solidFill>
                <a:latin typeface="+mj-lt"/>
              </a:rPr>
              <a:t>27 </a:t>
            </a:r>
            <a:r>
              <a:rPr lang="ru-RU" altLang="en-US" sz="3200" i="0" dirty="0">
                <a:solidFill>
                  <a:srgbClr val="C00000"/>
                </a:solidFill>
                <a:latin typeface="+mj-lt"/>
              </a:rPr>
              <a:t>АВГУСТА 2017 ГОДА</a:t>
            </a:r>
            <a:endParaRPr lang="en-US" altLang="en-US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D676B0-A93E-4BEC-89D5-12B03926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3138"/>
            <a:ext cx="1905000" cy="472916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en-US" sz="2000" dirty="0">
                <a:latin typeface="+mj-lt"/>
              </a:rPr>
              <a:t>Вы принимаете пациента в день проведения исследований</a:t>
            </a:r>
            <a:endParaRPr lang="en-US" altLang="en-US" sz="2000" dirty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j-lt"/>
              </a:rPr>
              <a:t>ЭКГ</a:t>
            </a:r>
            <a:r>
              <a:rPr lang="en-US" sz="2000" dirty="0">
                <a:latin typeface="+mj-lt"/>
              </a:rPr>
              <a:t>: </a:t>
            </a:r>
            <a:r>
              <a:rPr lang="ru-RU" sz="2000" dirty="0">
                <a:latin typeface="+mj-lt"/>
              </a:rPr>
              <a:t>ЧСС=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83</a:t>
            </a:r>
            <a:r>
              <a:rPr lang="en-US" sz="2000" dirty="0">
                <a:latin typeface="+mj-lt"/>
              </a:rPr>
              <a:t>, QT</a:t>
            </a:r>
            <a:r>
              <a:rPr lang="ru-RU" sz="2000" dirty="0">
                <a:latin typeface="+mj-lt"/>
              </a:rPr>
              <a:t>=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440</a:t>
            </a:r>
            <a:r>
              <a:rPr lang="en-US" sz="2000" dirty="0">
                <a:latin typeface="+mj-lt"/>
              </a:rPr>
              <a:t>,</a:t>
            </a:r>
            <a:r>
              <a:rPr lang="ru-RU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QTc </a:t>
            </a:r>
            <a:r>
              <a:rPr lang="ru-RU" sz="2000" dirty="0">
                <a:latin typeface="+mj-lt"/>
              </a:rPr>
              <a:t>=</a:t>
            </a:r>
            <a:r>
              <a:rPr lang="en-US" sz="2000" dirty="0">
                <a:latin typeface="+mj-lt"/>
              </a:rPr>
              <a:t>4</a:t>
            </a:r>
            <a:r>
              <a:rPr lang="ru-RU" sz="2000" dirty="0">
                <a:latin typeface="+mj-lt"/>
              </a:rPr>
              <a:t>59</a:t>
            </a:r>
            <a:endParaRPr lang="en-US" sz="2000" dirty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j-lt"/>
              </a:rPr>
              <a:t>Анализ крови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Hb</a:t>
            </a:r>
            <a:r>
              <a:rPr lang="en-US" sz="2000" dirty="0">
                <a:latin typeface="+mj-lt"/>
              </a:rPr>
              <a:t> =1</a:t>
            </a:r>
            <a:r>
              <a:rPr lang="ru-RU" sz="2000" dirty="0">
                <a:latin typeface="+mj-lt"/>
              </a:rPr>
              <a:t>30</a:t>
            </a:r>
            <a:r>
              <a:rPr lang="en-US" sz="2000" dirty="0">
                <a:latin typeface="+mj-lt"/>
              </a:rPr>
              <a:t>, L=</a:t>
            </a:r>
            <a:r>
              <a:rPr lang="ru-RU" sz="2000" dirty="0">
                <a:latin typeface="+mj-lt"/>
              </a:rPr>
              <a:t> 7.4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Tr</a:t>
            </a:r>
            <a:r>
              <a:rPr lang="ru-RU" sz="2000" dirty="0">
                <a:latin typeface="+mj-lt"/>
              </a:rPr>
              <a:t>. </a:t>
            </a:r>
            <a:r>
              <a:rPr lang="en-US" sz="2000" dirty="0">
                <a:latin typeface="+mj-lt"/>
              </a:rPr>
              <a:t>= </a:t>
            </a:r>
            <a:r>
              <a:rPr lang="ru-RU" sz="2000" dirty="0">
                <a:latin typeface="+mj-lt"/>
              </a:rPr>
              <a:t>362</a:t>
            </a:r>
            <a:endParaRPr lang="en-US" sz="20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j-lt"/>
              </a:rPr>
              <a:t>Функция почек</a:t>
            </a:r>
            <a:r>
              <a:rPr lang="en-US" sz="2000" dirty="0">
                <a:latin typeface="+mj-lt"/>
              </a:rPr>
              <a:t>: </a:t>
            </a:r>
            <a:r>
              <a:rPr lang="ru-RU" sz="2000" dirty="0" err="1">
                <a:latin typeface="+mj-lt"/>
              </a:rPr>
              <a:t>креатинин</a:t>
            </a:r>
            <a:r>
              <a:rPr lang="en-US" sz="2000" dirty="0">
                <a:latin typeface="+mj-lt"/>
              </a:rPr>
              <a:t> =</a:t>
            </a:r>
            <a:r>
              <a:rPr lang="ru-RU" sz="2000" dirty="0">
                <a:latin typeface="+mj-lt"/>
              </a:rPr>
              <a:t>86</a:t>
            </a:r>
            <a:r>
              <a:rPr lang="en-US" sz="2000" dirty="0">
                <a:latin typeface="+mj-lt"/>
              </a:rPr>
              <a:t>, K+=</a:t>
            </a:r>
            <a:r>
              <a:rPr lang="ru-RU" sz="2000" dirty="0">
                <a:latin typeface="+mj-lt"/>
              </a:rPr>
              <a:t>4</a:t>
            </a:r>
            <a:r>
              <a:rPr lang="en-US" sz="2000" dirty="0">
                <a:latin typeface="+mj-lt"/>
              </a:rPr>
              <a:t>.</a:t>
            </a:r>
            <a:r>
              <a:rPr lang="ru-RU" sz="2000" dirty="0">
                <a:latin typeface="+mj-lt"/>
              </a:rPr>
              <a:t>0</a:t>
            </a:r>
            <a:endParaRPr lang="en-US" sz="20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j-lt"/>
              </a:rPr>
              <a:t>Печеночные тесты</a:t>
            </a:r>
            <a:r>
              <a:rPr lang="en-US" sz="2000" dirty="0">
                <a:latin typeface="+mj-lt"/>
              </a:rPr>
              <a:t>: </a:t>
            </a:r>
            <a:r>
              <a:rPr lang="ru-RU" sz="2000" dirty="0">
                <a:latin typeface="+mj-lt"/>
              </a:rPr>
              <a:t>АСТ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60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АЛТ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58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билирубин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17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en-US" sz="20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en-US" sz="2000" b="1" dirty="0">
                <a:solidFill>
                  <a:srgbClr val="00B050"/>
                </a:solidFill>
                <a:latin typeface="+mj-lt"/>
              </a:rPr>
              <a:t>Тактика</a:t>
            </a:r>
            <a:r>
              <a:rPr lang="en-US" altLang="en-US" sz="2000" b="1" dirty="0">
                <a:solidFill>
                  <a:srgbClr val="00B050"/>
                </a:solidFill>
                <a:latin typeface="+mj-lt"/>
              </a:rPr>
              <a:t>?</a:t>
            </a:r>
            <a:endParaRPr lang="en-US" altLang="en-US" sz="2000" dirty="0">
              <a:solidFill>
                <a:srgbClr val="00B05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F7B0A4-1EE3-4DBD-88E5-4A585AE1A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837973"/>
              </p:ext>
            </p:extLst>
          </p:nvPr>
        </p:nvGraphicFramePr>
        <p:xfrm>
          <a:off x="2308208" y="674687"/>
          <a:ext cx="6781799" cy="6019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879">
                  <a:extLst>
                    <a:ext uri="{9D8B030D-6E8A-4147-A177-3AD203B41FA5}">
                      <a16:colId xmlns:a16="http://schemas.microsoft.com/office/drawing/2014/main" val="639129390"/>
                    </a:ext>
                  </a:extLst>
                </a:gridCol>
                <a:gridCol w="1192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7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Базовые показатели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14/05/201</a:t>
                      </a:r>
                      <a:r>
                        <a:rPr lang="ru-RU" sz="1500" u="none" strike="noStrike" dirty="0">
                          <a:effectLst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 1</a:t>
                      </a:r>
                      <a:b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09-06-201</a:t>
                      </a:r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 fontAlgn="b"/>
                      <a:endParaRPr lang="en-US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 1</a:t>
                      </a:r>
                      <a:b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09-06-201</a:t>
                      </a:r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b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23/06/201</a:t>
                      </a:r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 fontAlgn="b"/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Месяц</a:t>
                      </a:r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b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15/07/201</a:t>
                      </a: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  <a:p>
                      <a:pPr algn="ctr" fontAlgn="b"/>
                      <a:endParaRPr lang="ru-RU" sz="1500" b="0" u="none" strike="noStrike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r>
                        <a:rPr lang="en-US" sz="15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br>
                        <a:rPr lang="en-US" sz="15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27/08/201</a:t>
                      </a:r>
                      <a:r>
                        <a:rPr lang="ru-RU" sz="14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500" b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ЭКГ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ЧСС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88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QT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400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QTcF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455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ОАК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Гемоглобин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115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Лейкоциты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Тромбоциты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395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01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Функция почек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Креатинин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>
                          <a:effectLst/>
                        </a:rPr>
                        <a:t>60</a:t>
                      </a:r>
                      <a:endParaRPr lang="ru-RU"/>
                    </a:p>
                  </a:txBody>
                  <a:tcPr marL="7619" marR="7619" marT="76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97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105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K+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>
                          <a:effectLst/>
                        </a:rPr>
                        <a:t>5.5</a:t>
                      </a:r>
                      <a:endParaRPr lang="ru-RU" dirty="0"/>
                    </a:p>
                  </a:txBody>
                  <a:tcPr marL="7619" marR="7619" marT="76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3.1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07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Печен. Пробы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АСТ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ru-RU"/>
                    </a:p>
                  </a:txBody>
                  <a:tcPr marL="7619" marR="7619" marT="76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39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АЛТ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>
                          <a:effectLst/>
                        </a:rPr>
                        <a:t>38</a:t>
                      </a:r>
                      <a:endParaRPr lang="ru-RU" dirty="0"/>
                    </a:p>
                  </a:txBody>
                  <a:tcPr marL="7619" marR="7619" marT="76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Билирубин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ru-RU" dirty="0"/>
                    </a:p>
                  </a:txBody>
                  <a:tcPr marL="7619" marR="7619" marT="76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Oval 5">
            <a:extLst>
              <a:ext uri="{FF2B5EF4-FFF2-40B4-BE49-F238E27FC236}">
                <a16:creationId xmlns:a16="http://schemas.microsoft.com/office/drawing/2014/main" id="{D03AF5C2-D1AA-41D4-97D2-4DF96B4D2B49}"/>
              </a:ext>
            </a:extLst>
          </p:cNvPr>
          <p:cNvSpPr/>
          <p:nvPr/>
        </p:nvSpPr>
        <p:spPr>
          <a:xfrm>
            <a:off x="8248650" y="2665413"/>
            <a:ext cx="566738" cy="27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75F89B35-643C-4E04-A8BD-28B51E60D8EF}"/>
              </a:ext>
            </a:extLst>
          </p:cNvPr>
          <p:cNvSpPr/>
          <p:nvPr/>
        </p:nvSpPr>
        <p:spPr>
          <a:xfrm>
            <a:off x="8245752" y="4931869"/>
            <a:ext cx="566738" cy="27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786F43AA-BA5C-41C7-93CE-410A1327C0CE}"/>
              </a:ext>
            </a:extLst>
          </p:cNvPr>
          <p:cNvSpPr/>
          <p:nvPr/>
        </p:nvSpPr>
        <p:spPr>
          <a:xfrm>
            <a:off x="8245752" y="4650882"/>
            <a:ext cx="566738" cy="27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626CFD46-169A-4CFF-93A1-85CE54B815D2}"/>
              </a:ext>
            </a:extLst>
          </p:cNvPr>
          <p:cNvSpPr/>
          <p:nvPr/>
        </p:nvSpPr>
        <p:spPr>
          <a:xfrm>
            <a:off x="8296275" y="5813177"/>
            <a:ext cx="566738" cy="27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7E14C366-2164-4ACD-90A2-FD01558FF636}"/>
              </a:ext>
            </a:extLst>
          </p:cNvPr>
          <p:cNvSpPr/>
          <p:nvPr/>
        </p:nvSpPr>
        <p:spPr>
          <a:xfrm>
            <a:off x="8283742" y="6092577"/>
            <a:ext cx="566738" cy="27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3">
            <a:extLst>
              <a:ext uri="{FF2B5EF4-FFF2-40B4-BE49-F238E27FC236}">
                <a16:creationId xmlns:a16="http://schemas.microsoft.com/office/drawing/2014/main" id="{68525A79-57CE-4C9E-8C16-9E869203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4800"/>
            <a:ext cx="868680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B600BB45-8771-4713-91D2-998BADC5F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492443"/>
          </a:xfrm>
        </p:spPr>
        <p:txBody>
          <a:bodyPr/>
          <a:lstStyle/>
          <a:p>
            <a:pPr eaLnBrk="1" hangingPunct="1"/>
            <a:r>
              <a:rPr lang="ru-RU" altLang="en-US" sz="3200" i="0" dirty="0">
                <a:solidFill>
                  <a:srgbClr val="C00000"/>
                </a:solidFill>
                <a:latin typeface="+mj-lt"/>
              </a:rPr>
              <a:t>ТАКТИКА</a:t>
            </a:r>
            <a:endParaRPr lang="en-US" altLang="en-US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1794094C-4894-475C-9F02-1D494900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72464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chemeClr val="tx1"/>
                </a:solidFill>
              </a:rPr>
              <a:t>НЯОИ</a:t>
            </a:r>
            <a:r>
              <a:rPr lang="en-US" altLang="en-US" sz="2400" b="1" dirty="0">
                <a:solidFill>
                  <a:schemeClr val="tx1"/>
                </a:solidFill>
              </a:rPr>
              <a:t> 1</a:t>
            </a:r>
            <a:r>
              <a:rPr lang="ka-GE" altLang="en-US" sz="2400" b="1" dirty="0">
                <a:solidFill>
                  <a:schemeClr val="tx1"/>
                </a:solidFill>
              </a:rPr>
              <a:t> –</a:t>
            </a:r>
            <a:r>
              <a:rPr lang="ru-RU" altLang="en-US" sz="2400" dirty="0">
                <a:solidFill>
                  <a:schemeClr val="tx1"/>
                </a:solidFill>
              </a:rPr>
              <a:t>Повышение креатинина       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en-US" sz="2400" dirty="0">
                <a:solidFill>
                  <a:schemeClr val="tx1"/>
                </a:solidFill>
              </a:rPr>
              <a:t>и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ru-RU" altLang="en-US" sz="2400" b="1" dirty="0">
                <a:solidFill>
                  <a:schemeClr val="tx1"/>
                </a:solidFill>
              </a:rPr>
              <a:t>НЯОИ </a:t>
            </a:r>
            <a:r>
              <a:rPr lang="en-US" altLang="en-US" sz="2400" b="1" dirty="0">
                <a:solidFill>
                  <a:schemeClr val="tx1"/>
                </a:solidFill>
              </a:rPr>
              <a:t>2</a:t>
            </a:r>
            <a:r>
              <a:rPr lang="ka-GE" altLang="en-US" sz="2400" b="1" dirty="0">
                <a:solidFill>
                  <a:schemeClr val="tx1"/>
                </a:solidFill>
              </a:rPr>
              <a:t> –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ru-RU" altLang="en-US" sz="2400" dirty="0">
                <a:solidFill>
                  <a:schemeClr val="tx1"/>
                </a:solidFill>
              </a:rPr>
              <a:t>Гипокалиемия             </a:t>
            </a:r>
            <a:r>
              <a:rPr lang="en-US" alt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Разрешил</a:t>
            </a:r>
            <a:r>
              <a:rPr lang="ru-RU" alt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и</a:t>
            </a:r>
            <a:r>
              <a:rPr lang="en-US" alt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сь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chemeClr val="tx1"/>
                </a:solidFill>
              </a:rPr>
              <a:t>НЯОИ</a:t>
            </a:r>
            <a:r>
              <a:rPr lang="en-US" altLang="en-US" sz="2400" b="1" dirty="0">
                <a:solidFill>
                  <a:schemeClr val="tx1"/>
                </a:solidFill>
              </a:rPr>
              <a:t> 3</a:t>
            </a:r>
            <a:r>
              <a:rPr lang="en-US" altLang="en-US" sz="2400" dirty="0">
                <a:solidFill>
                  <a:schemeClr val="tx1"/>
                </a:solidFill>
              </a:rPr>
              <a:t>: </a:t>
            </a:r>
            <a:r>
              <a:rPr lang="ru-RU" altLang="en-US" sz="2400" dirty="0">
                <a:solidFill>
                  <a:schemeClr val="tx1"/>
                </a:solidFill>
              </a:rPr>
              <a:t>Удлинение интервала </a:t>
            </a:r>
            <a:r>
              <a:rPr lang="en-US" altLang="en-US" sz="2400" dirty="0">
                <a:solidFill>
                  <a:schemeClr val="tx1"/>
                </a:solidFill>
              </a:rPr>
              <a:t>QTc (490ms</a:t>
            </a:r>
            <a:r>
              <a:rPr lang="ru-RU" altLang="en-US" sz="2400" dirty="0">
                <a:solidFill>
                  <a:schemeClr val="tx1"/>
                </a:solidFill>
              </a:rPr>
              <a:t> </a:t>
            </a:r>
            <a:r>
              <a:rPr lang="ru-RU" altLang="en-US" sz="2000" dirty="0">
                <a:solidFill>
                  <a:schemeClr val="tx1"/>
                </a:solidFill>
              </a:rPr>
              <a:t>было</a:t>
            </a:r>
            <a:r>
              <a:rPr lang="ru-RU" altLang="en-US" sz="2400" dirty="0">
                <a:solidFill>
                  <a:schemeClr val="tx1"/>
                </a:solidFill>
              </a:rPr>
              <a:t> 455 мс</a:t>
            </a:r>
            <a:r>
              <a:rPr lang="en-US" altLang="en-US" sz="2400" dirty="0">
                <a:solidFill>
                  <a:schemeClr val="tx1"/>
                </a:solidFill>
              </a:rPr>
              <a:t>)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en-US" sz="2000" dirty="0">
                <a:solidFill>
                  <a:schemeClr val="tx1"/>
                </a:solidFill>
              </a:rPr>
              <a:t>Степень тяжести</a:t>
            </a:r>
            <a:r>
              <a:rPr lang="en-US" altLang="en-US" sz="2000" dirty="0">
                <a:solidFill>
                  <a:schemeClr val="tx1"/>
                </a:solidFill>
              </a:rPr>
              <a:t>: 2</a:t>
            </a:r>
            <a:r>
              <a:rPr lang="ru-RU" altLang="en-US" sz="2000" dirty="0">
                <a:solidFill>
                  <a:schemeClr val="tx1"/>
                </a:solidFill>
              </a:rPr>
              <a:t> степень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742950" lvl="2" indent="-3429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en-US" sz="2000" b="1" dirty="0">
                <a:solidFill>
                  <a:srgbClr val="00B050"/>
                </a:solidFill>
              </a:rPr>
              <a:t>Остановить Levofloxacin и возобновить его при нормализации </a:t>
            </a:r>
            <a:r>
              <a:rPr lang="ru-RU" altLang="en-US" sz="2000" b="1" dirty="0" err="1">
                <a:solidFill>
                  <a:srgbClr val="00B050"/>
                </a:solidFill>
              </a:rPr>
              <a:t>QTc</a:t>
            </a:r>
            <a:r>
              <a:rPr lang="ru-RU" altLang="en-US" sz="2000" b="1" dirty="0">
                <a:solidFill>
                  <a:srgbClr val="00B05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chemeClr val="tx1"/>
                </a:solidFill>
              </a:rPr>
              <a:t>НЯОИ </a:t>
            </a:r>
            <a:r>
              <a:rPr lang="en-US" altLang="en-US" sz="2400" b="1" dirty="0">
                <a:solidFill>
                  <a:schemeClr val="tx1"/>
                </a:solidFill>
              </a:rPr>
              <a:t>4: </a:t>
            </a:r>
            <a:r>
              <a:rPr lang="ru-RU" altLang="en-US" sz="2400" b="1" dirty="0">
                <a:solidFill>
                  <a:schemeClr val="tx1"/>
                </a:solidFill>
              </a:rPr>
              <a:t>Гепатит - степень тяжести 1</a:t>
            </a:r>
            <a:endParaRPr lang="en-US" altLang="en-US" sz="2400" b="1" dirty="0">
              <a:solidFill>
                <a:schemeClr val="tx1"/>
              </a:solidFill>
            </a:endParaRPr>
          </a:p>
          <a:p>
            <a:pPr marL="342900" lvl="1" indent="-342900" eaLnBrk="1" hangingPunct="1">
              <a:buFont typeface="Arial" charset="0"/>
              <a:buNone/>
              <a:defRPr/>
            </a:pPr>
            <a:endParaRPr lang="en-US" alt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1" indent="-342900" eaLnBrk="1" hangingPunct="1">
              <a:buFont typeface="Arial" charset="0"/>
              <a:buNone/>
              <a:defRPr/>
            </a:pPr>
            <a:r>
              <a:rPr lang="ru-RU" altLang="en-US" sz="2400" b="1" dirty="0">
                <a:solidFill>
                  <a:schemeClr val="accent5">
                    <a:lumMod val="75000"/>
                  </a:schemeClr>
                </a:solidFill>
              </a:rPr>
              <a:t>Составлять ли отчеты (жк)?</a:t>
            </a:r>
            <a:endParaRPr lang="en-US" alt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1" indent="-342900" eaLnBrk="1" hangingPunct="1">
              <a:buFont typeface="Arial" charset="0"/>
              <a:buNone/>
              <a:defRPr/>
            </a:pPr>
            <a:endParaRPr lang="ru-RU" alt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1" indent="-342900" eaLnBrk="1" hangingPunct="1">
              <a:buFont typeface="Wingdings" pitchFamily="2" charset="2"/>
              <a:buChar char="ü"/>
              <a:defRPr/>
            </a:pPr>
            <a:r>
              <a:rPr lang="ru-RU" altLang="en-US" sz="2400" b="1" dirty="0">
                <a:solidFill>
                  <a:srgbClr val="FF0000"/>
                </a:solidFill>
              </a:rPr>
              <a:t>Да: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marL="742950" lvl="2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2 </a:t>
            </a:r>
            <a:r>
              <a:rPr lang="ru-RU" altLang="en-US" sz="2400" b="1" dirty="0">
                <a:solidFill>
                  <a:srgbClr val="FF0000"/>
                </a:solidFill>
              </a:rPr>
              <a:t>последующих отчета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ru-RU" altLang="en-US" sz="2400" b="1" dirty="0">
                <a:solidFill>
                  <a:srgbClr val="FF0000"/>
                </a:solidFill>
              </a:rPr>
              <a:t>для НЯОИ</a:t>
            </a:r>
            <a:r>
              <a:rPr lang="en-US" altLang="en-US" sz="2400" b="1" dirty="0">
                <a:solidFill>
                  <a:srgbClr val="FF0000"/>
                </a:solidFill>
              </a:rPr>
              <a:t> 1 </a:t>
            </a:r>
            <a:r>
              <a:rPr lang="ru-RU" altLang="en-US" sz="2400" b="1" dirty="0">
                <a:solidFill>
                  <a:srgbClr val="FF0000"/>
                </a:solidFill>
              </a:rPr>
              <a:t>и</a:t>
            </a:r>
            <a:r>
              <a:rPr lang="en-US" altLang="en-US" sz="2400" b="1" dirty="0">
                <a:solidFill>
                  <a:srgbClr val="FF0000"/>
                </a:solidFill>
              </a:rPr>
              <a:t> 2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1 </a:t>
            </a:r>
            <a:r>
              <a:rPr lang="ru-RU" altLang="en-US" sz="2400" b="1" dirty="0">
                <a:solidFill>
                  <a:srgbClr val="FF0000"/>
                </a:solidFill>
              </a:rPr>
              <a:t>последующий отчет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ru-RU" altLang="en-US" sz="2400" b="1" dirty="0">
                <a:solidFill>
                  <a:srgbClr val="FF0000"/>
                </a:solidFill>
              </a:rPr>
              <a:t>на удлинение </a:t>
            </a:r>
            <a:r>
              <a:rPr lang="en-US" altLang="en-US" sz="2400" b="1" dirty="0">
                <a:solidFill>
                  <a:srgbClr val="FF0000"/>
                </a:solidFill>
              </a:rPr>
              <a:t>QTc </a:t>
            </a:r>
            <a:r>
              <a:rPr lang="ru-RU" altLang="en-US" sz="2400" b="1" dirty="0">
                <a:solidFill>
                  <a:srgbClr val="FF0000"/>
                </a:solidFill>
              </a:rPr>
              <a:t>(уже 2-й степени тяжести)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en-US" sz="2400" b="1" dirty="0">
                <a:solidFill>
                  <a:srgbClr val="FF0000"/>
                </a:solidFill>
              </a:rPr>
              <a:t>1 новый отчет о гепатите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FC002110-D309-46A8-A636-FDF5232ADFEF}"/>
              </a:ext>
            </a:extLst>
          </p:cNvPr>
          <p:cNvSpPr/>
          <p:nvPr/>
        </p:nvSpPr>
        <p:spPr>
          <a:xfrm>
            <a:off x="5791200" y="873458"/>
            <a:ext cx="228600" cy="838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38100">
                <a:solidFill>
                  <a:schemeClr val="accent2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>
            <a:extLst>
              <a:ext uri="{FF2B5EF4-FFF2-40B4-BE49-F238E27FC236}">
                <a16:creationId xmlns:a16="http://schemas.microsoft.com/office/drawing/2014/main" id="{80329F55-FD9A-465E-8CBD-FFF30BCA8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284" y="136523"/>
            <a:ext cx="8158716" cy="492443"/>
          </a:xfrm>
        </p:spPr>
        <p:txBody>
          <a:bodyPr/>
          <a:lstStyle/>
          <a:p>
            <a:pPr eaLnBrk="1" hangingPunct="1"/>
            <a:r>
              <a:rPr lang="ru-RU" altLang="en-US" sz="3200" i="0" dirty="0">
                <a:solidFill>
                  <a:srgbClr val="C00000"/>
                </a:solidFill>
                <a:latin typeface="+mj-lt"/>
              </a:rPr>
              <a:t>26 СЕНТЯБРЯ 2017 ГОДА</a:t>
            </a:r>
            <a:endParaRPr lang="en-US" altLang="en-US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9E7F8FFA-4C13-4072-AFA5-883EECBDE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1447800" cy="3962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en-US" sz="1400" dirty="0"/>
              <a:t>Вы принимаете пациента в день проведения исследований</a:t>
            </a:r>
            <a:endParaRPr lang="en-US" altLang="en-US" sz="1400" dirty="0"/>
          </a:p>
          <a:p>
            <a:pPr eaLnBrk="1" hangingPunct="1">
              <a:defRPr/>
            </a:pPr>
            <a:r>
              <a:rPr lang="ru-RU" altLang="ru-RU" sz="1400" dirty="0"/>
              <a:t>ЭКГ</a:t>
            </a:r>
            <a:r>
              <a:rPr lang="en-US" altLang="ru-RU" sz="1400" dirty="0"/>
              <a:t>: </a:t>
            </a:r>
            <a:r>
              <a:rPr lang="ru-RU" altLang="ru-RU" sz="1400" dirty="0"/>
              <a:t>ЧСС</a:t>
            </a:r>
            <a:r>
              <a:rPr lang="en-US" altLang="ru-RU" sz="1400" dirty="0"/>
              <a:t> </a:t>
            </a:r>
            <a:r>
              <a:rPr lang="ru-RU" altLang="ru-RU" sz="1400" dirty="0"/>
              <a:t>70</a:t>
            </a:r>
            <a:r>
              <a:rPr lang="en-US" altLang="ru-RU" sz="1400" dirty="0"/>
              <a:t>, QT </a:t>
            </a:r>
            <a:r>
              <a:rPr lang="ru-RU" altLang="ru-RU" sz="1400" dirty="0"/>
              <a:t>400</a:t>
            </a:r>
            <a:r>
              <a:rPr lang="en-US" altLang="ru-RU" sz="1400" dirty="0"/>
              <a:t>, QTc </a:t>
            </a:r>
            <a:r>
              <a:rPr lang="ru-RU" altLang="ru-RU" sz="1400" dirty="0"/>
              <a:t>421</a:t>
            </a:r>
            <a:endParaRPr lang="en-US" altLang="ru-RU" sz="1400" dirty="0"/>
          </a:p>
          <a:p>
            <a:pPr eaLnBrk="1" hangingPunct="1">
              <a:defRPr/>
            </a:pPr>
            <a:r>
              <a:rPr lang="ru-RU" altLang="ru-RU" sz="1400" dirty="0"/>
              <a:t>Анализ крови</a:t>
            </a:r>
            <a:r>
              <a:rPr lang="en-US" altLang="ru-RU" sz="1400" dirty="0"/>
              <a:t>: </a:t>
            </a:r>
            <a:r>
              <a:rPr lang="en-US" altLang="ru-RU" sz="1600" dirty="0" err="1"/>
              <a:t>Hb</a:t>
            </a:r>
            <a:r>
              <a:rPr lang="en-US" altLang="ru-RU" sz="1600" dirty="0"/>
              <a:t>= 1</a:t>
            </a:r>
            <a:r>
              <a:rPr lang="ru-RU" altLang="ru-RU" sz="1600" dirty="0"/>
              <a:t>06</a:t>
            </a:r>
            <a:r>
              <a:rPr lang="en-US" altLang="ru-RU" sz="1600" dirty="0"/>
              <a:t>, L=</a:t>
            </a:r>
            <a:r>
              <a:rPr lang="ru-RU" altLang="ru-RU" sz="1600" dirty="0"/>
              <a:t> 12.0</a:t>
            </a:r>
            <a:r>
              <a:rPr lang="en-US" altLang="ru-RU" sz="1600" dirty="0"/>
              <a:t>, </a:t>
            </a:r>
            <a:r>
              <a:rPr lang="en-US" altLang="ru-RU" sz="1600" dirty="0" err="1"/>
              <a:t>Tr</a:t>
            </a:r>
            <a:r>
              <a:rPr lang="en-US" altLang="ru-RU" sz="1600" dirty="0"/>
              <a:t>+</a:t>
            </a:r>
            <a:r>
              <a:rPr lang="ru-RU" altLang="ru-RU" sz="1600" dirty="0"/>
              <a:t>346</a:t>
            </a:r>
            <a:endParaRPr lang="en-US" altLang="ru-RU" sz="1600" dirty="0"/>
          </a:p>
          <a:p>
            <a:pPr eaLnBrk="1" hangingPunct="1">
              <a:defRPr/>
            </a:pPr>
            <a:r>
              <a:rPr lang="ru-RU" altLang="ru-RU" sz="1400" dirty="0" err="1"/>
              <a:t>Ф.почек</a:t>
            </a:r>
            <a:r>
              <a:rPr lang="en-US" altLang="ru-RU" sz="1400" dirty="0"/>
              <a:t>: </a:t>
            </a:r>
            <a:r>
              <a:rPr lang="ru-RU" altLang="ru-RU" sz="1400" dirty="0" err="1"/>
              <a:t>креатинин</a:t>
            </a:r>
            <a:r>
              <a:rPr lang="en-US" altLang="ru-RU" sz="1400" dirty="0"/>
              <a:t> </a:t>
            </a:r>
            <a:r>
              <a:rPr lang="ru-RU" altLang="ru-RU" sz="1400" dirty="0"/>
              <a:t>75</a:t>
            </a:r>
            <a:r>
              <a:rPr lang="en-US" altLang="ru-RU" sz="1400" dirty="0"/>
              <a:t>, K+</a:t>
            </a:r>
            <a:r>
              <a:rPr lang="ru-RU" altLang="ru-RU" sz="1400" dirty="0"/>
              <a:t>3</a:t>
            </a:r>
            <a:r>
              <a:rPr lang="en-US" altLang="ru-RU" sz="1400" dirty="0"/>
              <a:t>.</a:t>
            </a:r>
            <a:r>
              <a:rPr lang="ru-RU" altLang="ru-RU" sz="1400" dirty="0"/>
              <a:t>9</a:t>
            </a:r>
            <a:endParaRPr lang="en-US" altLang="ru-RU" sz="1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400" dirty="0"/>
              <a:t>Печеночные пробы</a:t>
            </a:r>
            <a:r>
              <a:rPr lang="en-US" altLang="ru-RU" sz="1400" dirty="0"/>
              <a:t>: </a:t>
            </a:r>
            <a:r>
              <a:rPr lang="ru-RU" altLang="ru-RU" sz="1400" dirty="0"/>
              <a:t>АСТ</a:t>
            </a:r>
            <a:r>
              <a:rPr lang="en-US" altLang="ru-RU" sz="1400" dirty="0"/>
              <a:t> </a:t>
            </a:r>
            <a:r>
              <a:rPr lang="ru-RU" altLang="ru-RU" sz="1400" dirty="0"/>
              <a:t>102</a:t>
            </a:r>
            <a:r>
              <a:rPr lang="en-US" altLang="ru-RU" sz="1400" dirty="0"/>
              <a:t> </a:t>
            </a:r>
            <a:r>
              <a:rPr lang="ru-RU" altLang="ru-RU" sz="1400" dirty="0"/>
              <a:t>АЛТ</a:t>
            </a:r>
            <a:r>
              <a:rPr lang="en-US" altLang="ru-RU" sz="1400" dirty="0"/>
              <a:t> </a:t>
            </a:r>
            <a:r>
              <a:rPr lang="ru-RU" altLang="ru-RU" sz="1400" dirty="0"/>
              <a:t>97</a:t>
            </a:r>
            <a:r>
              <a:rPr lang="en-US" altLang="ru-RU" sz="1400" dirty="0"/>
              <a:t> </a:t>
            </a:r>
            <a:r>
              <a:rPr lang="ru-RU" altLang="ru-RU" sz="1400" dirty="0"/>
              <a:t>билирубин</a:t>
            </a:r>
            <a:r>
              <a:rPr lang="en-US" altLang="ru-RU" sz="1400" dirty="0"/>
              <a:t> </a:t>
            </a:r>
            <a:r>
              <a:rPr lang="ru-RU" altLang="ru-RU" sz="1400" dirty="0"/>
              <a:t>20</a:t>
            </a:r>
            <a:endParaRPr lang="ru-RU" altLang="en-US" sz="1400" dirty="0"/>
          </a:p>
          <a:p>
            <a:pPr eaLnBrk="1" hangingPunct="1">
              <a:defRPr/>
            </a:pPr>
            <a:endParaRPr lang="ru-RU" alt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F761BD-059A-4C03-BA4F-A061AB855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60028"/>
              </p:ext>
            </p:extLst>
          </p:nvPr>
        </p:nvGraphicFramePr>
        <p:xfrm>
          <a:off x="1600200" y="763588"/>
          <a:ext cx="7472362" cy="6022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1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Баз. 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14/05/201</a:t>
                      </a:r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 1</a:t>
                      </a:r>
                      <a:b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09-06-201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 fontAlgn="b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b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23/06/201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 fontAlgn="b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Месяц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b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15/07/201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  <a:p>
                      <a:pPr algn="ctr" fontAlgn="b"/>
                      <a:endParaRPr lang="ru-RU" sz="14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r>
                        <a:rPr 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br>
                        <a:rPr 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27/08/201</a:t>
                      </a:r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Месяц</a:t>
                      </a:r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5</a:t>
                      </a:r>
                      <a:b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26/09/201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ЭКГ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ЧСС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88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QT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400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QTcF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455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421</a:t>
                      </a:r>
                      <a:endParaRPr lang="en-US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ОА крови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Гемоглобин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115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106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9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Лейкоциты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Тромбоциты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395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346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Функция почек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9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Креатинин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105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3.1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3.9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Печеночные пробы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9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АСТ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102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9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АЛТ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97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3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Билирубин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Oval 4">
            <a:extLst>
              <a:ext uri="{FF2B5EF4-FFF2-40B4-BE49-F238E27FC236}">
                <a16:creationId xmlns:a16="http://schemas.microsoft.com/office/drawing/2014/main" id="{11C128DF-1DF7-4073-9B9D-C8000911BFBD}"/>
              </a:ext>
            </a:extLst>
          </p:cNvPr>
          <p:cNvSpPr/>
          <p:nvPr/>
        </p:nvSpPr>
        <p:spPr>
          <a:xfrm>
            <a:off x="8294688" y="2559050"/>
            <a:ext cx="565150" cy="307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D402B44D-7AB1-48BD-9DD6-4D093C80DA2F}"/>
              </a:ext>
            </a:extLst>
          </p:cNvPr>
          <p:cNvSpPr/>
          <p:nvPr/>
        </p:nvSpPr>
        <p:spPr>
          <a:xfrm>
            <a:off x="8328025" y="5715000"/>
            <a:ext cx="566738" cy="307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3CFACF07-DD2B-45B4-9568-362D2E7B0912}"/>
              </a:ext>
            </a:extLst>
          </p:cNvPr>
          <p:cNvSpPr/>
          <p:nvPr/>
        </p:nvSpPr>
        <p:spPr>
          <a:xfrm>
            <a:off x="8315325" y="6022975"/>
            <a:ext cx="566738" cy="307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>
            <a:extLst>
              <a:ext uri="{FF2B5EF4-FFF2-40B4-BE49-F238E27FC236}">
                <a16:creationId xmlns:a16="http://schemas.microsoft.com/office/drawing/2014/main" id="{B56D2648-0ECE-49F0-9D1E-8A8662AC0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553998"/>
          </a:xfrm>
        </p:spPr>
        <p:txBody>
          <a:bodyPr/>
          <a:lstStyle/>
          <a:p>
            <a:pPr eaLnBrk="1" hangingPunct="1"/>
            <a:r>
              <a:rPr lang="ru-RU" altLang="en-US" sz="3600" i="0" dirty="0">
                <a:solidFill>
                  <a:srgbClr val="C00000"/>
                </a:solidFill>
                <a:latin typeface="+mj-lt"/>
              </a:rPr>
              <a:t>ТАКТИКА</a:t>
            </a:r>
            <a:endParaRPr lang="en-US" altLang="en-US" sz="36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27FB9C21-6ECF-4383-8C95-D6EAAF972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430887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en-US" sz="2800" b="1" dirty="0">
                <a:solidFill>
                  <a:schemeClr val="tx1"/>
                </a:solidFill>
              </a:rPr>
              <a:t>НЯОИ</a:t>
            </a:r>
            <a:r>
              <a:rPr lang="en-US" altLang="en-US" sz="2800" b="1" dirty="0">
                <a:solidFill>
                  <a:schemeClr val="tx1"/>
                </a:solidFill>
              </a:rPr>
              <a:t> 3</a:t>
            </a:r>
            <a:r>
              <a:rPr lang="en-US" altLang="en-US" sz="2800" dirty="0">
                <a:solidFill>
                  <a:schemeClr val="tx1"/>
                </a:solidFill>
              </a:rPr>
              <a:t>: </a:t>
            </a:r>
            <a:r>
              <a:rPr lang="ru-RU" altLang="en-US" sz="2800" dirty="0">
                <a:solidFill>
                  <a:schemeClr val="tx1"/>
                </a:solidFill>
              </a:rPr>
              <a:t>Удлинение интервала </a:t>
            </a:r>
            <a:r>
              <a:rPr lang="en-US" altLang="en-US" sz="2800" dirty="0">
                <a:solidFill>
                  <a:schemeClr val="tx1"/>
                </a:solidFill>
              </a:rPr>
              <a:t>QTc </a:t>
            </a:r>
            <a:r>
              <a:rPr lang="ru-RU" altLang="en-US" sz="2800" dirty="0">
                <a:solidFill>
                  <a:schemeClr val="tx1"/>
                </a:solidFill>
              </a:rPr>
              <a:t>          </a:t>
            </a:r>
            <a:r>
              <a:rPr lang="en-US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Разрешил</a:t>
            </a:r>
            <a:r>
              <a:rPr lang="ru-RU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о</a:t>
            </a:r>
            <a:r>
              <a:rPr lang="en-US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сь</a:t>
            </a:r>
            <a:endParaRPr lang="en-US" alt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en-US" sz="2400" b="1" dirty="0">
                <a:solidFill>
                  <a:srgbClr val="00B050"/>
                </a:solidFill>
              </a:rPr>
              <a:t>Возобновлен  </a:t>
            </a:r>
            <a:r>
              <a:rPr lang="ru-RU" altLang="en-US" sz="2400" b="1" dirty="0" err="1">
                <a:solidFill>
                  <a:srgbClr val="00B050"/>
                </a:solidFill>
              </a:rPr>
              <a:t>Levofloxacin</a:t>
            </a:r>
            <a:r>
              <a:rPr lang="ru-RU" altLang="en-US" sz="2400" b="1" dirty="0">
                <a:solidFill>
                  <a:srgbClr val="00B05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en-US" sz="2800" b="1" dirty="0">
                <a:solidFill>
                  <a:schemeClr val="tx1"/>
                </a:solidFill>
              </a:rPr>
              <a:t>НЯОИ </a:t>
            </a:r>
            <a:r>
              <a:rPr lang="en-US" altLang="en-US" sz="2800" b="1" dirty="0">
                <a:solidFill>
                  <a:schemeClr val="tx1"/>
                </a:solidFill>
              </a:rPr>
              <a:t>4: </a:t>
            </a:r>
            <a:r>
              <a:rPr lang="ru-RU" altLang="en-US" sz="2800" b="1" dirty="0">
                <a:solidFill>
                  <a:schemeClr val="tx1"/>
                </a:solidFill>
              </a:rPr>
              <a:t>Гепатит - степень тяжести 1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en-US" sz="2800" b="1" dirty="0">
                <a:solidFill>
                  <a:srgbClr val="00B050"/>
                </a:solidFill>
              </a:rPr>
              <a:t>Отменен </a:t>
            </a:r>
            <a:r>
              <a:rPr lang="en-US" altLang="en-US" sz="2800" b="1" dirty="0">
                <a:solidFill>
                  <a:srgbClr val="00B050"/>
                </a:solidFill>
              </a:rPr>
              <a:t>Z  </a:t>
            </a:r>
            <a:r>
              <a:rPr lang="ru-RU" altLang="en-US" sz="2800" b="1" dirty="0">
                <a:solidFill>
                  <a:srgbClr val="00B050"/>
                </a:solidFill>
              </a:rPr>
              <a:t>из-за повышенного АСТ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b="1" dirty="0">
                <a:solidFill>
                  <a:schemeClr val="accent5">
                    <a:lumMod val="75000"/>
                  </a:schemeClr>
                </a:solidFill>
              </a:rPr>
              <a:t>Составлять ли отчеты (</a:t>
            </a:r>
            <a:r>
              <a:rPr lang="ru-RU" altLang="en-US" b="1" dirty="0" err="1">
                <a:solidFill>
                  <a:schemeClr val="accent5">
                    <a:lumMod val="75000"/>
                  </a:schemeClr>
                </a:solidFill>
              </a:rPr>
              <a:t>жк</a:t>
            </a:r>
            <a:r>
              <a:rPr lang="ru-RU" altLang="en-US" b="1" dirty="0">
                <a:solidFill>
                  <a:schemeClr val="accent5">
                    <a:lumMod val="75000"/>
                  </a:schemeClr>
                </a:solidFill>
              </a:rPr>
              <a:t>)?</a:t>
            </a:r>
            <a:r>
              <a:rPr lang="ru-RU" altLang="en-US" sz="1800" dirty="0">
                <a:solidFill>
                  <a:prstClr val="black"/>
                </a:solidFill>
              </a:rPr>
              <a:t> </a:t>
            </a:r>
            <a:endParaRPr lang="ru-RU" alt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1" indent="-342900" eaLnBrk="1" hangingPunct="1">
              <a:buFont typeface="Wingdings" pitchFamily="2" charset="2"/>
              <a:buChar char="ü"/>
              <a:defRPr/>
            </a:pPr>
            <a:r>
              <a:rPr lang="ru-RU" altLang="en-US" sz="2400" b="1" dirty="0">
                <a:solidFill>
                  <a:srgbClr val="FF0000"/>
                </a:solidFill>
              </a:rPr>
              <a:t>Да: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marL="742950" lvl="2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1 </a:t>
            </a:r>
            <a:r>
              <a:rPr lang="ru-RU" altLang="en-US" sz="2400" b="1" dirty="0">
                <a:solidFill>
                  <a:srgbClr val="FF0000"/>
                </a:solidFill>
              </a:rPr>
              <a:t>последующий отчет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ru-RU" altLang="en-US" sz="2400" b="1" dirty="0">
                <a:solidFill>
                  <a:srgbClr val="FF0000"/>
                </a:solidFill>
              </a:rPr>
              <a:t>НЯОИ 3 на удлинение </a:t>
            </a:r>
            <a:r>
              <a:rPr lang="en-US" altLang="en-US" sz="2400" b="1" dirty="0">
                <a:solidFill>
                  <a:srgbClr val="FF0000"/>
                </a:solidFill>
              </a:rPr>
              <a:t>QTc </a:t>
            </a:r>
            <a:r>
              <a:rPr lang="ru-RU" altLang="en-US" sz="2400" b="1" dirty="0">
                <a:solidFill>
                  <a:srgbClr val="FF0000"/>
                </a:solidFill>
              </a:rPr>
              <a:t>(разрешилось)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en-US" sz="2400" b="1" dirty="0">
                <a:solidFill>
                  <a:srgbClr val="FF0000"/>
                </a:solidFill>
              </a:rPr>
              <a:t>1 последующий отчет на НЯОИ 4 о гепатите (отмена препарата)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A1643F5-5B92-4AF5-B236-F0426AE6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68" y="177800"/>
            <a:ext cx="8534400" cy="49244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0" cap="all" dirty="0">
                <a:solidFill>
                  <a:srgbClr val="C00000"/>
                </a:solidFill>
                <a:latin typeface="+mj-lt"/>
              </a:rPr>
              <a:t>гепатотоксичность</a:t>
            </a:r>
            <a:r>
              <a:rPr lang="en-US" sz="3200" i="0" cap="all" dirty="0">
                <a:solidFill>
                  <a:srgbClr val="C00000"/>
                </a:solidFill>
                <a:latin typeface="+mj-lt"/>
              </a:rPr>
              <a:t> (Z, P</a:t>
            </a:r>
            <a:r>
              <a:rPr lang="en-US" sz="3200" i="0" dirty="0">
                <a:solidFill>
                  <a:srgbClr val="C00000"/>
                </a:solidFill>
                <a:latin typeface="+mj-lt"/>
              </a:rPr>
              <a:t>to</a:t>
            </a:r>
            <a:r>
              <a:rPr lang="en-US" sz="3200" i="0" cap="all" dirty="0">
                <a:solidFill>
                  <a:srgbClr val="C00000"/>
                </a:solidFill>
                <a:latin typeface="+mj-lt"/>
              </a:rPr>
              <a:t>, L</a:t>
            </a:r>
            <a:r>
              <a:rPr lang="en-US" sz="3200" i="0" dirty="0">
                <a:solidFill>
                  <a:srgbClr val="C00000"/>
                </a:solidFill>
                <a:latin typeface="+mj-lt"/>
              </a:rPr>
              <a:t>zd</a:t>
            </a:r>
            <a:r>
              <a:rPr lang="en-US" sz="3200" i="0" cap="all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3200" i="0" cap="all" dirty="0" err="1">
                <a:solidFill>
                  <a:srgbClr val="C00000"/>
                </a:solidFill>
                <a:latin typeface="+mj-lt"/>
              </a:rPr>
              <a:t>C</a:t>
            </a:r>
            <a:r>
              <a:rPr lang="en-US" sz="3200" i="0" dirty="0" err="1">
                <a:solidFill>
                  <a:srgbClr val="C00000"/>
                </a:solidFill>
                <a:latin typeface="+mj-lt"/>
              </a:rPr>
              <a:t>fz</a:t>
            </a:r>
            <a:r>
              <a:rPr lang="en-US" sz="3200" i="0" cap="all" dirty="0">
                <a:solidFill>
                  <a:srgbClr val="C00000"/>
                </a:solidFill>
                <a:latin typeface="+mj-lt"/>
              </a:rPr>
              <a:t>,</a:t>
            </a:r>
            <a:r>
              <a:rPr lang="en-US" sz="3200" i="0" cap="all" baseline="30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i="0" cap="all" dirty="0" err="1">
                <a:solidFill>
                  <a:srgbClr val="C00000"/>
                </a:solidFill>
                <a:latin typeface="+mj-lt"/>
              </a:rPr>
              <a:t>H</a:t>
            </a:r>
            <a:r>
              <a:rPr lang="en-US" sz="3200" i="0" cap="all" baseline="30000" dirty="0" err="1">
                <a:solidFill>
                  <a:srgbClr val="C00000"/>
                </a:solidFill>
                <a:latin typeface="+mj-lt"/>
              </a:rPr>
              <a:t>Hd</a:t>
            </a:r>
            <a:r>
              <a:rPr lang="en-US" sz="3200" i="0" cap="all" dirty="0" err="1">
                <a:solidFill>
                  <a:srgbClr val="C00000"/>
                </a:solidFill>
                <a:latin typeface="+mj-lt"/>
              </a:rPr>
              <a:t>,B</a:t>
            </a:r>
            <a:r>
              <a:rPr lang="en-US" sz="3200" i="0" dirty="0" err="1">
                <a:solidFill>
                  <a:srgbClr val="C00000"/>
                </a:solidFill>
                <a:latin typeface="+mj-lt"/>
              </a:rPr>
              <a:t>dq</a:t>
            </a:r>
            <a:r>
              <a:rPr lang="en-US" sz="3200" i="0" cap="all" dirty="0">
                <a:solidFill>
                  <a:srgbClr val="C00000"/>
                </a:solidFill>
                <a:latin typeface="+mj-lt"/>
              </a:rPr>
              <a:t>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A38329-2303-4A5B-A0EC-DD5A73678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524008"/>
              </p:ext>
            </p:extLst>
          </p:nvPr>
        </p:nvGraphicFramePr>
        <p:xfrm>
          <a:off x="219868" y="969963"/>
          <a:ext cx="8720929" cy="589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4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9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r>
                        <a:rPr lang="ru-RU" sz="1800" dirty="0"/>
                        <a:t> Степень</a:t>
                      </a:r>
                      <a:endParaRPr lang="en-US" sz="18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2</a:t>
                      </a:r>
                      <a:r>
                        <a:rPr lang="ru-RU" sz="1800" dirty="0"/>
                        <a:t> Степень</a:t>
                      </a:r>
                      <a:endParaRPr lang="en-US" sz="18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r>
                        <a:rPr lang="ru-RU" sz="1800" dirty="0"/>
                        <a:t> Степень</a:t>
                      </a:r>
                      <a:endParaRPr lang="en-US" sz="18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4</a:t>
                      </a:r>
                      <a:r>
                        <a:rPr lang="ru-RU" sz="1800" dirty="0"/>
                        <a:t> Степень</a:t>
                      </a:r>
                      <a:endParaRPr lang="en-US" sz="1800" dirty="0"/>
                    </a:p>
                  </a:txBody>
                  <a:tcPr marL="91438" marR="91438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64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  <a:r>
                        <a:rPr lang="ru-RU" sz="1800" dirty="0"/>
                        <a:t>С</a:t>
                      </a:r>
                      <a:r>
                        <a:rPr lang="en-US" sz="1800" dirty="0"/>
                        <a:t>T </a:t>
                      </a:r>
                      <a:r>
                        <a:rPr lang="ru-RU" sz="1800" dirty="0"/>
                        <a:t>и/или</a:t>
                      </a:r>
                      <a:r>
                        <a:rPr lang="en-US" sz="1800" dirty="0"/>
                        <a:t> A</a:t>
                      </a:r>
                      <a:r>
                        <a:rPr lang="ru-RU" sz="1800" dirty="0"/>
                        <a:t>Л</a:t>
                      </a:r>
                      <a:r>
                        <a:rPr lang="en-US" sz="1800" dirty="0"/>
                        <a:t>T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sym typeface="Wingdings"/>
                        </a:rPr>
                        <a:t>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&gt;1-&lt;2 </a:t>
                      </a:r>
                      <a:r>
                        <a:rPr lang="ru-RU" sz="1800" dirty="0"/>
                        <a:t>раза</a:t>
                      </a:r>
                      <a:r>
                        <a:rPr lang="en-US" sz="1800" baseline="0" dirty="0"/>
                        <a:t> </a:t>
                      </a:r>
                      <a:r>
                        <a:rPr lang="ru-RU" sz="1800" baseline="0" dirty="0"/>
                        <a:t>ВГН</a:t>
                      </a:r>
                      <a:endParaRPr lang="en-US" sz="18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&gt;2-&lt;3</a:t>
                      </a:r>
                      <a:r>
                        <a:rPr lang="en-US" sz="1800" baseline="0" dirty="0"/>
                        <a:t> </a:t>
                      </a:r>
                      <a:r>
                        <a:rPr lang="ru-RU" sz="1800" baseline="0" dirty="0"/>
                        <a:t>раза ВГН</a:t>
                      </a:r>
                      <a:endParaRPr lang="en-US" sz="18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&gt;3-&lt;8 </a:t>
                      </a:r>
                      <a:r>
                        <a:rPr lang="ru-RU" sz="1800" dirty="0"/>
                        <a:t>раза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ВГН</a:t>
                      </a:r>
                      <a:endParaRPr lang="en-US" sz="18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&gt;8 </a:t>
                      </a:r>
                      <a:r>
                        <a:rPr lang="ru-RU" sz="1800" dirty="0"/>
                        <a:t>раз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ВГН</a:t>
                      </a:r>
                      <a:endParaRPr lang="en-US" sz="1800" dirty="0"/>
                    </a:p>
                  </a:txBody>
                  <a:tcPr marL="91438" marR="91438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92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Тактика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Продолжайте лечение и следуйте до возврата к исходному уровню или стабилизации уровня AСT / AЛT.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Продолжайте лечение и следуйте до возвращения к исходному уровню или стабилизации подъема AСT / AЛT.</a:t>
                      </a:r>
                      <a:endParaRPr lang="en-US" sz="18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Отмена всех препаратов еженедельно мониторинг печеночных проб Возобновить лечение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устранения токсичности.</a:t>
                      </a:r>
                      <a:endParaRPr lang="en-US" sz="18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Отмена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всех препаратов, еженедельно анализ печеночных проб. Возобновить лечение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устранения токсичности.</a:t>
                      </a:r>
                      <a:endParaRPr lang="en-US" sz="1800" dirty="0"/>
                    </a:p>
                  </a:txBody>
                  <a:tcPr marL="91438" marR="91438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508">
                <a:tc gridSpan="5"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7030A0"/>
                          </a:solidFill>
                        </a:rPr>
                        <a:t>Небольшое повышение исходного уровня ферментов печени может быть связано с самим ТБ.</a:t>
                      </a:r>
                      <a:r>
                        <a:rPr lang="ru-RU" sz="1800" b="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r>
                        <a:rPr lang="ru-RU" sz="1800" b="0" baseline="0" dirty="0">
                          <a:solidFill>
                            <a:srgbClr val="7030A0"/>
                          </a:solidFill>
                        </a:rPr>
                        <a:t>Последовательно вводите </a:t>
                      </a:r>
                      <a:r>
                        <a:rPr lang="ru-RU" sz="1800" b="0" baseline="0" dirty="0" err="1">
                          <a:solidFill>
                            <a:srgbClr val="7030A0"/>
                          </a:solidFill>
                        </a:rPr>
                        <a:t>гепатотоксичные</a:t>
                      </a:r>
                      <a:r>
                        <a:rPr lang="ru-RU" sz="1800" b="0" baseline="0" dirty="0">
                          <a:solidFill>
                            <a:srgbClr val="7030A0"/>
                          </a:solidFill>
                        </a:rPr>
                        <a:t> ПТП каждые 3-4 дня с регулярной проверкой ферментов печени.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Подумайте о том, чтобы отменить наиболее вероятный препарат, если это не имеет значения для режима. Например, Z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09" marB="45709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>
            <a:extLst>
              <a:ext uri="{FF2B5EF4-FFF2-40B4-BE49-F238E27FC236}">
                <a16:creationId xmlns:a16="http://schemas.microsoft.com/office/drawing/2014/main" id="{81DEEF11-085D-411D-A323-CC3BD223D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850" y="163069"/>
            <a:ext cx="8488362" cy="553998"/>
          </a:xfrm>
        </p:spPr>
        <p:txBody>
          <a:bodyPr/>
          <a:lstStyle/>
          <a:p>
            <a:pPr eaLnBrk="1" hangingPunct="1"/>
            <a:r>
              <a:rPr lang="en-US" altLang="en-US" sz="3600" i="0" dirty="0">
                <a:solidFill>
                  <a:srgbClr val="C00000"/>
                </a:solidFill>
                <a:latin typeface="+mj-lt"/>
              </a:rPr>
              <a:t>11 </a:t>
            </a:r>
            <a:r>
              <a:rPr lang="ru-RU" altLang="en-US" sz="3600" i="0" dirty="0">
                <a:solidFill>
                  <a:srgbClr val="C00000"/>
                </a:solidFill>
                <a:latin typeface="+mj-lt"/>
              </a:rPr>
              <a:t>октября 2017 года</a:t>
            </a:r>
            <a:endParaRPr lang="en-US" altLang="en-US" sz="36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D9ED5954-5FC3-4581-BF21-4EA890CC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3" y="727074"/>
            <a:ext cx="8764587" cy="126188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1600" dirty="0">
                <a:solidFill>
                  <a:schemeClr val="tx1"/>
                </a:solidFill>
              </a:rPr>
              <a:t>Вы принимаете пациента в день проведения исследований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ЭКГ</a:t>
            </a:r>
            <a:r>
              <a:rPr lang="en-US" altLang="ru-RU" sz="1600" dirty="0">
                <a:solidFill>
                  <a:schemeClr val="tx1"/>
                </a:solidFill>
              </a:rPr>
              <a:t>: </a:t>
            </a:r>
            <a:r>
              <a:rPr lang="ru-RU" altLang="ru-RU" sz="1600" dirty="0">
                <a:solidFill>
                  <a:schemeClr val="tx1"/>
                </a:solidFill>
              </a:rPr>
              <a:t>ЧСС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=87</a:t>
            </a:r>
            <a:r>
              <a:rPr lang="en-US" altLang="ru-RU" sz="1600" dirty="0">
                <a:solidFill>
                  <a:schemeClr val="tx1"/>
                </a:solidFill>
              </a:rPr>
              <a:t>, QT</a:t>
            </a:r>
            <a:r>
              <a:rPr lang="ru-RU" altLang="ru-RU" sz="1600" dirty="0">
                <a:solidFill>
                  <a:schemeClr val="tx1"/>
                </a:solidFill>
              </a:rPr>
              <a:t>=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350</a:t>
            </a:r>
            <a:r>
              <a:rPr lang="en-US" altLang="ru-RU" sz="1600" dirty="0">
                <a:solidFill>
                  <a:schemeClr val="tx1"/>
                </a:solidFill>
              </a:rPr>
              <a:t>, QTc</a:t>
            </a:r>
            <a:r>
              <a:rPr lang="ru-RU" altLang="ru-RU" sz="1600" dirty="0">
                <a:solidFill>
                  <a:schemeClr val="tx1"/>
                </a:solidFill>
              </a:rPr>
              <a:t>=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396                             ОАК</a:t>
            </a:r>
            <a:r>
              <a:rPr lang="en-US" altLang="ru-RU" sz="1600" dirty="0">
                <a:solidFill>
                  <a:schemeClr val="tx1"/>
                </a:solidFill>
              </a:rPr>
              <a:t>: </a:t>
            </a:r>
            <a:r>
              <a:rPr lang="en-US" altLang="ru-RU" sz="1600" dirty="0" err="1">
                <a:solidFill>
                  <a:schemeClr val="tx1"/>
                </a:solidFill>
              </a:rPr>
              <a:t>Hb</a:t>
            </a:r>
            <a:r>
              <a:rPr lang="en-US" altLang="ru-RU" sz="1600" dirty="0">
                <a:solidFill>
                  <a:schemeClr val="tx1"/>
                </a:solidFill>
              </a:rPr>
              <a:t> 1</a:t>
            </a:r>
            <a:r>
              <a:rPr lang="ru-RU" altLang="ru-RU" sz="1600" dirty="0">
                <a:solidFill>
                  <a:schemeClr val="tx1"/>
                </a:solidFill>
              </a:rPr>
              <a:t>31</a:t>
            </a:r>
            <a:r>
              <a:rPr lang="en-US" altLang="ru-RU" sz="1600" dirty="0">
                <a:solidFill>
                  <a:schemeClr val="tx1"/>
                </a:solidFill>
              </a:rPr>
              <a:t>, L=</a:t>
            </a:r>
            <a:r>
              <a:rPr lang="ru-RU" altLang="ru-RU" sz="1600" dirty="0">
                <a:solidFill>
                  <a:schemeClr val="tx1"/>
                </a:solidFill>
              </a:rPr>
              <a:t> 5.9</a:t>
            </a:r>
            <a:r>
              <a:rPr lang="en-US" altLang="ru-RU" sz="1600" dirty="0">
                <a:solidFill>
                  <a:schemeClr val="tx1"/>
                </a:solidFill>
              </a:rPr>
              <a:t>, </a:t>
            </a:r>
            <a:r>
              <a:rPr lang="en-US" altLang="ru-RU" sz="1600" dirty="0" err="1">
                <a:solidFill>
                  <a:schemeClr val="tx1"/>
                </a:solidFill>
              </a:rPr>
              <a:t>Tr</a:t>
            </a:r>
            <a:r>
              <a:rPr lang="en-US" altLang="ru-RU" sz="1600" dirty="0">
                <a:solidFill>
                  <a:schemeClr val="tx1"/>
                </a:solidFill>
              </a:rPr>
              <a:t>= </a:t>
            </a:r>
            <a:r>
              <a:rPr lang="ru-RU" altLang="ru-RU" sz="1600" dirty="0">
                <a:solidFill>
                  <a:schemeClr val="tx1"/>
                </a:solidFill>
              </a:rPr>
              <a:t>373</a:t>
            </a:r>
            <a:endParaRPr lang="en-US" altLang="ru-RU" sz="1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Функция почек</a:t>
            </a:r>
            <a:r>
              <a:rPr lang="en-US" altLang="ru-RU" sz="1600" dirty="0">
                <a:solidFill>
                  <a:schemeClr val="tx1"/>
                </a:solidFill>
              </a:rPr>
              <a:t>: </a:t>
            </a:r>
            <a:r>
              <a:rPr lang="ru-RU" altLang="ru-RU" sz="1600" dirty="0" err="1">
                <a:solidFill>
                  <a:schemeClr val="tx1"/>
                </a:solidFill>
              </a:rPr>
              <a:t>креатинин</a:t>
            </a:r>
            <a:r>
              <a:rPr lang="ru-RU" altLang="ru-RU" sz="1600" dirty="0">
                <a:solidFill>
                  <a:schemeClr val="tx1"/>
                </a:solidFill>
              </a:rPr>
              <a:t>=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74</a:t>
            </a:r>
            <a:r>
              <a:rPr lang="en-US" altLang="ru-RU" sz="1600" dirty="0">
                <a:solidFill>
                  <a:schemeClr val="tx1"/>
                </a:solidFill>
              </a:rPr>
              <a:t>, K+</a:t>
            </a:r>
            <a:r>
              <a:rPr lang="ru-RU" altLang="ru-RU" sz="1600" dirty="0">
                <a:solidFill>
                  <a:schemeClr val="tx1"/>
                </a:solidFill>
              </a:rPr>
              <a:t>=4</a:t>
            </a:r>
            <a:r>
              <a:rPr lang="en-US" altLang="ru-RU" sz="1600" dirty="0">
                <a:solidFill>
                  <a:schemeClr val="tx1"/>
                </a:solidFill>
              </a:rPr>
              <a:t>.</a:t>
            </a:r>
            <a:r>
              <a:rPr lang="ru-RU" altLang="ru-RU" sz="1600" dirty="0">
                <a:solidFill>
                  <a:schemeClr val="tx1"/>
                </a:solidFill>
              </a:rPr>
              <a:t>3</a:t>
            </a:r>
            <a:endParaRPr lang="en-US" altLang="ru-RU" sz="1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Печеночные тесты</a:t>
            </a:r>
            <a:r>
              <a:rPr lang="en-US" altLang="ru-RU" sz="1600" dirty="0">
                <a:solidFill>
                  <a:schemeClr val="tx1"/>
                </a:solidFill>
              </a:rPr>
              <a:t>: </a:t>
            </a:r>
            <a:r>
              <a:rPr lang="ru-RU" altLang="ru-RU" sz="1600" dirty="0">
                <a:solidFill>
                  <a:schemeClr val="tx1"/>
                </a:solidFill>
              </a:rPr>
              <a:t>АСТ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=67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; АЛТ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=72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; билирубин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=16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en-US" sz="1800" b="1" dirty="0">
                <a:solidFill>
                  <a:srgbClr val="00B050"/>
                </a:solidFill>
              </a:rPr>
              <a:t>Никаких изменений в схему лечения внесено не было</a:t>
            </a:r>
            <a:endParaRPr lang="en-US" altLang="en-US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D9AFC2-D95E-4C64-AE26-ABA20E443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32283"/>
              </p:ext>
            </p:extLst>
          </p:nvPr>
        </p:nvGraphicFramePr>
        <p:xfrm>
          <a:off x="150813" y="2067406"/>
          <a:ext cx="8842375" cy="4986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4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5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Базовые показатели</a:t>
                      </a:r>
                      <a:b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14/05/201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7г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 1</a:t>
                      </a:r>
                      <a:b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09-06-201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7г.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b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23/06/201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7г.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8" marR="7618" marT="76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b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15/07/201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8" marR="7618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Ме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яц</a:t>
                      </a: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4</a:t>
                      </a:r>
                      <a:b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27/08/2015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b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26/09/201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Месяц </a:t>
                      </a:r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 </a:t>
                      </a:r>
                      <a:b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11/10/201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 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ЭКГ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ЧСС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87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QT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350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QTcF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455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490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421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396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Кровь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Гемоглобин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131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5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Лейкоциты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5.9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Тромбоциты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373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effectLst/>
                        </a:rPr>
                        <a:t>Функц.почек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Креатинин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86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3.1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4.3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Печеночные пробы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АСТ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102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67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АЛТ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58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72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Билирубин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FE0527C-D2DB-48B6-8CE1-D59C54B8F37A}"/>
              </a:ext>
            </a:extLst>
          </p:cNvPr>
          <p:cNvSpPr/>
          <p:nvPr/>
        </p:nvSpPr>
        <p:spPr>
          <a:xfrm>
            <a:off x="8116888" y="5787521"/>
            <a:ext cx="565150" cy="231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3DF74D96-81F2-4EAC-B480-BBAA1BE5F0C9}"/>
              </a:ext>
            </a:extLst>
          </p:cNvPr>
          <p:cNvSpPr/>
          <p:nvPr/>
        </p:nvSpPr>
        <p:spPr>
          <a:xfrm>
            <a:off x="8116888" y="6443663"/>
            <a:ext cx="565150" cy="231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>
            <a:extLst>
              <a:ext uri="{FF2B5EF4-FFF2-40B4-BE49-F238E27FC236}">
                <a16:creationId xmlns:a16="http://schemas.microsoft.com/office/drawing/2014/main" id="{92E07D6C-F9C2-4870-9DA6-F0568C789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03184"/>
            <a:ext cx="8458200" cy="492443"/>
          </a:xfrm>
        </p:spPr>
        <p:txBody>
          <a:bodyPr/>
          <a:lstStyle/>
          <a:p>
            <a:pPr eaLnBrk="1" hangingPunct="1"/>
            <a:r>
              <a:rPr lang="ru-RU" altLang="en-US" sz="3200" i="0" dirty="0">
                <a:solidFill>
                  <a:srgbClr val="C00000"/>
                </a:solidFill>
                <a:latin typeface="+mj-lt"/>
              </a:rPr>
              <a:t>12 НОЯБРЯ 2017 ГОДА</a:t>
            </a:r>
            <a:endParaRPr lang="en-US" altLang="en-US" sz="3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BFA42BBC-311C-459F-9A6E-33D6C9E0A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1107996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1400" dirty="0">
                <a:solidFill>
                  <a:schemeClr val="tx1"/>
                </a:solidFill>
              </a:rPr>
              <a:t>Вы принимаете пациента в день проведения исследований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1400" dirty="0">
                <a:solidFill>
                  <a:schemeClr val="tx1"/>
                </a:solidFill>
              </a:rPr>
              <a:t>ЭКГ</a:t>
            </a:r>
            <a:r>
              <a:rPr lang="en-US" altLang="ru-RU" sz="1400" dirty="0">
                <a:solidFill>
                  <a:schemeClr val="tx1"/>
                </a:solidFill>
              </a:rPr>
              <a:t>: </a:t>
            </a:r>
            <a:r>
              <a:rPr lang="ru-RU" altLang="ru-RU" sz="1400" dirty="0">
                <a:solidFill>
                  <a:schemeClr val="tx1"/>
                </a:solidFill>
              </a:rPr>
              <a:t>ЧСС=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ru-RU" altLang="ru-RU" sz="1400" dirty="0">
                <a:solidFill>
                  <a:schemeClr val="tx1"/>
                </a:solidFill>
              </a:rPr>
              <a:t>81</a:t>
            </a:r>
            <a:r>
              <a:rPr lang="en-US" altLang="ru-RU" sz="1400" dirty="0">
                <a:solidFill>
                  <a:schemeClr val="tx1"/>
                </a:solidFill>
              </a:rPr>
              <a:t>, QT</a:t>
            </a:r>
            <a:r>
              <a:rPr lang="ru-RU" altLang="ru-RU" sz="1400" dirty="0">
                <a:solidFill>
                  <a:schemeClr val="tx1"/>
                </a:solidFill>
              </a:rPr>
              <a:t>=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ru-RU" altLang="ru-RU" sz="1400" dirty="0">
                <a:solidFill>
                  <a:schemeClr val="tx1"/>
                </a:solidFill>
              </a:rPr>
              <a:t>380</a:t>
            </a:r>
            <a:r>
              <a:rPr lang="en-US" altLang="ru-RU" sz="1400" dirty="0">
                <a:solidFill>
                  <a:schemeClr val="tx1"/>
                </a:solidFill>
              </a:rPr>
              <a:t>, QTc</a:t>
            </a:r>
            <a:r>
              <a:rPr lang="ru-RU" altLang="ru-RU" sz="1400" dirty="0">
                <a:solidFill>
                  <a:schemeClr val="tx1"/>
                </a:solidFill>
              </a:rPr>
              <a:t>=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ru-RU" altLang="ru-RU" sz="1400" dirty="0">
                <a:solidFill>
                  <a:schemeClr val="tx1"/>
                </a:solidFill>
              </a:rPr>
              <a:t>419    ОАК</a:t>
            </a:r>
            <a:r>
              <a:rPr lang="en-US" altLang="ru-RU" sz="1400" dirty="0">
                <a:solidFill>
                  <a:schemeClr val="tx1"/>
                </a:solidFill>
              </a:rPr>
              <a:t>: </a:t>
            </a:r>
            <a:r>
              <a:rPr lang="ru-RU" altLang="ru-RU" sz="1400" dirty="0">
                <a:solidFill>
                  <a:schemeClr val="tx1"/>
                </a:solidFill>
              </a:rPr>
              <a:t>гемоглобин</a:t>
            </a:r>
            <a:r>
              <a:rPr lang="en-US" altLang="ru-RU" sz="1400" dirty="0">
                <a:solidFill>
                  <a:schemeClr val="tx1"/>
                </a:solidFill>
              </a:rPr>
              <a:t> 1</a:t>
            </a:r>
            <a:r>
              <a:rPr lang="ru-RU" altLang="ru-RU" sz="1400" dirty="0">
                <a:solidFill>
                  <a:schemeClr val="tx1"/>
                </a:solidFill>
              </a:rPr>
              <a:t>30</a:t>
            </a:r>
            <a:r>
              <a:rPr lang="en-US" altLang="ru-RU" sz="1400" dirty="0">
                <a:solidFill>
                  <a:schemeClr val="tx1"/>
                </a:solidFill>
              </a:rPr>
              <a:t>, </a:t>
            </a:r>
            <a:r>
              <a:rPr lang="ru-RU" altLang="ru-RU" sz="1400" dirty="0">
                <a:solidFill>
                  <a:schemeClr val="tx1"/>
                </a:solidFill>
              </a:rPr>
              <a:t>лейкоциты 7.4</a:t>
            </a:r>
            <a:r>
              <a:rPr lang="en-US" altLang="ru-RU" sz="1400" dirty="0">
                <a:solidFill>
                  <a:schemeClr val="tx1"/>
                </a:solidFill>
              </a:rPr>
              <a:t>, </a:t>
            </a:r>
            <a:r>
              <a:rPr lang="ru-RU" altLang="ru-RU" sz="1400" dirty="0">
                <a:solidFill>
                  <a:schemeClr val="tx1"/>
                </a:solidFill>
              </a:rPr>
              <a:t>тромбоциты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ru-RU" altLang="ru-RU" sz="1400" dirty="0">
                <a:solidFill>
                  <a:schemeClr val="tx1"/>
                </a:solidFill>
              </a:rPr>
              <a:t>342</a:t>
            </a:r>
            <a:endParaRPr lang="en-US" altLang="ru-RU" sz="1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1400" dirty="0">
                <a:solidFill>
                  <a:schemeClr val="tx1"/>
                </a:solidFill>
              </a:rPr>
              <a:t>Функция почек</a:t>
            </a:r>
            <a:r>
              <a:rPr lang="en-US" altLang="ru-RU" sz="1400" dirty="0">
                <a:solidFill>
                  <a:schemeClr val="tx1"/>
                </a:solidFill>
              </a:rPr>
              <a:t>: </a:t>
            </a:r>
            <a:r>
              <a:rPr lang="ru-RU" altLang="ru-RU" sz="1400" dirty="0" err="1">
                <a:solidFill>
                  <a:schemeClr val="tx1"/>
                </a:solidFill>
              </a:rPr>
              <a:t>креатинин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ru-RU" altLang="ru-RU" sz="1400" dirty="0">
                <a:solidFill>
                  <a:schemeClr val="tx1"/>
                </a:solidFill>
              </a:rPr>
              <a:t>=76</a:t>
            </a:r>
            <a:r>
              <a:rPr lang="en-US" altLang="ru-RU" sz="1400" dirty="0">
                <a:solidFill>
                  <a:schemeClr val="tx1"/>
                </a:solidFill>
              </a:rPr>
              <a:t>, K</a:t>
            </a:r>
            <a:r>
              <a:rPr lang="en-US" altLang="ru-RU" sz="1400" baseline="30000" dirty="0">
                <a:solidFill>
                  <a:schemeClr val="tx1"/>
                </a:solidFill>
              </a:rPr>
              <a:t>+</a:t>
            </a:r>
            <a:r>
              <a:rPr lang="ru-RU" altLang="ru-RU" sz="1400" dirty="0">
                <a:solidFill>
                  <a:schemeClr val="tx1"/>
                </a:solidFill>
              </a:rPr>
              <a:t>=3</a:t>
            </a:r>
            <a:r>
              <a:rPr lang="en-US" altLang="ru-RU" sz="1400" dirty="0">
                <a:solidFill>
                  <a:schemeClr val="tx1"/>
                </a:solidFill>
              </a:rPr>
              <a:t>.</a:t>
            </a:r>
            <a:r>
              <a:rPr lang="ru-RU" altLang="ru-RU" sz="1400" dirty="0">
                <a:solidFill>
                  <a:schemeClr val="tx1"/>
                </a:solidFill>
              </a:rPr>
              <a:t>9</a:t>
            </a:r>
            <a:endParaRPr lang="en-US" altLang="ru-RU" sz="1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1400" dirty="0">
                <a:solidFill>
                  <a:schemeClr val="tx1"/>
                </a:solidFill>
              </a:rPr>
              <a:t>Печеночные тесты</a:t>
            </a:r>
            <a:r>
              <a:rPr lang="en-US" altLang="ru-RU" sz="1400" dirty="0">
                <a:solidFill>
                  <a:schemeClr val="tx1"/>
                </a:solidFill>
              </a:rPr>
              <a:t>: </a:t>
            </a:r>
            <a:r>
              <a:rPr lang="ru-RU" altLang="ru-RU" sz="1400" dirty="0">
                <a:solidFill>
                  <a:schemeClr val="tx1"/>
                </a:solidFill>
              </a:rPr>
              <a:t>АСТ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ru-RU" altLang="ru-RU" sz="1400" dirty="0">
                <a:solidFill>
                  <a:schemeClr val="tx1"/>
                </a:solidFill>
              </a:rPr>
              <a:t>=22;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ru-RU" altLang="ru-RU" sz="1400" dirty="0">
                <a:solidFill>
                  <a:schemeClr val="tx1"/>
                </a:solidFill>
              </a:rPr>
              <a:t>АЛТ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ru-RU" altLang="ru-RU" sz="1400" dirty="0">
                <a:solidFill>
                  <a:schemeClr val="tx1"/>
                </a:solidFill>
              </a:rPr>
              <a:t>=14;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ru-RU" altLang="ru-RU" sz="1400" dirty="0">
                <a:solidFill>
                  <a:schemeClr val="tx1"/>
                </a:solidFill>
              </a:rPr>
              <a:t>билирубин=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ru-RU" altLang="ru-RU" sz="1400" dirty="0">
                <a:solidFill>
                  <a:schemeClr val="tx1"/>
                </a:solidFill>
              </a:rPr>
              <a:t>12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en-US" sz="1600" b="1" dirty="0">
                <a:solidFill>
                  <a:srgbClr val="00B050"/>
                </a:solidFill>
              </a:rPr>
              <a:t>Никаких изменений в схему лечения внесено не было</a:t>
            </a:r>
            <a:endParaRPr lang="en-US" altLang="en-US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2E319C-F553-4549-80C4-B852FE339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5652"/>
              </p:ext>
            </p:extLst>
          </p:nvPr>
        </p:nvGraphicFramePr>
        <p:xfrm>
          <a:off x="152400" y="1970088"/>
          <a:ext cx="8920162" cy="4784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4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89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Базовые показатели</a:t>
                      </a:r>
                      <a:b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14/05/201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 1</a:t>
                      </a:r>
                      <a:b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09-06-201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b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23/06/201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b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15/07/201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Ме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яц</a:t>
                      </a: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4</a:t>
                      </a:r>
                      <a:b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27/08/2015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b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26/09/201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Месяц </a:t>
                      </a: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b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11/10/201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Месяц</a:t>
                      </a:r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7</a:t>
                      </a:r>
                      <a:b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12/11/201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 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ЭКГ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ЧСС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87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81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QT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350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</a:rPr>
                        <a:t>380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QTcF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455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490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421</a:t>
                      </a:r>
                      <a:endParaRPr lang="en-US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396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419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Кровь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Гемоглобин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131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130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Лейкоциты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5.9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7.4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Тромбоциты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373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342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4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effectLst/>
                        </a:rPr>
                        <a:t>Функц.почек</a:t>
                      </a: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Креатинин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105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86</a:t>
                      </a:r>
                      <a:endParaRPr lang="en-US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74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76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3.1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4.3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3.9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12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Печеночные пробы</a:t>
                      </a: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АСТ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102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67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АЛТ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58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72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51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Билирубин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Oval 4">
            <a:extLst>
              <a:ext uri="{FF2B5EF4-FFF2-40B4-BE49-F238E27FC236}">
                <a16:creationId xmlns:a16="http://schemas.microsoft.com/office/drawing/2014/main" id="{0D77ADC8-5D9B-4C58-B0FA-D01032A0768F}"/>
              </a:ext>
            </a:extLst>
          </p:cNvPr>
          <p:cNvSpPr/>
          <p:nvPr/>
        </p:nvSpPr>
        <p:spPr>
          <a:xfrm>
            <a:off x="8264525" y="5867400"/>
            <a:ext cx="566738" cy="231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74D8907C-6DF4-44CB-947F-8AD12C5F9A23}"/>
              </a:ext>
            </a:extLst>
          </p:cNvPr>
          <p:cNvSpPr/>
          <p:nvPr/>
        </p:nvSpPr>
        <p:spPr>
          <a:xfrm>
            <a:off x="8264525" y="6153150"/>
            <a:ext cx="566738" cy="231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Pharmakovigilance\f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05" y="789467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7772400" cy="1440180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Вопросы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04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s\Desktop\Pharmakovigilance\1395636030_www.radionetplus.ru-1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7250"/>
            <a:ext cx="8686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27" y="1068113"/>
            <a:ext cx="5403273" cy="3966283"/>
          </a:xfrm>
        </p:spPr>
        <p:txBody>
          <a:bodyPr>
            <a:normAutofit/>
          </a:bodyPr>
          <a:lstStyle/>
          <a:p>
            <a:pPr algn="ctr"/>
            <a:r>
              <a:rPr lang="ru-RU" sz="45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</a:t>
            </a:r>
            <a:br>
              <a:rPr lang="ru-RU" sz="45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5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</a:t>
            </a:r>
            <a:br>
              <a:rPr lang="ru-RU" sz="45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5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35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3">
            <a:extLst>
              <a:ext uri="{FF2B5EF4-FFF2-40B4-BE49-F238E27FC236}">
                <a16:creationId xmlns:a16="http://schemas.microsoft.com/office/drawing/2014/main" id="{7A21F9E7-121E-41B3-AD4E-11B788DA3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97426"/>
            <a:ext cx="9144000" cy="430887"/>
          </a:xfrm>
        </p:spPr>
        <p:txBody>
          <a:bodyPr/>
          <a:lstStyle/>
          <a:p>
            <a:pPr eaLnBrk="1" hangingPunct="1"/>
            <a:r>
              <a:rPr lang="ru-RU" altLang="fr-FR" sz="2800" i="0" dirty="0">
                <a:solidFill>
                  <a:srgbClr val="C00000"/>
                </a:solidFill>
                <a:latin typeface="+mj-lt"/>
              </a:rPr>
              <a:t>НАПОМИНАНИЕ</a:t>
            </a:r>
            <a:r>
              <a:rPr lang="en-GB" altLang="fr-FR" sz="2800" i="0" dirty="0">
                <a:solidFill>
                  <a:srgbClr val="C00000"/>
                </a:solidFill>
                <a:latin typeface="+mj-lt"/>
              </a:rPr>
              <a:t>: </a:t>
            </a:r>
            <a:r>
              <a:rPr lang="ru-RU" altLang="fr-FR" sz="2800" i="0" dirty="0">
                <a:solidFill>
                  <a:srgbClr val="C00000"/>
                </a:solidFill>
                <a:latin typeface="+mj-lt"/>
              </a:rPr>
              <a:t>СЕРЬЕЗНОЕ</a:t>
            </a:r>
            <a:r>
              <a:rPr lang="en-GB" altLang="fr-FR" sz="2800" i="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fr-FR" sz="2800" i="0" dirty="0">
                <a:solidFill>
                  <a:srgbClr val="C00000"/>
                </a:solidFill>
                <a:latin typeface="+mj-lt"/>
              </a:rPr>
              <a:t>НЕЖЕЛАТЕЛЬНОЕ ЯВЛЕНИЕ</a:t>
            </a:r>
            <a:endParaRPr lang="en-GB" altLang="fr-FR" sz="28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56D7937-9F11-41A3-AE3D-38DE2965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93763"/>
            <a:ext cx="8435975" cy="92333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fr-FR" sz="2000" dirty="0">
                <a:latin typeface="+mn-lt"/>
              </a:rPr>
              <a:t>Любой неблагоприятный или непредвиденный признак / симптом </a:t>
            </a:r>
            <a:r>
              <a:rPr lang="en-US" altLang="fr-FR" sz="2000" dirty="0">
                <a:latin typeface="+mn-lt"/>
              </a:rPr>
              <a:t>/</a:t>
            </a:r>
            <a:r>
              <a:rPr lang="ru-RU" altLang="fr-FR" sz="2000" dirty="0">
                <a:latin typeface="+mn-lt"/>
              </a:rPr>
              <a:t> заболевание (включая лабораторное отклонение</a:t>
            </a:r>
            <a:r>
              <a:rPr lang="en-US" altLang="fr-FR" sz="2000" dirty="0">
                <a:latin typeface="+mn-lt"/>
              </a:rPr>
              <a:t>) </a:t>
            </a:r>
            <a:r>
              <a:rPr lang="ru-RU" altLang="fr-FR" sz="2000" dirty="0">
                <a:latin typeface="+mn-lt"/>
              </a:rPr>
              <a:t>при любой дозе является, приводящее к следующим состояниям:</a:t>
            </a:r>
            <a:endParaRPr lang="en-US" altLang="fr-FR" sz="2000" dirty="0">
              <a:latin typeface="+mn-lt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D55671B-D49F-4DEC-8375-AB8A174B5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53904"/>
              </p:ext>
            </p:extLst>
          </p:nvPr>
        </p:nvGraphicFramePr>
        <p:xfrm>
          <a:off x="152400" y="2133600"/>
          <a:ext cx="8839200" cy="4057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402"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 marL="91432" marR="91432" marT="45694" marB="456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noProof="0" dirty="0">
                          <a:solidFill>
                            <a:schemeClr val="tx1"/>
                          </a:solidFill>
                        </a:rPr>
                        <a:t>Смерть </a:t>
                      </a:r>
                      <a:endParaRPr lang="en-GB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694" marB="456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02"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 marL="91432" marR="91432" marT="45694" marB="456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noProof="0" dirty="0">
                          <a:solidFill>
                            <a:schemeClr val="tx1"/>
                          </a:solidFill>
                        </a:rPr>
                        <a:t>Моментальная угроза жизни </a:t>
                      </a:r>
                      <a:endParaRPr lang="en-GB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694" marB="456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724"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 marL="91432" marR="91432" marT="45694" marB="456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noProof="0" dirty="0">
                          <a:solidFill>
                            <a:schemeClr val="tx1"/>
                          </a:solidFill>
                        </a:rPr>
                        <a:t>Приводит к госпитализации или</a:t>
                      </a:r>
                      <a:r>
                        <a:rPr lang="ru-RU" sz="2000" baseline="0" noProof="0" dirty="0">
                          <a:solidFill>
                            <a:schemeClr val="tx1"/>
                          </a:solidFill>
                        </a:rPr>
                        <a:t> продлению госпитализации </a:t>
                      </a:r>
                      <a:endParaRPr lang="en-GB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694" marB="456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724"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 marL="91432" marR="91432" marT="45694" marB="456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noProof="0" dirty="0">
                          <a:solidFill>
                            <a:schemeClr val="tx1"/>
                          </a:solidFill>
                        </a:rPr>
                        <a:t>Приводит</a:t>
                      </a:r>
                      <a:r>
                        <a:rPr lang="ru-RU" sz="2000" baseline="0" noProof="0" dirty="0">
                          <a:solidFill>
                            <a:schemeClr val="tx1"/>
                          </a:solidFill>
                        </a:rPr>
                        <a:t> к значительной потере трудоспособности /инвалидности </a:t>
                      </a:r>
                      <a:endParaRPr lang="en-GB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694" marB="456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652"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 marL="91432" marR="91432" marT="45694" marB="456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noProof="0" dirty="0">
                          <a:solidFill>
                            <a:schemeClr val="tx1"/>
                          </a:solidFill>
                        </a:rPr>
                        <a:t>Приводит к врожденным дефектам или врожденной</a:t>
                      </a:r>
                      <a:r>
                        <a:rPr lang="ru-RU" sz="2000" baseline="0" noProof="0" dirty="0">
                          <a:solidFill>
                            <a:schemeClr val="tx1"/>
                          </a:solidFill>
                        </a:rPr>
                        <a:t> аномалии</a:t>
                      </a:r>
                      <a:endParaRPr lang="en-GB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694" marB="456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111"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 marL="91432" marR="91432" marT="45694" marB="456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noProof="0" dirty="0">
                          <a:solidFill>
                            <a:schemeClr val="tx1"/>
                          </a:solidFill>
                        </a:rPr>
                        <a:t>Другое значимое, с</a:t>
                      </a:r>
                      <a:r>
                        <a:rPr lang="ru-RU" sz="2000" baseline="0" noProof="0" dirty="0">
                          <a:solidFill>
                            <a:schemeClr val="tx1"/>
                          </a:solidFill>
                        </a:rPr>
                        <a:t> медицинской точки зрения событие, требующая вмешательства для предотвращения одного из выше перечисленного исхода</a:t>
                      </a:r>
                      <a:endParaRPr lang="en-GB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694" marB="456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Picture 2">
            <a:extLst>
              <a:ext uri="{FF2B5EF4-FFF2-40B4-BE49-F238E27FC236}">
                <a16:creationId xmlns:a16="http://schemas.microsoft.com/office/drawing/2014/main" id="{C78DD59E-2BE9-486A-ABD1-3853B71A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0" y="2195443"/>
            <a:ext cx="342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E3D6B44A-AFD8-46A1-BC14-D3311147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1" y="2666651"/>
            <a:ext cx="504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582F2BA8-13E6-4AE0-B4F8-2D501B20E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" y="3304800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2169BBB1-8262-44C2-9319-042F65C60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9" y="3952557"/>
            <a:ext cx="438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1E021264-B534-47C6-BC8A-22F3BDC9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6" y="4649730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BD1DBF5F-5413-471E-AF68-9D03FC91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0" y="5439222"/>
            <a:ext cx="457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>
            <a:extLst>
              <a:ext uri="{FF2B5EF4-FFF2-40B4-BE49-F238E27FC236}">
                <a16:creationId xmlns:a16="http://schemas.microsoft.com/office/drawing/2014/main" id="{15C474FD-4D68-4AC4-B4F8-564936708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59078"/>
            <a:ext cx="8618538" cy="492443"/>
          </a:xfrm>
        </p:spPr>
        <p:txBody>
          <a:bodyPr/>
          <a:lstStyle/>
          <a:p>
            <a:r>
              <a:rPr lang="ru-RU" altLang="ru-RU" sz="3200" i="0" dirty="0">
                <a:solidFill>
                  <a:srgbClr val="C00000"/>
                </a:solidFill>
                <a:latin typeface="+mj-lt"/>
              </a:rPr>
              <a:t>НЯ</a:t>
            </a:r>
            <a:r>
              <a:rPr lang="ru-RU" altLang="fr-FR" sz="3200" i="0" dirty="0">
                <a:solidFill>
                  <a:srgbClr val="C00000"/>
                </a:solidFill>
                <a:latin typeface="+mj-lt"/>
              </a:rPr>
              <a:t>, ПРЕДСТАВЛЯЮЩИЕ ОСОБЫЙ ИНТЕРЕС</a:t>
            </a:r>
            <a:endParaRPr lang="en-GB" altLang="fr-FR" sz="3200" i="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4193B4-CAEB-4C1E-A686-1CFF97357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578277"/>
              </p:ext>
            </p:extLst>
          </p:nvPr>
        </p:nvGraphicFramePr>
        <p:xfrm>
          <a:off x="147478" y="1288256"/>
          <a:ext cx="878078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7220" name="Picture 2" descr="http://www.clker.com/cliparts/1/5/b/3/12067397712024942328neuron.svg.med.png">
            <a:extLst>
              <a:ext uri="{FF2B5EF4-FFF2-40B4-BE49-F238E27FC236}">
                <a16:creationId xmlns:a16="http://schemas.microsoft.com/office/drawing/2014/main" id="{CAD6711D-68AA-4B8A-95B3-07CA68DD3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" y="1361887"/>
            <a:ext cx="13668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4" descr="Erithrocyte Clip Art">
            <a:extLst>
              <a:ext uri="{FF2B5EF4-FFF2-40B4-BE49-F238E27FC236}">
                <a16:creationId xmlns:a16="http://schemas.microsoft.com/office/drawing/2014/main" id="{3AE0EA64-7034-43A0-90B2-D387D39C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91" y="1388002"/>
            <a:ext cx="5032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7">
            <a:extLst>
              <a:ext uri="{FF2B5EF4-FFF2-40B4-BE49-F238E27FC236}">
                <a16:creationId xmlns:a16="http://schemas.microsoft.com/office/drawing/2014/main" id="{CE99A498-0CAB-4BFC-837A-784F4624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94141"/>
            <a:ext cx="443550" cy="47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3" name="Picture 9" descr="Eye Ball Clip Art">
            <a:extLst>
              <a:ext uri="{FF2B5EF4-FFF2-40B4-BE49-F238E27FC236}">
                <a16:creationId xmlns:a16="http://schemas.microsoft.com/office/drawing/2014/main" id="{56F00561-777F-496D-80BC-97D36C827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05" y="2667000"/>
            <a:ext cx="5032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4" name="Picture 11" descr="Liver Clip Art">
            <a:extLst>
              <a:ext uri="{FF2B5EF4-FFF2-40B4-BE49-F238E27FC236}">
                <a16:creationId xmlns:a16="http://schemas.microsoft.com/office/drawing/2014/main" id="{199916B6-2183-497F-B5D8-FC9B72B3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677346"/>
            <a:ext cx="5048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5" name="Picture 13" descr="dieases_thyroid">
            <a:extLst>
              <a:ext uri="{FF2B5EF4-FFF2-40B4-BE49-F238E27FC236}">
                <a16:creationId xmlns:a16="http://schemas.microsoft.com/office/drawing/2014/main" id="{F0B81C8F-E553-4FEF-82D8-9B69E9810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17" y="3965575"/>
            <a:ext cx="5032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6" name="Picture 15" descr="Uppercase K Clip Art">
            <a:extLst>
              <a:ext uri="{FF2B5EF4-FFF2-40B4-BE49-F238E27FC236}">
                <a16:creationId xmlns:a16="http://schemas.microsoft.com/office/drawing/2014/main" id="{6A024E38-13FA-4BC1-A729-4672366B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70" y="2559050"/>
            <a:ext cx="3159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7" name="Picture 17" descr="Human Kidney Clip Art">
            <a:extLst>
              <a:ext uri="{FF2B5EF4-FFF2-40B4-BE49-F238E27FC236}">
                <a16:creationId xmlns:a16="http://schemas.microsoft.com/office/drawing/2014/main" id="{C921D39B-8436-4C6E-8648-45EBC2B0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23" y="1410507"/>
            <a:ext cx="3238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8" name="Picture 19" descr="Headphones Simple Clip Art">
            <a:extLst>
              <a:ext uri="{FF2B5EF4-FFF2-40B4-BE49-F238E27FC236}">
                <a16:creationId xmlns:a16="http://schemas.microsoft.com/office/drawing/2014/main" id="{66D7D903-7BE2-46AC-BA17-22617C13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36044"/>
            <a:ext cx="5032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9" name="Picture 14" descr="ÐÐ¾Ð´Ð¶ÐµÐ»ÑÐ´Ð¾ÑÐ½Ð°Ñ Ð¶ÐµÐ»ÐµÐ·Ð° â ÑÑÐ¾ÐºÐ¾Ð²Ð¾Ðµ ÑÐ¾ÑÐ¾">
            <a:extLst>
              <a:ext uri="{FF2B5EF4-FFF2-40B4-BE49-F238E27FC236}">
                <a16:creationId xmlns:a16="http://schemas.microsoft.com/office/drawing/2014/main" id="{2F69AD9A-CE2D-408C-9E28-3FB66E4A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83" y="3903663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>
            <a:extLst>
              <a:ext uri="{FF2B5EF4-FFF2-40B4-BE49-F238E27FC236}">
                <a16:creationId xmlns:a16="http://schemas.microsoft.com/office/drawing/2014/main" id="{D016C958-EAC0-40DA-9895-B6A5171A9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399" cy="698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i="0" dirty="0">
                <a:solidFill>
                  <a:srgbClr val="C00000"/>
                </a:solidFill>
                <a:latin typeface="+mj-lt"/>
              </a:rPr>
              <a:t>Н</a:t>
            </a:r>
            <a:r>
              <a:rPr lang="en-US" altLang="ru-RU" sz="2800" i="0" dirty="0">
                <a:solidFill>
                  <a:srgbClr val="C00000"/>
                </a:solidFill>
                <a:latin typeface="+mj-lt"/>
              </a:rPr>
              <a:t>ЕЖЕЛАТЕЛЬНЫЕ ЯВЛЕНИЯ</a:t>
            </a:r>
            <a:r>
              <a:rPr lang="ru-RU" altLang="ru-RU" sz="2800" i="0" dirty="0">
                <a:solidFill>
                  <a:srgbClr val="C00000"/>
                </a:solidFill>
                <a:latin typeface="+mj-lt"/>
              </a:rPr>
              <a:t>, ПРЕДСТАВЛЯЮЩИЕ ИНТЕРЕС</a:t>
            </a:r>
            <a:r>
              <a:rPr lang="en-US" altLang="ru-RU" sz="2800" i="0" dirty="0">
                <a:solidFill>
                  <a:srgbClr val="C00000"/>
                </a:solidFill>
                <a:latin typeface="+mj-lt"/>
              </a:rPr>
              <a:t>: </a:t>
            </a:r>
            <a:r>
              <a:rPr lang="ru-RU" altLang="ru-RU" sz="2800" i="0" dirty="0">
                <a:solidFill>
                  <a:srgbClr val="C00000"/>
                </a:solidFill>
                <a:latin typeface="+mj-lt"/>
              </a:rPr>
              <a:t>частота появления в исследовании (</a:t>
            </a:r>
            <a:r>
              <a:rPr lang="en-US" altLang="ru-RU" sz="2800" i="0" dirty="0">
                <a:solidFill>
                  <a:srgbClr val="C00000"/>
                </a:solidFill>
                <a:latin typeface="+mj-lt"/>
              </a:rPr>
              <a:t>N = 687</a:t>
            </a:r>
            <a:r>
              <a:rPr lang="ru-RU" altLang="ru-RU" sz="2800" i="0" dirty="0">
                <a:solidFill>
                  <a:srgbClr val="C00000"/>
                </a:solidFill>
                <a:latin typeface="+mj-lt"/>
              </a:rPr>
              <a:t>)</a:t>
            </a:r>
            <a:r>
              <a:rPr lang="en-US" altLang="ru-RU" sz="2800" i="0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05D22F-660C-48E7-BCBB-EB3AF9C1B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478989"/>
              </p:ext>
            </p:extLst>
          </p:nvPr>
        </p:nvGraphicFramePr>
        <p:xfrm>
          <a:off x="152401" y="974725"/>
          <a:ext cx="8915399" cy="5832474"/>
        </p:xfrm>
        <a:graphic>
          <a:graphicData uri="http://schemas.openxmlformats.org/drawingml/2006/table">
            <a:tbl>
              <a:tblPr/>
              <a:tblGrid>
                <a:gridCol w="3136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09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Название 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НЯ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представляющего интерес</a:t>
                      </a:r>
                      <a:endParaRPr kumimoji="0" lang="en-US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 (%) пациентов с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по крайней мере, одним 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НЯ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представляющим интерес</a:t>
                      </a:r>
                      <a:endParaRPr kumimoji="0" lang="en-US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 (%) пациентов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по крайней мере, одним 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НЯ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представляющим интерес,</a:t>
                      </a:r>
                      <a:endParaRPr kumimoji="0" lang="en-US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степени 3-4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 (%) пациентов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 НЯ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представляющим интерес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которое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разрешилось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или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разрешилось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с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последствиями</a:t>
                      </a:r>
                      <a:endParaRPr kumimoji="0" lang="en-US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Повышение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уровня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ферментов печени (АЛТ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или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АСТ ≥1,1 х ВГН)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 (30,6)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(3,6)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(1,5)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Удлинение интервала QTcF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 (23,9)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(1,2)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(0,1)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Анемия (Hb &lt;10,5 г/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дл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(18,2)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(2,0)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(0,5)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Острая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почечная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недостаточность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 (16,6)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(0,2)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(0,3)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Периферическая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невропатия</a:t>
                      </a:r>
                      <a:endParaRPr kumimoji="0" lang="en-US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 (16,3)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(1,9)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(1,2)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Гипокалиемия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(К ≤3,4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мЭкв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/л)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 (14,0)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(1,3)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(0,3)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Нарушение слуха (потеря слуха)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(11,8)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(2,9)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(1,9)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Пониженное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тромбоцитов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(&lt;75,000/мм</a:t>
                      </a:r>
                      <a:r>
                        <a:rPr kumimoji="0" lang="en-US" alt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(7,7)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(0,1)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4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Гипотиреоз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(7,3)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(0,1)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(0,2)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Неврит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зрительного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нерва</a:t>
                      </a:r>
                      <a:endParaRPr kumimoji="0" lang="en-US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(1,2)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(0,2)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(0,3)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0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Пониженное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лейкоцитов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(0,7)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en-US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(7,9)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(6,5)</a:t>
                      </a:r>
                    </a:p>
                  </a:txBody>
                  <a:tcPr marL="44443" marR="444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90F3346-34BB-4E7F-B056-714E7C55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0006"/>
            <a:ext cx="8458200" cy="86177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i="0" cap="all" dirty="0">
                <a:solidFill>
                  <a:srgbClr val="C00000"/>
                </a:solidFill>
                <a:latin typeface="+mj-lt"/>
              </a:rPr>
              <a:t>Нежелательные Реакции Новых препаратов</a:t>
            </a:r>
            <a:br>
              <a:rPr lang="ru-RU" sz="2800" i="0" cap="all" dirty="0">
                <a:solidFill>
                  <a:srgbClr val="C00000"/>
                </a:solidFill>
                <a:latin typeface="+mj-lt"/>
              </a:rPr>
            </a:br>
            <a:r>
              <a:rPr lang="ru-RU" sz="2800" i="0" cap="all" dirty="0">
                <a:solidFill>
                  <a:srgbClr val="C00000"/>
                </a:solidFill>
                <a:latin typeface="+mj-lt"/>
              </a:rPr>
              <a:t> </a:t>
            </a:r>
            <a:r>
              <a:rPr kumimoji="0" lang="en-US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charset="0"/>
              </a:rPr>
              <a:t>Bdq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charset="0"/>
              </a:rPr>
              <a:t> и </a:t>
            </a:r>
            <a:r>
              <a:rPr kumimoji="0" lang="en-US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charset="0"/>
              </a:rPr>
              <a:t>Dlm</a:t>
            </a:r>
            <a:endParaRPr lang="en-US" sz="2800" i="0" cap="all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03A5DC-AE0E-4052-9E17-AE0E38AC5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105883"/>
              </p:ext>
            </p:extLst>
          </p:nvPr>
        </p:nvGraphicFramePr>
        <p:xfrm>
          <a:off x="457200" y="1066800"/>
          <a:ext cx="8534400" cy="5548065"/>
        </p:xfrm>
        <a:graphic>
          <a:graphicData uri="http://schemas.openxmlformats.org/drawingml/2006/table">
            <a:tbl>
              <a:tblPr/>
              <a:tblGrid>
                <a:gridCol w="454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97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defTabSz="9112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defTabSz="911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Главные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Незначительные</a:t>
                      </a:r>
                      <a:endParaRPr kumimoji="0" lang="en-US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77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defTabSz="9112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defTabSz="911225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defTabSz="911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911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Кардиотоксичность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(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удлинение 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QTcF):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Bdq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– 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среднее значение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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 на 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10 </a:t>
                      </a:r>
                      <a:r>
                        <a:rPr kumimoji="0" lang="en-US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ms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в течение 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8-24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нед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, 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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через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 24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нед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.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,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механизм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 –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не определен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Dlm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–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на 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6-10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нед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,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стабилизация связана с низким уровнем альбумина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(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метаболизм связи с альбумином)</a:t>
                      </a: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charset="0"/>
                        </a:rPr>
                        <a:t>Гепатотоксичность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(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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печеночных проб)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 – 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Bdq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charset="0"/>
                        </a:rPr>
                        <a:t>Death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- 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Bdq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Bdq: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тошнота, анорексия,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артралгия, головная боль,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кровохарканье, боль в груди, увеличение амилазы крови, и сыпь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Dlm: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Тошнота, рвота, головокружение 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(&gt;30%)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парестезия, зуд 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тремор</a:t>
                      </a: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>
            <a:extLst>
              <a:ext uri="{FF2B5EF4-FFF2-40B4-BE49-F238E27FC236}">
                <a16:creationId xmlns:a16="http://schemas.microsoft.com/office/drawing/2014/main" id="{233BC0B9-EC98-4431-B557-8662E6000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251" y="228600"/>
            <a:ext cx="9144000" cy="492443"/>
          </a:xfrm>
        </p:spPr>
        <p:txBody>
          <a:bodyPr/>
          <a:lstStyle/>
          <a:p>
            <a:pPr eaLnBrk="1" hangingPunct="1"/>
            <a:r>
              <a:rPr lang="en-US" altLang="ru-RU" sz="3200" i="0" dirty="0">
                <a:solidFill>
                  <a:srgbClr val="C00000"/>
                </a:solidFill>
                <a:latin typeface="+mj-lt"/>
              </a:rPr>
              <a:t>10 </a:t>
            </a:r>
            <a:r>
              <a:rPr lang="ru-RU" altLang="ru-RU" sz="3200" i="0" dirty="0">
                <a:solidFill>
                  <a:srgbClr val="C00000"/>
                </a:solidFill>
                <a:latin typeface="+mj-lt"/>
              </a:rPr>
              <a:t>САМЫХ Р</a:t>
            </a:r>
            <a:r>
              <a:rPr lang="en-US" altLang="ru-RU" sz="3200" i="0" dirty="0">
                <a:solidFill>
                  <a:srgbClr val="C00000"/>
                </a:solidFill>
                <a:latin typeface="+mj-lt"/>
              </a:rPr>
              <a:t>АСПРОСТРАНЕННЫ</a:t>
            </a:r>
            <a:r>
              <a:rPr lang="ru-RU" altLang="ru-RU" sz="3200" i="0" dirty="0">
                <a:solidFill>
                  <a:srgbClr val="C00000"/>
                </a:solidFill>
                <a:latin typeface="+mj-lt"/>
              </a:rPr>
              <a:t>Х</a:t>
            </a:r>
            <a:r>
              <a:rPr lang="en-US" altLang="ru-RU" sz="3200" i="0" dirty="0">
                <a:solidFill>
                  <a:srgbClr val="C00000"/>
                </a:solidFill>
                <a:latin typeface="+mj-lt"/>
              </a:rPr>
              <a:t> СНЯ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AD2FDA-E19F-4A38-866A-4BA67776D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040557"/>
              </p:ext>
            </p:extLst>
          </p:nvPr>
        </p:nvGraphicFramePr>
        <p:xfrm>
          <a:off x="207251" y="838200"/>
          <a:ext cx="8765298" cy="5786237"/>
        </p:xfrm>
        <a:graphic>
          <a:graphicData uri="http://schemas.openxmlformats.org/drawingml/2006/table">
            <a:tbl>
              <a:tblPr/>
              <a:tblGrid>
                <a:gridCol w="3596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5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 нежелательного явления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 (%) пациентов </a:t>
                      </a:r>
                      <a:b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по крайней мере,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одним СНЯ</a:t>
                      </a: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 (%) </a:t>
                      </a:r>
                      <a:b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пациентов с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по крайней мере,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одним СНЯ степени 3–4 </a:t>
                      </a: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 (%) пациентов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со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смертельным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исходом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СНЯ</a:t>
                      </a: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5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Повышен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ие</a:t>
                      </a: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ферментов печени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 (3,3)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 (2,8)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Удлинение интервала QTcF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 (1,7)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 (1,4)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Дыхательная недостаточность 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 (1,0)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 (1,0)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 (0,6)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Анемия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 (1,0)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 (0,7)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 (0,2)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7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Сердечная недостаточность 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 (1,0)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 (1,0)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 (0,5)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7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Инфекции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 (0,9)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 (0,9)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 (0,3)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Прогрессирование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ТБ процесса</a:t>
                      </a: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 (0,5)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 (0,5)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 (0,5)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7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Смерть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 (0,5)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 (0,5)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 (0,5)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7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Инфаркт миокарда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 (0,5)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 (0,5)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 (0,5)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7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Рвота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 (0,5)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(0,1)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41" marR="91441" marT="45689" marB="456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>
            <a:extLst>
              <a:ext uri="{FF2B5EF4-FFF2-40B4-BE49-F238E27FC236}">
                <a16:creationId xmlns:a16="http://schemas.microsoft.com/office/drawing/2014/main" id="{F5E793B8-4535-44B3-9996-4A6F7E359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32567"/>
            <a:ext cx="8229600" cy="492443"/>
          </a:xfrm>
        </p:spPr>
        <p:txBody>
          <a:bodyPr/>
          <a:lstStyle/>
          <a:p>
            <a:pPr eaLnBrk="1" hangingPunct="1"/>
            <a:r>
              <a:rPr lang="ru-RU" altLang="ru-RU" sz="3200" i="0" dirty="0">
                <a:solidFill>
                  <a:srgbClr val="C00000"/>
                </a:solidFill>
                <a:latin typeface="+mj-lt"/>
              </a:rPr>
              <a:t>ОТЧЕТ</a:t>
            </a:r>
            <a:r>
              <a:rPr lang="ru-RU" altLang="ru-RU" sz="2800" i="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3200" i="0" dirty="0">
                <a:solidFill>
                  <a:srgbClr val="C00000"/>
                </a:solidFill>
                <a:latin typeface="+mj-lt"/>
              </a:rPr>
              <a:t>ВОЗ</a:t>
            </a:r>
            <a:endParaRPr lang="en-US" altLang="ru-RU" sz="3200" i="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44387" name="Group 4">
            <a:extLst>
              <a:ext uri="{FF2B5EF4-FFF2-40B4-BE49-F238E27FC236}">
                <a16:creationId xmlns:a16="http://schemas.microsoft.com/office/drawing/2014/main" id="{78639D07-8DEA-4E79-B52A-8E5D387490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2093" y="968375"/>
            <a:ext cx="8659813" cy="2843212"/>
            <a:chOff x="161" y="816"/>
            <a:chExt cx="5438" cy="1599"/>
          </a:xfrm>
        </p:grpSpPr>
        <p:sp>
          <p:nvSpPr>
            <p:cNvPr id="144391" name="AutoShape 3">
              <a:extLst>
                <a:ext uri="{FF2B5EF4-FFF2-40B4-BE49-F238E27FC236}">
                  <a16:creationId xmlns:a16="http://schemas.microsoft.com/office/drawing/2014/main" id="{EEC76208-F292-484E-A364-054C01BE335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" y="816"/>
              <a:ext cx="5438" cy="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4392" name="Picture 5">
              <a:extLst>
                <a:ext uri="{FF2B5EF4-FFF2-40B4-BE49-F238E27FC236}">
                  <a16:creationId xmlns:a16="http://schemas.microsoft.com/office/drawing/2014/main" id="{E41739FC-84FC-4B31-92E6-04D097988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816"/>
              <a:ext cx="5443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4388" name="Group 8">
            <a:extLst>
              <a:ext uri="{FF2B5EF4-FFF2-40B4-BE49-F238E27FC236}">
                <a16:creationId xmlns:a16="http://schemas.microsoft.com/office/drawing/2014/main" id="{8110BF6A-8DC9-4723-9D59-9992862669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192" y="3835235"/>
            <a:ext cx="8605069" cy="2439988"/>
            <a:chOff x="202" y="2415"/>
            <a:chExt cx="5397" cy="1537"/>
          </a:xfrm>
        </p:grpSpPr>
        <p:sp>
          <p:nvSpPr>
            <p:cNvPr id="144389" name="AutoShape 7">
              <a:extLst>
                <a:ext uri="{FF2B5EF4-FFF2-40B4-BE49-F238E27FC236}">
                  <a16:creationId xmlns:a16="http://schemas.microsoft.com/office/drawing/2014/main" id="{571EF331-C8DD-483F-A67C-ADB53644570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2" y="2415"/>
              <a:ext cx="5397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4390" name="Picture 9">
              <a:extLst>
                <a:ext uri="{FF2B5EF4-FFF2-40B4-BE49-F238E27FC236}">
                  <a16:creationId xmlns:a16="http://schemas.microsoft.com/office/drawing/2014/main" id="{CEE144ED-9BEF-4FFB-A784-32241BCE1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2415"/>
              <a:ext cx="5402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13789</TotalTime>
  <Words>3831</Words>
  <Application>Microsoft Office PowerPoint</Application>
  <PresentationFormat>On-screen Show (4:3)</PresentationFormat>
  <Paragraphs>1110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Franklin Gothic Book</vt:lpstr>
      <vt:lpstr>Franklin Gothic Medium</vt:lpstr>
      <vt:lpstr>Times New Roman</vt:lpstr>
      <vt:lpstr>Trebuchet MS</vt:lpstr>
      <vt:lpstr>Verdana</vt:lpstr>
      <vt:lpstr>Wingdings</vt:lpstr>
      <vt:lpstr>Office Theme</vt:lpstr>
      <vt:lpstr>Тактика ведения Нежелательных явлений в зависимости от их степени тяжести</vt:lpstr>
      <vt:lpstr>ВСЕ ЛЕКАРСТВА ОПАСНЫ, НЕКОТОРЫЕ ТАКЖЕ МОГУТ БЫТЬ ПОЛЕЗНЫ</vt:lpstr>
      <vt:lpstr>PowerPoint Presentation</vt:lpstr>
      <vt:lpstr>НАПОМИНАНИЕ: СЕРЬЕЗНОЕ НЕЖЕЛАТЕЛЬНОЕ ЯВЛЕНИЕ</vt:lpstr>
      <vt:lpstr>НЯ, ПРЕДСТАВЛЯЮЩИЕ ОСОБЫЙ ИНТЕРЕС</vt:lpstr>
      <vt:lpstr>НЕЖЕЛАТЕЛЬНЫЕ ЯВЛЕНИЯ, ПРЕДСТАВЛЯЮЩИЕ ИНТЕРЕС: частота появления в исследовании (N = 687) </vt:lpstr>
      <vt:lpstr>Нежелательные Реакции Новых препаратов  Bdq и Dlm</vt:lpstr>
      <vt:lpstr>10 САМЫХ РАСПРОСТРАНЕННЫХ СНЯ</vt:lpstr>
      <vt:lpstr>ОТЧЕТ ВОЗ</vt:lpstr>
      <vt:lpstr>Отчет исследоваНИЯ ПО DLM</vt:lpstr>
      <vt:lpstr>борьбА с токсичностью лекарств по степени тяжести  </vt:lpstr>
      <vt:lpstr>ТЯЖЕСТЬ НЕЖЕЛАТЕЛЬНЫХ ЯВЛЕНИЙ </vt:lpstr>
      <vt:lpstr>ШКАЛА ОЦЕНКИ СТЕПЕНИ ТЯЖЕСТИ </vt:lpstr>
      <vt:lpstr>КАК ИСПОЛЬЗОВАТЬ ШКАЛУ СТЕПЕНИ ТЯЖЕСТИ?</vt:lpstr>
      <vt:lpstr>ОБЩЕЕ ОПРЕДЕЛЕНИЕ ТЯЖЕСТИ</vt:lpstr>
      <vt:lpstr>ПРИМЕР – ОПРЕДЕЛЕНИЕ СТЕПЕНИ ТЯЖЕСТИ</vt:lpstr>
      <vt:lpstr>ПРИМЕР – ОПРЕДЕЛЕНИЕ СТЕПЕНИ ТЯЖЕСТИ</vt:lpstr>
      <vt:lpstr>Степень тяжести при удлинении ИнТЕРВАЛА   QTС НА экг</vt:lpstr>
      <vt:lpstr>PowerPoint Presentation</vt:lpstr>
      <vt:lpstr>БАЗОВЫЕ ДАННЫЕ</vt:lpstr>
      <vt:lpstr>9 ИЮНЯ 2017 ГОДА</vt:lpstr>
      <vt:lpstr>23 ИЮНЯ 2017 ГОДА</vt:lpstr>
      <vt:lpstr>ТАКТИКА</vt:lpstr>
      <vt:lpstr>PowerPoint Presentation</vt:lpstr>
      <vt:lpstr>PowerPoint Presentation</vt:lpstr>
      <vt:lpstr>PowerPoint Presentation</vt:lpstr>
      <vt:lpstr>15 ИЮЛЯ 2017 ГОДА</vt:lpstr>
      <vt:lpstr>ТАКТИКА</vt:lpstr>
      <vt:lpstr>27 АВГУСТА 2017 ГОДА</vt:lpstr>
      <vt:lpstr>ТАКТИКА</vt:lpstr>
      <vt:lpstr>26 СЕНТЯБРЯ 2017 ГОДА</vt:lpstr>
      <vt:lpstr>ТАКТИКА</vt:lpstr>
      <vt:lpstr>гепатотоксичность (Z, Pto, Lzd, Cfz, HHd,Bdq) </vt:lpstr>
      <vt:lpstr>11 октября 2017 года</vt:lpstr>
      <vt:lpstr>12 НОЯБРЯ 2017 ГОДА</vt:lpstr>
      <vt:lpstr>Вопросы?..</vt:lpstr>
      <vt:lpstr>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Saodat Qosimova</cp:lastModifiedBy>
  <cp:revision>70</cp:revision>
  <dcterms:created xsi:type="dcterms:W3CDTF">2020-10-05T09:42:51Z</dcterms:created>
  <dcterms:modified xsi:type="dcterms:W3CDTF">2023-01-12T12:59:41Z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2020-10-05T00:00:00Z</vt:filetime>
  </property>
</Properties>
</file>