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433" r:id="rId3"/>
    <p:sldId id="405" r:id="rId4"/>
    <p:sldId id="428" r:id="rId5"/>
    <p:sldId id="460" r:id="rId6"/>
    <p:sldId id="485" r:id="rId7"/>
    <p:sldId id="430" r:id="rId8"/>
    <p:sldId id="431" r:id="rId9"/>
    <p:sldId id="486" r:id="rId10"/>
    <p:sldId id="475" r:id="rId11"/>
    <p:sldId id="459" r:id="rId12"/>
    <p:sldId id="272" r:id="rId13"/>
    <p:sldId id="273" r:id="rId14"/>
    <p:sldId id="260" r:id="rId15"/>
    <p:sldId id="258" r:id="rId16"/>
    <p:sldId id="262" r:id="rId17"/>
    <p:sldId id="263" r:id="rId18"/>
    <p:sldId id="261" r:id="rId19"/>
    <p:sldId id="490" r:id="rId20"/>
    <p:sldId id="491" r:id="rId21"/>
    <p:sldId id="266" r:id="rId22"/>
    <p:sldId id="265" r:id="rId23"/>
    <p:sldId id="274" r:id="rId24"/>
    <p:sldId id="487" r:id="rId25"/>
    <p:sldId id="471" r:id="rId26"/>
    <p:sldId id="284" r:id="rId27"/>
    <p:sldId id="276" r:id="rId28"/>
    <p:sldId id="488" r:id="rId29"/>
    <p:sldId id="470" r:id="rId30"/>
    <p:sldId id="476" r:id="rId31"/>
    <p:sldId id="477" r:id="rId32"/>
    <p:sldId id="478" r:id="rId33"/>
    <p:sldId id="479" r:id="rId34"/>
    <p:sldId id="474" r:id="rId35"/>
    <p:sldId id="264" r:id="rId36"/>
    <p:sldId id="489" r:id="rId37"/>
    <p:sldId id="465" r:id="rId38"/>
    <p:sldId id="466" r:id="rId39"/>
    <p:sldId id="473" r:id="rId40"/>
    <p:sldId id="427" r:id="rId41"/>
    <p:sldId id="458" r:id="rId42"/>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pos="288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p:cViewPr varScale="1">
        <p:scale>
          <a:sx n="62" d="100"/>
          <a:sy n="62" d="100"/>
        </p:scale>
        <p:origin x="1400" y="56"/>
      </p:cViewPr>
      <p:guideLst>
        <p:guide orient="horz" pos="2880"/>
        <p:guide pos="2160"/>
        <p:guide pos="2880"/>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EA406-3036-49AC-AC23-E3B3AE52F3DF}" type="doc">
      <dgm:prSet loTypeId="urn:microsoft.com/office/officeart/2005/8/layout/default#1" loCatId="list" qsTypeId="urn:microsoft.com/office/officeart/2005/8/quickstyle/simple1" qsCatId="simple" csTypeId="urn:microsoft.com/office/officeart/2005/8/colors/accent6_2" csCatId="accent6" phldr="1"/>
      <dgm:spPr/>
      <dgm:t>
        <a:bodyPr/>
        <a:lstStyle/>
        <a:p>
          <a:endParaRPr lang="en-GB"/>
        </a:p>
      </dgm:t>
    </dgm:pt>
    <dgm:pt modelId="{1E017628-C60A-469A-8E51-D1C6C7F60DF3}">
      <dgm:prSet phldrT="[Text]"/>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a:t>Периферическая невропатия</a:t>
          </a:r>
          <a:endParaRPr lang="en-GB" dirty="0"/>
        </a:p>
      </dgm:t>
    </dgm:pt>
    <dgm:pt modelId="{B5EA21FB-3B48-451E-932B-C9DA36BD8F4C}" type="parTrans" cxnId="{A00AFDAB-A6F3-4410-B973-93DB9E8B71D2}">
      <dgm:prSet/>
      <dgm:spPr/>
      <dgm:t>
        <a:bodyPr/>
        <a:lstStyle/>
        <a:p>
          <a:endParaRPr lang="en-GB"/>
        </a:p>
      </dgm:t>
    </dgm:pt>
    <dgm:pt modelId="{27DDC973-69FD-4F3A-AAB4-A8B7AA5F5456}" type="sibTrans" cxnId="{A00AFDAB-A6F3-4410-B973-93DB9E8B71D2}">
      <dgm:prSet/>
      <dgm:spPr/>
      <dgm:t>
        <a:bodyPr/>
        <a:lstStyle/>
        <a:p>
          <a:endParaRPr lang="en-GB"/>
        </a:p>
      </dgm:t>
    </dgm:pt>
    <dgm:pt modelId="{2297B527-6C5F-460A-B5F3-B4F39E9AAE8E}">
      <dgm:prSet custT="1"/>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sz="1800" dirty="0" err="1"/>
            <a:t>Миелосупрес</a:t>
          </a:r>
          <a:r>
            <a:rPr lang="ru-RU" sz="1800" dirty="0"/>
            <a:t>-сия</a:t>
          </a:r>
        </a:p>
        <a:p>
          <a:r>
            <a:rPr lang="ru-RU" sz="2000" dirty="0"/>
            <a:t>  </a:t>
          </a:r>
          <a:r>
            <a:rPr lang="ru-RU" sz="1000" dirty="0"/>
            <a:t>(анемия, тромбоцитопения, </a:t>
          </a:r>
          <a:r>
            <a:rPr lang="ru-RU" sz="1000" dirty="0" err="1"/>
            <a:t>нейтропения</a:t>
          </a:r>
          <a:r>
            <a:rPr lang="ru-RU" sz="1000" dirty="0"/>
            <a:t>)</a:t>
          </a:r>
          <a:endParaRPr lang="en-GB" sz="1000" dirty="0"/>
        </a:p>
      </dgm:t>
    </dgm:pt>
    <dgm:pt modelId="{F82D6B5D-DB73-4F9C-881C-C6C0EC6306E6}" type="parTrans" cxnId="{BCACA572-2B2A-47B8-9AFD-0AA9D5766533}">
      <dgm:prSet/>
      <dgm:spPr/>
      <dgm:t>
        <a:bodyPr/>
        <a:lstStyle/>
        <a:p>
          <a:endParaRPr lang="en-GB"/>
        </a:p>
      </dgm:t>
    </dgm:pt>
    <dgm:pt modelId="{415B09F8-76CA-472E-8FD1-695BEFFF460C}" type="sibTrans" cxnId="{BCACA572-2B2A-47B8-9AFD-0AA9D5766533}">
      <dgm:prSet/>
      <dgm:spPr/>
      <dgm:t>
        <a:bodyPr/>
        <a:lstStyle/>
        <a:p>
          <a:endParaRPr lang="en-GB"/>
        </a:p>
      </dgm:t>
    </dgm:pt>
    <dgm:pt modelId="{30B99628-E2A4-47A6-BABA-6144A6D2672B}">
      <dgm:prSet/>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a:t>     Удлинение интервала QT с корректировкой </a:t>
          </a:r>
          <a:r>
            <a:rPr lang="ru-RU" dirty="0" err="1"/>
            <a:t>Фридериция</a:t>
          </a:r>
          <a:endParaRPr lang="en-GB" dirty="0"/>
        </a:p>
      </dgm:t>
    </dgm:pt>
    <dgm:pt modelId="{DFE77485-FF59-475A-A401-339D07AFDF1A}" type="parTrans" cxnId="{29B8FAE1-FDF1-4014-9CAF-9A80E964CEA7}">
      <dgm:prSet/>
      <dgm:spPr/>
      <dgm:t>
        <a:bodyPr/>
        <a:lstStyle/>
        <a:p>
          <a:endParaRPr lang="en-GB"/>
        </a:p>
      </dgm:t>
    </dgm:pt>
    <dgm:pt modelId="{0AE032C6-A079-4631-A13B-2346812ADFAE}" type="sibTrans" cxnId="{29B8FAE1-FDF1-4014-9CAF-9A80E964CEA7}">
      <dgm:prSet/>
      <dgm:spPr/>
      <dgm:t>
        <a:bodyPr/>
        <a:lstStyle/>
        <a:p>
          <a:endParaRPr lang="en-GB"/>
        </a:p>
      </dgm:t>
    </dgm:pt>
    <dgm:pt modelId="{DC05E2F4-06DA-4ABE-AC82-54F2956ABDFC}">
      <dgm:prSet/>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a:t>Нарушение зрительного нерва</a:t>
          </a:r>
          <a:endParaRPr lang="en-GB" dirty="0"/>
        </a:p>
      </dgm:t>
    </dgm:pt>
    <dgm:pt modelId="{006AB918-10D6-4A71-A3B7-530FF84DE016}" type="parTrans" cxnId="{DD2EDBC6-059D-485F-8E23-6B466336B584}">
      <dgm:prSet/>
      <dgm:spPr/>
      <dgm:t>
        <a:bodyPr/>
        <a:lstStyle/>
        <a:p>
          <a:endParaRPr lang="en-GB"/>
        </a:p>
      </dgm:t>
    </dgm:pt>
    <dgm:pt modelId="{DF6DAC44-297A-48A9-8A35-2069E2F2AFD2}" type="sibTrans" cxnId="{DD2EDBC6-059D-485F-8E23-6B466336B584}">
      <dgm:prSet/>
      <dgm:spPr/>
      <dgm:t>
        <a:bodyPr/>
        <a:lstStyle/>
        <a:p>
          <a:endParaRPr lang="en-GB"/>
        </a:p>
      </dgm:t>
    </dgm:pt>
    <dgm:pt modelId="{C62F799F-8CD3-44D0-A515-592B91418B17}">
      <dgm:prSet/>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a:t>Гепатит</a:t>
          </a:r>
          <a:endParaRPr lang="en-GB" dirty="0"/>
        </a:p>
      </dgm:t>
    </dgm:pt>
    <dgm:pt modelId="{79946E69-F391-4929-859A-67F695AB7EE8}" type="parTrans" cxnId="{3AA0B1E5-4D09-4AFA-8358-B9664C7F3E9B}">
      <dgm:prSet/>
      <dgm:spPr/>
      <dgm:t>
        <a:bodyPr/>
        <a:lstStyle/>
        <a:p>
          <a:endParaRPr lang="en-GB"/>
        </a:p>
      </dgm:t>
    </dgm:pt>
    <dgm:pt modelId="{676E924D-66C3-4BA9-8EE9-FB2D4CE979AB}" type="sibTrans" cxnId="{3AA0B1E5-4D09-4AFA-8358-B9664C7F3E9B}">
      <dgm:prSet/>
      <dgm:spPr/>
      <dgm:t>
        <a:bodyPr/>
        <a:lstStyle/>
        <a:p>
          <a:endParaRPr lang="en-GB"/>
        </a:p>
      </dgm:t>
    </dgm:pt>
    <dgm:pt modelId="{73FDCAFB-C638-4597-B45D-28CBCFD78E63}">
      <dgm:prSet/>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a:t>Гипотиреоз</a:t>
          </a:r>
          <a:endParaRPr lang="en-GB" dirty="0"/>
        </a:p>
      </dgm:t>
    </dgm:pt>
    <dgm:pt modelId="{B0B40864-F747-4556-8901-578AAEA460F6}" type="parTrans" cxnId="{25F8953F-77BD-446D-AC6E-48F35AE9AF38}">
      <dgm:prSet/>
      <dgm:spPr/>
      <dgm:t>
        <a:bodyPr/>
        <a:lstStyle/>
        <a:p>
          <a:endParaRPr lang="en-GB"/>
        </a:p>
      </dgm:t>
    </dgm:pt>
    <dgm:pt modelId="{316C0417-9B88-4965-B38D-B90C31703A41}" type="sibTrans" cxnId="{25F8953F-77BD-446D-AC6E-48F35AE9AF38}">
      <dgm:prSet/>
      <dgm:spPr/>
      <dgm:t>
        <a:bodyPr/>
        <a:lstStyle/>
        <a:p>
          <a:endParaRPr lang="en-GB"/>
        </a:p>
      </dgm:t>
    </dgm:pt>
    <dgm:pt modelId="{852482E9-0B25-49A8-B1B4-B3E2262A13C6}">
      <dgm:prSet/>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a:t>Гипокалиемия</a:t>
          </a:r>
          <a:endParaRPr lang="en-GB" dirty="0"/>
        </a:p>
      </dgm:t>
    </dgm:pt>
    <dgm:pt modelId="{C4F4FEF0-8D6C-4AA0-A005-DAD94703172C}" type="parTrans" cxnId="{7DC62B07-05CD-4BD6-B934-03BF442F7422}">
      <dgm:prSet/>
      <dgm:spPr/>
      <dgm:t>
        <a:bodyPr/>
        <a:lstStyle/>
        <a:p>
          <a:endParaRPr lang="en-GB"/>
        </a:p>
      </dgm:t>
    </dgm:pt>
    <dgm:pt modelId="{85942FB6-C5C7-4070-819F-F1E35AB02291}" type="sibTrans" cxnId="{7DC62B07-05CD-4BD6-B934-03BF442F7422}">
      <dgm:prSet/>
      <dgm:spPr/>
      <dgm:t>
        <a:bodyPr/>
        <a:lstStyle/>
        <a:p>
          <a:endParaRPr lang="en-GB"/>
        </a:p>
      </dgm:t>
    </dgm:pt>
    <dgm:pt modelId="{9D083932-55BD-4C47-93AF-1A107F86E369}">
      <dgm:prSet/>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a:t>Острая почечная недостаточность</a:t>
          </a:r>
          <a:endParaRPr lang="en-GB" dirty="0"/>
        </a:p>
      </dgm:t>
    </dgm:pt>
    <dgm:pt modelId="{1FBA8987-DCEF-44C9-A520-64DA8301CF51}" type="parTrans" cxnId="{DDD92841-2986-473F-8B07-6EF542ADD4E2}">
      <dgm:prSet/>
      <dgm:spPr/>
      <dgm:t>
        <a:bodyPr/>
        <a:lstStyle/>
        <a:p>
          <a:endParaRPr lang="en-GB"/>
        </a:p>
      </dgm:t>
    </dgm:pt>
    <dgm:pt modelId="{B8B07FD8-959A-4688-9171-6422FC2623F9}" type="sibTrans" cxnId="{DDD92841-2986-473F-8B07-6EF542ADD4E2}">
      <dgm:prSet/>
      <dgm:spPr/>
      <dgm:t>
        <a:bodyPr/>
        <a:lstStyle/>
        <a:p>
          <a:endParaRPr lang="en-GB"/>
        </a:p>
      </dgm:t>
    </dgm:pt>
    <dgm:pt modelId="{7241F5E2-C008-4E92-909C-C0580B30D6B8}">
      <dgm:prSet/>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err="1"/>
            <a:t>Ототоксичность</a:t>
          </a:r>
          <a:endParaRPr lang="en-GB" dirty="0"/>
        </a:p>
      </dgm:t>
    </dgm:pt>
    <dgm:pt modelId="{12DCD0A2-3B3A-48FC-B26C-E1A4CC6DBADD}" type="parTrans" cxnId="{E695BD12-C40D-46CC-9ED4-FB0C336495E3}">
      <dgm:prSet/>
      <dgm:spPr/>
      <dgm:t>
        <a:bodyPr/>
        <a:lstStyle/>
        <a:p>
          <a:endParaRPr lang="en-GB"/>
        </a:p>
      </dgm:t>
    </dgm:pt>
    <dgm:pt modelId="{85CC8321-F39E-4410-99FC-5A003191E450}" type="sibTrans" cxnId="{E695BD12-C40D-46CC-9ED4-FB0C336495E3}">
      <dgm:prSet/>
      <dgm:spPr/>
      <dgm:t>
        <a:bodyPr/>
        <a:lstStyle/>
        <a:p>
          <a:endParaRPr lang="en-GB"/>
        </a:p>
      </dgm:t>
    </dgm:pt>
    <dgm:pt modelId="{2BA6C658-9DE4-4B19-AEEB-E964F159E40E}">
      <dgm:prSet/>
      <dgm:spPr>
        <a:blipFill rotWithShape="0">
          <a:blip xmlns:r="http://schemas.openxmlformats.org/officeDocument/2006/relationships" r:embed="rId1"/>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a:t>Психические нарушения</a:t>
          </a:r>
          <a:endParaRPr lang="en-GB" dirty="0"/>
        </a:p>
      </dgm:t>
    </dgm:pt>
    <dgm:pt modelId="{3CF87AE6-E424-4CCD-B84C-EEB1EA80E8DD}" type="parTrans" cxnId="{DF1B9CB3-7B99-4840-9E2B-E461960D5E8E}">
      <dgm:prSet/>
      <dgm:spPr/>
      <dgm:t>
        <a:bodyPr/>
        <a:lstStyle/>
        <a:p>
          <a:endParaRPr lang="ru-RU"/>
        </a:p>
      </dgm:t>
    </dgm:pt>
    <dgm:pt modelId="{3116183F-1076-4CF0-9914-E980DC03B132}" type="sibTrans" cxnId="{DF1B9CB3-7B99-4840-9E2B-E461960D5E8E}">
      <dgm:prSet/>
      <dgm:spPr/>
      <dgm:t>
        <a:bodyPr/>
        <a:lstStyle/>
        <a:p>
          <a:endParaRPr lang="ru-RU"/>
        </a:p>
      </dgm:t>
    </dgm:pt>
    <dgm:pt modelId="{24CFAAB6-78D3-4DEE-B458-71A2432AD3AD}">
      <dgm:prSet/>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err="1"/>
            <a:t>Лактаацидоз</a:t>
          </a:r>
          <a:endParaRPr lang="en-GB" dirty="0"/>
        </a:p>
      </dgm:t>
    </dgm:pt>
    <dgm:pt modelId="{BAA822E3-5255-4B8F-B82C-017CB66CE9F1}" type="parTrans" cxnId="{28DD9B47-F842-49F7-A099-6628DA8C626E}">
      <dgm:prSet/>
      <dgm:spPr/>
      <dgm:t>
        <a:bodyPr/>
        <a:lstStyle/>
        <a:p>
          <a:endParaRPr lang="ru-RU"/>
        </a:p>
      </dgm:t>
    </dgm:pt>
    <dgm:pt modelId="{80021241-E126-4751-9A6C-10D8C6E63B3E}" type="sibTrans" cxnId="{28DD9B47-F842-49F7-A099-6628DA8C626E}">
      <dgm:prSet/>
      <dgm:spPr/>
      <dgm:t>
        <a:bodyPr/>
        <a:lstStyle/>
        <a:p>
          <a:endParaRPr lang="ru-RU"/>
        </a:p>
      </dgm:t>
    </dgm:pt>
    <dgm:pt modelId="{CA816396-480C-41C4-ADF9-1262A213C8DB}">
      <dgm:prSet/>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a:t>Острый панкреатит</a:t>
          </a:r>
          <a:endParaRPr lang="en-GB" dirty="0"/>
        </a:p>
      </dgm:t>
    </dgm:pt>
    <dgm:pt modelId="{3F3DA381-9CC4-447C-98D0-3A5B962AE141}" type="parTrans" cxnId="{970F8975-561B-457E-80A6-3F7E964045C0}">
      <dgm:prSet/>
      <dgm:spPr/>
      <dgm:t>
        <a:bodyPr/>
        <a:lstStyle/>
        <a:p>
          <a:endParaRPr lang="ru-RU"/>
        </a:p>
      </dgm:t>
    </dgm:pt>
    <dgm:pt modelId="{25BBABAA-B4CF-4BC5-BE16-E4834DDB99D2}" type="sibTrans" cxnId="{970F8975-561B-457E-80A6-3F7E964045C0}">
      <dgm:prSet/>
      <dgm:spPr/>
      <dgm:t>
        <a:bodyPr/>
        <a:lstStyle/>
        <a:p>
          <a:endParaRPr lang="ru-RU"/>
        </a:p>
      </dgm:t>
    </dgm:pt>
    <dgm:pt modelId="{217E729A-6ACC-43DC-A64F-93CF59A28DD9}">
      <dgm:prSet/>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dirty="0" err="1"/>
            <a:t>Фосфолипидоз</a:t>
          </a:r>
          <a:endParaRPr lang="en-GB" dirty="0"/>
        </a:p>
      </dgm:t>
    </dgm:pt>
    <dgm:pt modelId="{2CD33B49-BB16-4B82-B127-1770ACB03561}" type="parTrans" cxnId="{742B0A43-8AC0-4D42-9FEC-AA637678976A}">
      <dgm:prSet/>
      <dgm:spPr/>
      <dgm:t>
        <a:bodyPr/>
        <a:lstStyle/>
        <a:p>
          <a:endParaRPr lang="ru-RU"/>
        </a:p>
      </dgm:t>
    </dgm:pt>
    <dgm:pt modelId="{BA7D907E-D0FB-4F51-ACA8-BD0AAA241614}" type="sibTrans" cxnId="{742B0A43-8AC0-4D42-9FEC-AA637678976A}">
      <dgm:prSet/>
      <dgm:spPr/>
      <dgm:t>
        <a:bodyPr/>
        <a:lstStyle/>
        <a:p>
          <a:endParaRPr lang="ru-RU"/>
        </a:p>
      </dgm:t>
    </dgm:pt>
    <dgm:pt modelId="{2BC6FE82-8726-4DB9-B2A8-6A85E4416D1C}" type="pres">
      <dgm:prSet presAssocID="{286EA406-3036-49AC-AC23-E3B3AE52F3DF}" presName="diagram" presStyleCnt="0">
        <dgm:presLayoutVars>
          <dgm:dir/>
          <dgm:resizeHandles val="exact"/>
        </dgm:presLayoutVars>
      </dgm:prSet>
      <dgm:spPr/>
    </dgm:pt>
    <dgm:pt modelId="{404BB27C-4F12-4D38-9F51-0D5F7EB83FF7}" type="pres">
      <dgm:prSet presAssocID="{1E017628-C60A-469A-8E51-D1C6C7F60DF3}" presName="node" presStyleLbl="node1" presStyleIdx="0" presStyleCnt="13">
        <dgm:presLayoutVars>
          <dgm:bulletEnabled val="1"/>
        </dgm:presLayoutVars>
      </dgm:prSet>
      <dgm:spPr/>
    </dgm:pt>
    <dgm:pt modelId="{D9E8F98B-85F6-4545-9552-EE73609D487D}" type="pres">
      <dgm:prSet presAssocID="{27DDC973-69FD-4F3A-AAB4-A8B7AA5F5456}" presName="sibTrans" presStyleCnt="0"/>
      <dgm:spPr/>
    </dgm:pt>
    <dgm:pt modelId="{F6ABB8D1-DACF-4A3F-A1DF-17EE45B34551}" type="pres">
      <dgm:prSet presAssocID="{2297B527-6C5F-460A-B5F3-B4F39E9AAE8E}" presName="node" presStyleLbl="node1" presStyleIdx="1" presStyleCnt="13">
        <dgm:presLayoutVars>
          <dgm:bulletEnabled val="1"/>
        </dgm:presLayoutVars>
      </dgm:prSet>
      <dgm:spPr/>
    </dgm:pt>
    <dgm:pt modelId="{A2EF1DB0-A6DA-48D5-BF58-EDC9E419B851}" type="pres">
      <dgm:prSet presAssocID="{415B09F8-76CA-472E-8FD1-695BEFFF460C}" presName="sibTrans" presStyleCnt="0"/>
      <dgm:spPr/>
    </dgm:pt>
    <dgm:pt modelId="{3C712739-DF52-4578-8D65-EBF6888C1727}" type="pres">
      <dgm:prSet presAssocID="{30B99628-E2A4-47A6-BABA-6144A6D2672B}" presName="node" presStyleLbl="node1" presStyleIdx="2" presStyleCnt="13" custLinFactNeighborX="-2697" custLinFactNeighborY="-660">
        <dgm:presLayoutVars>
          <dgm:bulletEnabled val="1"/>
        </dgm:presLayoutVars>
      </dgm:prSet>
      <dgm:spPr/>
    </dgm:pt>
    <dgm:pt modelId="{A93B28E2-D14C-4A1C-8D5A-AC7E8E91374A}" type="pres">
      <dgm:prSet presAssocID="{0AE032C6-A079-4631-A13B-2346812ADFAE}" presName="sibTrans" presStyleCnt="0"/>
      <dgm:spPr/>
    </dgm:pt>
    <dgm:pt modelId="{74E5DB98-05CA-4A0F-A64E-FC6CFC7ED5B5}" type="pres">
      <dgm:prSet presAssocID="{DC05E2F4-06DA-4ABE-AC82-54F2956ABDFC}" presName="node" presStyleLbl="node1" presStyleIdx="3" presStyleCnt="13" custLinFactX="-100000" custLinFactY="14916" custLinFactNeighborX="-120976" custLinFactNeighborY="100000">
        <dgm:presLayoutVars>
          <dgm:bulletEnabled val="1"/>
        </dgm:presLayoutVars>
      </dgm:prSet>
      <dgm:spPr/>
    </dgm:pt>
    <dgm:pt modelId="{A3AC555E-7B91-4F28-AD75-43D6296AF282}" type="pres">
      <dgm:prSet presAssocID="{DF6DAC44-297A-48A9-8A35-2069E2F2AFD2}" presName="sibTrans" presStyleCnt="0"/>
      <dgm:spPr/>
    </dgm:pt>
    <dgm:pt modelId="{813AC029-CCC0-4F34-B1BA-D77FB13091E4}" type="pres">
      <dgm:prSet presAssocID="{C62F799F-8CD3-44D0-A515-592B91418B17}" presName="node" presStyleLbl="node1" presStyleIdx="4" presStyleCnt="13" custLinFactNeighborX="745" custLinFactNeighborY="-607">
        <dgm:presLayoutVars>
          <dgm:bulletEnabled val="1"/>
        </dgm:presLayoutVars>
      </dgm:prSet>
      <dgm:spPr/>
    </dgm:pt>
    <dgm:pt modelId="{7D2BEE58-8251-4460-A910-69C44D9B8A0B}" type="pres">
      <dgm:prSet presAssocID="{676E924D-66C3-4BA9-8EE9-FB2D4CE979AB}" presName="sibTrans" presStyleCnt="0"/>
      <dgm:spPr/>
    </dgm:pt>
    <dgm:pt modelId="{341890BD-91BB-4CD5-BC76-84EE90AFFA9F}" type="pres">
      <dgm:prSet presAssocID="{73FDCAFB-C638-4597-B45D-28CBCFD78E63}" presName="node" presStyleLbl="node1" presStyleIdx="5" presStyleCnt="13" custLinFactX="-8012" custLinFactY="11692" custLinFactNeighborX="-100000" custLinFactNeighborY="100000">
        <dgm:presLayoutVars>
          <dgm:bulletEnabled val="1"/>
        </dgm:presLayoutVars>
      </dgm:prSet>
      <dgm:spPr/>
    </dgm:pt>
    <dgm:pt modelId="{4C436250-6842-4808-BF6D-28FA8CDDCE08}" type="pres">
      <dgm:prSet presAssocID="{316C0417-9B88-4965-B38D-B90C31703A41}" presName="sibTrans" presStyleCnt="0"/>
      <dgm:spPr/>
    </dgm:pt>
    <dgm:pt modelId="{F535968C-A3E9-4B66-80C9-0BD5F2E03532}" type="pres">
      <dgm:prSet presAssocID="{852482E9-0B25-49A8-B1B4-B3E2262A13C6}" presName="node" presStyleLbl="node1" presStyleIdx="6" presStyleCnt="13" custLinFactX="10327" custLinFactNeighborX="100000" custLinFactNeighborY="-3071">
        <dgm:presLayoutVars>
          <dgm:bulletEnabled val="1"/>
        </dgm:presLayoutVars>
      </dgm:prSet>
      <dgm:spPr/>
    </dgm:pt>
    <dgm:pt modelId="{C408F7E7-FD0C-444A-9015-8CD2EAEB5286}" type="pres">
      <dgm:prSet presAssocID="{85942FB6-C5C7-4070-819F-F1E35AB02291}" presName="sibTrans" presStyleCnt="0"/>
      <dgm:spPr/>
    </dgm:pt>
    <dgm:pt modelId="{2AC7E389-1E08-4380-8BCC-49058E4B2CD9}" type="pres">
      <dgm:prSet presAssocID="{9D083932-55BD-4C47-93AF-1A107F86E369}" presName="node" presStyleLbl="node1" presStyleIdx="7" presStyleCnt="13" custLinFactY="-14785" custLinFactNeighborX="-685" custLinFactNeighborY="-100000">
        <dgm:presLayoutVars>
          <dgm:bulletEnabled val="1"/>
        </dgm:presLayoutVars>
      </dgm:prSet>
      <dgm:spPr/>
    </dgm:pt>
    <dgm:pt modelId="{A9C714ED-D454-494D-BE3B-103EF2B2B84F}" type="pres">
      <dgm:prSet presAssocID="{B8B07FD8-959A-4688-9171-6422FC2623F9}" presName="sibTrans" presStyleCnt="0"/>
      <dgm:spPr/>
    </dgm:pt>
    <dgm:pt modelId="{93C3B73A-D7FC-4926-AA4F-15E593429035}" type="pres">
      <dgm:prSet presAssocID="{7241F5E2-C008-4E92-909C-C0580B30D6B8}" presName="node" presStyleLbl="node1" presStyleIdx="8" presStyleCnt="13" custLinFactX="100000" custLinFactY="-17568" custLinFactNeighborX="119153" custLinFactNeighborY="-100000">
        <dgm:presLayoutVars>
          <dgm:bulletEnabled val="1"/>
        </dgm:presLayoutVars>
      </dgm:prSet>
      <dgm:spPr/>
    </dgm:pt>
    <dgm:pt modelId="{5E41AF1F-D8A0-41BF-B282-D539A60DE52E}" type="pres">
      <dgm:prSet presAssocID="{85CC8321-F39E-4410-99FC-5A003191E450}" presName="sibTrans" presStyleCnt="0"/>
      <dgm:spPr/>
    </dgm:pt>
    <dgm:pt modelId="{3C6F120A-7882-4158-841E-75D97CB0D8E2}" type="pres">
      <dgm:prSet presAssocID="{2BA6C658-9DE4-4B19-AEEB-E964F159E40E}" presName="node" presStyleLbl="node1" presStyleIdx="9" presStyleCnt="13" custLinFactX="11718" custLinFactNeighborX="100000" custLinFactNeighborY="-3425">
        <dgm:presLayoutVars>
          <dgm:bulletEnabled val="1"/>
        </dgm:presLayoutVars>
      </dgm:prSet>
      <dgm:spPr/>
    </dgm:pt>
    <dgm:pt modelId="{F784ED0F-C806-4214-A728-CFB4D9926315}" type="pres">
      <dgm:prSet presAssocID="{3116183F-1076-4CF0-9914-E980DC03B132}" presName="sibTrans" presStyleCnt="0"/>
      <dgm:spPr/>
    </dgm:pt>
    <dgm:pt modelId="{09CE5B89-7875-4E5F-8C9C-B36DE10D8AD0}" type="pres">
      <dgm:prSet presAssocID="{24CFAAB6-78D3-4DEE-B458-71A2432AD3AD}" presName="node" presStyleLbl="node1" presStyleIdx="10" presStyleCnt="13" custLinFactX="-10504" custLinFactNeighborX="-100000" custLinFactNeighborY="-4975">
        <dgm:presLayoutVars>
          <dgm:bulletEnabled val="1"/>
        </dgm:presLayoutVars>
      </dgm:prSet>
      <dgm:spPr/>
    </dgm:pt>
    <dgm:pt modelId="{75FA5E06-D971-4067-AACF-2B52CFC2970E}" type="pres">
      <dgm:prSet presAssocID="{80021241-E126-4751-9A6C-10D8C6E63B3E}" presName="sibTrans" presStyleCnt="0"/>
      <dgm:spPr/>
    </dgm:pt>
    <dgm:pt modelId="{EA3B63FF-912A-43BA-B68C-D636EBF5925D}" type="pres">
      <dgm:prSet presAssocID="{CA816396-480C-41C4-ADF9-1262A213C8DB}" presName="node" presStyleLbl="node1" presStyleIdx="11" presStyleCnt="13" custLinFactNeighborX="1265" custLinFactNeighborY="-4975">
        <dgm:presLayoutVars>
          <dgm:bulletEnabled val="1"/>
        </dgm:presLayoutVars>
      </dgm:prSet>
      <dgm:spPr/>
    </dgm:pt>
    <dgm:pt modelId="{5D0B754E-CC09-47E1-9E7C-58318BB5384B}" type="pres">
      <dgm:prSet presAssocID="{25BBABAA-B4CF-4BC5-BE16-E4834DDB99D2}" presName="sibTrans" presStyleCnt="0"/>
      <dgm:spPr/>
    </dgm:pt>
    <dgm:pt modelId="{C8BDB0AF-9134-478A-8B4F-3D7DD00E8F29}" type="pres">
      <dgm:prSet presAssocID="{217E729A-6ACC-43DC-A64F-93CF59A28DD9}" presName="node" presStyleLbl="node1" presStyleIdx="12" presStyleCnt="13" custLinFactNeighborX="-3936" custLinFactNeighborY="-14173">
        <dgm:presLayoutVars>
          <dgm:bulletEnabled val="1"/>
        </dgm:presLayoutVars>
      </dgm:prSet>
      <dgm:spPr/>
    </dgm:pt>
  </dgm:ptLst>
  <dgm:cxnLst>
    <dgm:cxn modelId="{39F5B406-BC5D-4A99-9C79-5D09ABDC9048}" type="presOf" srcId="{286EA406-3036-49AC-AC23-E3B3AE52F3DF}" destId="{2BC6FE82-8726-4DB9-B2A8-6A85E4416D1C}" srcOrd="0" destOrd="0" presId="urn:microsoft.com/office/officeart/2005/8/layout/default#1"/>
    <dgm:cxn modelId="{7DC62B07-05CD-4BD6-B934-03BF442F7422}" srcId="{286EA406-3036-49AC-AC23-E3B3AE52F3DF}" destId="{852482E9-0B25-49A8-B1B4-B3E2262A13C6}" srcOrd="6" destOrd="0" parTransId="{C4F4FEF0-8D6C-4AA0-A005-DAD94703172C}" sibTransId="{85942FB6-C5C7-4070-819F-F1E35AB02291}"/>
    <dgm:cxn modelId="{E695BD12-C40D-46CC-9ED4-FB0C336495E3}" srcId="{286EA406-3036-49AC-AC23-E3B3AE52F3DF}" destId="{7241F5E2-C008-4E92-909C-C0580B30D6B8}" srcOrd="8" destOrd="0" parTransId="{12DCD0A2-3B3A-48FC-B26C-E1A4CC6DBADD}" sibTransId="{85CC8321-F39E-4410-99FC-5A003191E450}"/>
    <dgm:cxn modelId="{77109C29-32D8-48AF-8D19-33A78EE3B790}" type="presOf" srcId="{24CFAAB6-78D3-4DEE-B458-71A2432AD3AD}" destId="{09CE5B89-7875-4E5F-8C9C-B36DE10D8AD0}" srcOrd="0" destOrd="0" presId="urn:microsoft.com/office/officeart/2005/8/layout/default#1"/>
    <dgm:cxn modelId="{457BE42D-5136-4E8C-ADE7-E6EAEABC75B0}" type="presOf" srcId="{C62F799F-8CD3-44D0-A515-592B91418B17}" destId="{813AC029-CCC0-4F34-B1BA-D77FB13091E4}" srcOrd="0" destOrd="0" presId="urn:microsoft.com/office/officeart/2005/8/layout/default#1"/>
    <dgm:cxn modelId="{53108C34-4EC2-4218-BD2F-16A3591C86C6}" type="presOf" srcId="{30B99628-E2A4-47A6-BABA-6144A6D2672B}" destId="{3C712739-DF52-4578-8D65-EBF6888C1727}" srcOrd="0" destOrd="0" presId="urn:microsoft.com/office/officeart/2005/8/layout/default#1"/>
    <dgm:cxn modelId="{25F8953F-77BD-446D-AC6E-48F35AE9AF38}" srcId="{286EA406-3036-49AC-AC23-E3B3AE52F3DF}" destId="{73FDCAFB-C638-4597-B45D-28CBCFD78E63}" srcOrd="5" destOrd="0" parTransId="{B0B40864-F747-4556-8901-578AAEA460F6}" sibTransId="{316C0417-9B88-4965-B38D-B90C31703A41}"/>
    <dgm:cxn modelId="{C166035B-1DBC-469A-97B6-64292628248D}" type="presOf" srcId="{DC05E2F4-06DA-4ABE-AC82-54F2956ABDFC}" destId="{74E5DB98-05CA-4A0F-A64E-FC6CFC7ED5B5}" srcOrd="0" destOrd="0" presId="urn:microsoft.com/office/officeart/2005/8/layout/default#1"/>
    <dgm:cxn modelId="{DDD92841-2986-473F-8B07-6EF542ADD4E2}" srcId="{286EA406-3036-49AC-AC23-E3B3AE52F3DF}" destId="{9D083932-55BD-4C47-93AF-1A107F86E369}" srcOrd="7" destOrd="0" parTransId="{1FBA8987-DCEF-44C9-A520-64DA8301CF51}" sibTransId="{B8B07FD8-959A-4688-9171-6422FC2623F9}"/>
    <dgm:cxn modelId="{742B0A43-8AC0-4D42-9FEC-AA637678976A}" srcId="{286EA406-3036-49AC-AC23-E3B3AE52F3DF}" destId="{217E729A-6ACC-43DC-A64F-93CF59A28DD9}" srcOrd="12" destOrd="0" parTransId="{2CD33B49-BB16-4B82-B127-1770ACB03561}" sibTransId="{BA7D907E-D0FB-4F51-ACA8-BD0AAA241614}"/>
    <dgm:cxn modelId="{C467C346-8134-48D1-8591-37C48C9F481A}" type="presOf" srcId="{9D083932-55BD-4C47-93AF-1A107F86E369}" destId="{2AC7E389-1E08-4380-8BCC-49058E4B2CD9}" srcOrd="0" destOrd="0" presId="urn:microsoft.com/office/officeart/2005/8/layout/default#1"/>
    <dgm:cxn modelId="{28DD9B47-F842-49F7-A099-6628DA8C626E}" srcId="{286EA406-3036-49AC-AC23-E3B3AE52F3DF}" destId="{24CFAAB6-78D3-4DEE-B458-71A2432AD3AD}" srcOrd="10" destOrd="0" parTransId="{BAA822E3-5255-4B8F-B82C-017CB66CE9F1}" sibTransId="{80021241-E126-4751-9A6C-10D8C6E63B3E}"/>
    <dgm:cxn modelId="{BCACA572-2B2A-47B8-9AFD-0AA9D5766533}" srcId="{286EA406-3036-49AC-AC23-E3B3AE52F3DF}" destId="{2297B527-6C5F-460A-B5F3-B4F39E9AAE8E}" srcOrd="1" destOrd="0" parTransId="{F82D6B5D-DB73-4F9C-881C-C6C0EC6306E6}" sibTransId="{415B09F8-76CA-472E-8FD1-695BEFFF460C}"/>
    <dgm:cxn modelId="{970F8975-561B-457E-80A6-3F7E964045C0}" srcId="{286EA406-3036-49AC-AC23-E3B3AE52F3DF}" destId="{CA816396-480C-41C4-ADF9-1262A213C8DB}" srcOrd="11" destOrd="0" parTransId="{3F3DA381-9CC4-447C-98D0-3A5B962AE141}" sibTransId="{25BBABAA-B4CF-4BC5-BE16-E4834DDB99D2}"/>
    <dgm:cxn modelId="{278E2281-5FD0-4AB8-9DDF-20CD5610D772}" type="presOf" srcId="{1E017628-C60A-469A-8E51-D1C6C7F60DF3}" destId="{404BB27C-4F12-4D38-9F51-0D5F7EB83FF7}" srcOrd="0" destOrd="0" presId="urn:microsoft.com/office/officeart/2005/8/layout/default#1"/>
    <dgm:cxn modelId="{48A5829F-6F12-48FC-ADA0-C048ACF34932}" type="presOf" srcId="{852482E9-0B25-49A8-B1B4-B3E2262A13C6}" destId="{F535968C-A3E9-4B66-80C9-0BD5F2E03532}" srcOrd="0" destOrd="0" presId="urn:microsoft.com/office/officeart/2005/8/layout/default#1"/>
    <dgm:cxn modelId="{3BDF80A6-D72A-4872-BCE3-09B7ED5CCFCD}" type="presOf" srcId="{2297B527-6C5F-460A-B5F3-B4F39E9AAE8E}" destId="{F6ABB8D1-DACF-4A3F-A1DF-17EE45B34551}" srcOrd="0" destOrd="0" presId="urn:microsoft.com/office/officeart/2005/8/layout/default#1"/>
    <dgm:cxn modelId="{A00AFDAB-A6F3-4410-B973-93DB9E8B71D2}" srcId="{286EA406-3036-49AC-AC23-E3B3AE52F3DF}" destId="{1E017628-C60A-469A-8E51-D1C6C7F60DF3}" srcOrd="0" destOrd="0" parTransId="{B5EA21FB-3B48-451E-932B-C9DA36BD8F4C}" sibTransId="{27DDC973-69FD-4F3A-AAB4-A8B7AA5F5456}"/>
    <dgm:cxn modelId="{DF1B9CB3-7B99-4840-9E2B-E461960D5E8E}" srcId="{286EA406-3036-49AC-AC23-E3B3AE52F3DF}" destId="{2BA6C658-9DE4-4B19-AEEB-E964F159E40E}" srcOrd="9" destOrd="0" parTransId="{3CF87AE6-E424-4CCD-B84C-EEB1EA80E8DD}" sibTransId="{3116183F-1076-4CF0-9914-E980DC03B132}"/>
    <dgm:cxn modelId="{C54AB2BF-6C09-47D3-9F54-8D750E341B40}" type="presOf" srcId="{CA816396-480C-41C4-ADF9-1262A213C8DB}" destId="{EA3B63FF-912A-43BA-B68C-D636EBF5925D}" srcOrd="0" destOrd="0" presId="urn:microsoft.com/office/officeart/2005/8/layout/default#1"/>
    <dgm:cxn modelId="{DD2EDBC6-059D-485F-8E23-6B466336B584}" srcId="{286EA406-3036-49AC-AC23-E3B3AE52F3DF}" destId="{DC05E2F4-06DA-4ABE-AC82-54F2956ABDFC}" srcOrd="3" destOrd="0" parTransId="{006AB918-10D6-4A71-A3B7-530FF84DE016}" sibTransId="{DF6DAC44-297A-48A9-8A35-2069E2F2AFD2}"/>
    <dgm:cxn modelId="{29B8FAE1-FDF1-4014-9CAF-9A80E964CEA7}" srcId="{286EA406-3036-49AC-AC23-E3B3AE52F3DF}" destId="{30B99628-E2A4-47A6-BABA-6144A6D2672B}" srcOrd="2" destOrd="0" parTransId="{DFE77485-FF59-475A-A401-339D07AFDF1A}" sibTransId="{0AE032C6-A079-4631-A13B-2346812ADFAE}"/>
    <dgm:cxn modelId="{3AA0B1E5-4D09-4AFA-8358-B9664C7F3E9B}" srcId="{286EA406-3036-49AC-AC23-E3B3AE52F3DF}" destId="{C62F799F-8CD3-44D0-A515-592B91418B17}" srcOrd="4" destOrd="0" parTransId="{79946E69-F391-4929-859A-67F695AB7EE8}" sibTransId="{676E924D-66C3-4BA9-8EE9-FB2D4CE979AB}"/>
    <dgm:cxn modelId="{4EE917E9-2357-4B09-A250-37E07E934B0D}" type="presOf" srcId="{217E729A-6ACC-43DC-A64F-93CF59A28DD9}" destId="{C8BDB0AF-9134-478A-8B4F-3D7DD00E8F29}" srcOrd="0" destOrd="0" presId="urn:microsoft.com/office/officeart/2005/8/layout/default#1"/>
    <dgm:cxn modelId="{399743EE-037C-4954-A32B-06E376F7ED6E}" type="presOf" srcId="{7241F5E2-C008-4E92-909C-C0580B30D6B8}" destId="{93C3B73A-D7FC-4926-AA4F-15E593429035}" srcOrd="0" destOrd="0" presId="urn:microsoft.com/office/officeart/2005/8/layout/default#1"/>
    <dgm:cxn modelId="{77C570EE-3F34-4F70-8A38-4000CE8E9935}" type="presOf" srcId="{73FDCAFB-C638-4597-B45D-28CBCFD78E63}" destId="{341890BD-91BB-4CD5-BC76-84EE90AFFA9F}" srcOrd="0" destOrd="0" presId="urn:microsoft.com/office/officeart/2005/8/layout/default#1"/>
    <dgm:cxn modelId="{BC347FFF-79F0-410C-BFE2-21C64A7B41B5}" type="presOf" srcId="{2BA6C658-9DE4-4B19-AEEB-E964F159E40E}" destId="{3C6F120A-7882-4158-841E-75D97CB0D8E2}" srcOrd="0" destOrd="0" presId="urn:microsoft.com/office/officeart/2005/8/layout/default#1"/>
    <dgm:cxn modelId="{35DD3D1E-8D7F-40D7-AEE5-7D5DEC475856}" type="presParOf" srcId="{2BC6FE82-8726-4DB9-B2A8-6A85E4416D1C}" destId="{404BB27C-4F12-4D38-9F51-0D5F7EB83FF7}" srcOrd="0" destOrd="0" presId="urn:microsoft.com/office/officeart/2005/8/layout/default#1"/>
    <dgm:cxn modelId="{84D828C8-F771-4EFD-BC81-61F49E90396F}" type="presParOf" srcId="{2BC6FE82-8726-4DB9-B2A8-6A85E4416D1C}" destId="{D9E8F98B-85F6-4545-9552-EE73609D487D}" srcOrd="1" destOrd="0" presId="urn:microsoft.com/office/officeart/2005/8/layout/default#1"/>
    <dgm:cxn modelId="{59947655-B6E8-47EF-B91C-723E3878081B}" type="presParOf" srcId="{2BC6FE82-8726-4DB9-B2A8-6A85E4416D1C}" destId="{F6ABB8D1-DACF-4A3F-A1DF-17EE45B34551}" srcOrd="2" destOrd="0" presId="urn:microsoft.com/office/officeart/2005/8/layout/default#1"/>
    <dgm:cxn modelId="{6940D5FE-57FE-48EE-96AE-52D659F249E2}" type="presParOf" srcId="{2BC6FE82-8726-4DB9-B2A8-6A85E4416D1C}" destId="{A2EF1DB0-A6DA-48D5-BF58-EDC9E419B851}" srcOrd="3" destOrd="0" presId="urn:microsoft.com/office/officeart/2005/8/layout/default#1"/>
    <dgm:cxn modelId="{16EAADE8-CC98-4850-A09C-F49B1519259B}" type="presParOf" srcId="{2BC6FE82-8726-4DB9-B2A8-6A85E4416D1C}" destId="{3C712739-DF52-4578-8D65-EBF6888C1727}" srcOrd="4" destOrd="0" presId="urn:microsoft.com/office/officeart/2005/8/layout/default#1"/>
    <dgm:cxn modelId="{3035CB73-4AD3-418D-827E-A593A4B8804D}" type="presParOf" srcId="{2BC6FE82-8726-4DB9-B2A8-6A85E4416D1C}" destId="{A93B28E2-D14C-4A1C-8D5A-AC7E8E91374A}" srcOrd="5" destOrd="0" presId="urn:microsoft.com/office/officeart/2005/8/layout/default#1"/>
    <dgm:cxn modelId="{F20A45A4-4DB4-4FB1-BC69-AB5D21C15A95}" type="presParOf" srcId="{2BC6FE82-8726-4DB9-B2A8-6A85E4416D1C}" destId="{74E5DB98-05CA-4A0F-A64E-FC6CFC7ED5B5}" srcOrd="6" destOrd="0" presId="urn:microsoft.com/office/officeart/2005/8/layout/default#1"/>
    <dgm:cxn modelId="{63F969CD-BE94-4EA4-A5C3-EA9CBF26319D}" type="presParOf" srcId="{2BC6FE82-8726-4DB9-B2A8-6A85E4416D1C}" destId="{A3AC555E-7B91-4F28-AD75-43D6296AF282}" srcOrd="7" destOrd="0" presId="urn:microsoft.com/office/officeart/2005/8/layout/default#1"/>
    <dgm:cxn modelId="{8E64A2ED-EE47-405F-B512-1E6AE63C0617}" type="presParOf" srcId="{2BC6FE82-8726-4DB9-B2A8-6A85E4416D1C}" destId="{813AC029-CCC0-4F34-B1BA-D77FB13091E4}" srcOrd="8" destOrd="0" presId="urn:microsoft.com/office/officeart/2005/8/layout/default#1"/>
    <dgm:cxn modelId="{3148E6EC-16DF-4EFC-A100-3099FB52A795}" type="presParOf" srcId="{2BC6FE82-8726-4DB9-B2A8-6A85E4416D1C}" destId="{7D2BEE58-8251-4460-A910-69C44D9B8A0B}" srcOrd="9" destOrd="0" presId="urn:microsoft.com/office/officeart/2005/8/layout/default#1"/>
    <dgm:cxn modelId="{52F1D1D7-204E-44DE-A0EF-E3CB32617AD3}" type="presParOf" srcId="{2BC6FE82-8726-4DB9-B2A8-6A85E4416D1C}" destId="{341890BD-91BB-4CD5-BC76-84EE90AFFA9F}" srcOrd="10" destOrd="0" presId="urn:microsoft.com/office/officeart/2005/8/layout/default#1"/>
    <dgm:cxn modelId="{357AFD7D-9AEB-4C8D-A28C-3AA6B9DE6E24}" type="presParOf" srcId="{2BC6FE82-8726-4DB9-B2A8-6A85E4416D1C}" destId="{4C436250-6842-4808-BF6D-28FA8CDDCE08}" srcOrd="11" destOrd="0" presId="urn:microsoft.com/office/officeart/2005/8/layout/default#1"/>
    <dgm:cxn modelId="{B0FA0DE1-808B-4ECC-876A-70D2C50D8821}" type="presParOf" srcId="{2BC6FE82-8726-4DB9-B2A8-6A85E4416D1C}" destId="{F535968C-A3E9-4B66-80C9-0BD5F2E03532}" srcOrd="12" destOrd="0" presId="urn:microsoft.com/office/officeart/2005/8/layout/default#1"/>
    <dgm:cxn modelId="{BC7428A1-A7CC-426C-AA05-DBCA086D11E5}" type="presParOf" srcId="{2BC6FE82-8726-4DB9-B2A8-6A85E4416D1C}" destId="{C408F7E7-FD0C-444A-9015-8CD2EAEB5286}" srcOrd="13" destOrd="0" presId="urn:microsoft.com/office/officeart/2005/8/layout/default#1"/>
    <dgm:cxn modelId="{A3DD2E49-20F9-4220-9EB3-F96E3F56FB7D}" type="presParOf" srcId="{2BC6FE82-8726-4DB9-B2A8-6A85E4416D1C}" destId="{2AC7E389-1E08-4380-8BCC-49058E4B2CD9}" srcOrd="14" destOrd="0" presId="urn:microsoft.com/office/officeart/2005/8/layout/default#1"/>
    <dgm:cxn modelId="{45708C2D-3550-4DA6-AF3B-1AFBE9323B00}" type="presParOf" srcId="{2BC6FE82-8726-4DB9-B2A8-6A85E4416D1C}" destId="{A9C714ED-D454-494D-BE3B-103EF2B2B84F}" srcOrd="15" destOrd="0" presId="urn:microsoft.com/office/officeart/2005/8/layout/default#1"/>
    <dgm:cxn modelId="{5083CC5A-614A-410B-94A5-8E751968E5AB}" type="presParOf" srcId="{2BC6FE82-8726-4DB9-B2A8-6A85E4416D1C}" destId="{93C3B73A-D7FC-4926-AA4F-15E593429035}" srcOrd="16" destOrd="0" presId="urn:microsoft.com/office/officeart/2005/8/layout/default#1"/>
    <dgm:cxn modelId="{62B925AB-C7E8-46CF-89BA-47848B8790B1}" type="presParOf" srcId="{2BC6FE82-8726-4DB9-B2A8-6A85E4416D1C}" destId="{5E41AF1F-D8A0-41BF-B282-D539A60DE52E}" srcOrd="17" destOrd="0" presId="urn:microsoft.com/office/officeart/2005/8/layout/default#1"/>
    <dgm:cxn modelId="{9437BBF2-8AF8-48C3-8B68-08D8FB9DFA2A}" type="presParOf" srcId="{2BC6FE82-8726-4DB9-B2A8-6A85E4416D1C}" destId="{3C6F120A-7882-4158-841E-75D97CB0D8E2}" srcOrd="18" destOrd="0" presId="urn:microsoft.com/office/officeart/2005/8/layout/default#1"/>
    <dgm:cxn modelId="{2250D45F-CFDA-4C10-837E-69C656D793E1}" type="presParOf" srcId="{2BC6FE82-8726-4DB9-B2A8-6A85E4416D1C}" destId="{F784ED0F-C806-4214-A728-CFB4D9926315}" srcOrd="19" destOrd="0" presId="urn:microsoft.com/office/officeart/2005/8/layout/default#1"/>
    <dgm:cxn modelId="{C99D42E6-4C85-4722-8456-36B96876DAB5}" type="presParOf" srcId="{2BC6FE82-8726-4DB9-B2A8-6A85E4416D1C}" destId="{09CE5B89-7875-4E5F-8C9C-B36DE10D8AD0}" srcOrd="20" destOrd="0" presId="urn:microsoft.com/office/officeart/2005/8/layout/default#1"/>
    <dgm:cxn modelId="{735483ED-FF10-452E-BC6D-3F32AB26C157}" type="presParOf" srcId="{2BC6FE82-8726-4DB9-B2A8-6A85E4416D1C}" destId="{75FA5E06-D971-4067-AACF-2B52CFC2970E}" srcOrd="21" destOrd="0" presId="urn:microsoft.com/office/officeart/2005/8/layout/default#1"/>
    <dgm:cxn modelId="{1F393BF9-6541-4919-B8D9-61C284B6EDEA}" type="presParOf" srcId="{2BC6FE82-8726-4DB9-B2A8-6A85E4416D1C}" destId="{EA3B63FF-912A-43BA-B68C-D636EBF5925D}" srcOrd="22" destOrd="0" presId="urn:microsoft.com/office/officeart/2005/8/layout/default#1"/>
    <dgm:cxn modelId="{712E8DF4-F05F-4B48-A7AD-1938A8C3E293}" type="presParOf" srcId="{2BC6FE82-8726-4DB9-B2A8-6A85E4416D1C}" destId="{5D0B754E-CC09-47E1-9E7C-58318BB5384B}" srcOrd="23" destOrd="0" presId="urn:microsoft.com/office/officeart/2005/8/layout/default#1"/>
    <dgm:cxn modelId="{C3327600-27C5-4152-A5B9-88B992E609F3}" type="presParOf" srcId="{2BC6FE82-8726-4DB9-B2A8-6A85E4416D1C}" destId="{C8BDB0AF-9134-478A-8B4F-3D7DD00E8F29}" srcOrd="2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BB27C-4F12-4D38-9F51-0D5F7EB83FF7}">
      <dsp:nvSpPr>
        <dsp:cNvPr id="0" name=""/>
        <dsp:cNvSpPr/>
      </dsp:nvSpPr>
      <dsp:spPr>
        <a:xfrm>
          <a:off x="449650" y="2081"/>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Периферическая невропатия</a:t>
          </a:r>
          <a:endParaRPr lang="en-GB" sz="1700" kern="1200" dirty="0"/>
        </a:p>
      </dsp:txBody>
      <dsp:txXfrm>
        <a:off x="449650" y="2081"/>
        <a:ext cx="1832902" cy="1099741"/>
      </dsp:txXfrm>
    </dsp:sp>
    <dsp:sp modelId="{F6ABB8D1-DACF-4A3F-A1DF-17EE45B34551}">
      <dsp:nvSpPr>
        <dsp:cNvPr id="0" name=""/>
        <dsp:cNvSpPr/>
      </dsp:nvSpPr>
      <dsp:spPr>
        <a:xfrm>
          <a:off x="2465843" y="2081"/>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t>Миелосупрес</a:t>
          </a:r>
          <a:r>
            <a:rPr lang="ru-RU" sz="1800" kern="1200" dirty="0"/>
            <a:t>-сия</a:t>
          </a:r>
        </a:p>
        <a:p>
          <a:pPr marL="0" lvl="0" indent="0" algn="ctr" defTabSz="800100">
            <a:lnSpc>
              <a:spcPct val="90000"/>
            </a:lnSpc>
            <a:spcBef>
              <a:spcPct val="0"/>
            </a:spcBef>
            <a:spcAft>
              <a:spcPct val="35000"/>
            </a:spcAft>
            <a:buNone/>
          </a:pPr>
          <a:r>
            <a:rPr lang="ru-RU" sz="2000" kern="1200" dirty="0"/>
            <a:t>  </a:t>
          </a:r>
          <a:r>
            <a:rPr lang="ru-RU" sz="1000" kern="1200" dirty="0"/>
            <a:t>(анемия, тромбоцитопения, </a:t>
          </a:r>
          <a:r>
            <a:rPr lang="ru-RU" sz="1000" kern="1200" dirty="0" err="1"/>
            <a:t>нейтропения</a:t>
          </a:r>
          <a:r>
            <a:rPr lang="ru-RU" sz="1000" kern="1200" dirty="0"/>
            <a:t>)</a:t>
          </a:r>
          <a:endParaRPr lang="en-GB" sz="1000" kern="1200" dirty="0"/>
        </a:p>
      </dsp:txBody>
      <dsp:txXfrm>
        <a:off x="2465843" y="2081"/>
        <a:ext cx="1832902" cy="1099741"/>
      </dsp:txXfrm>
    </dsp:sp>
    <dsp:sp modelId="{3C712739-DF52-4578-8D65-EBF6888C1727}">
      <dsp:nvSpPr>
        <dsp:cNvPr id="0" name=""/>
        <dsp:cNvSpPr/>
      </dsp:nvSpPr>
      <dsp:spPr>
        <a:xfrm>
          <a:off x="4432602" y="0"/>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     Удлинение интервала QT с корректировкой </a:t>
          </a:r>
          <a:r>
            <a:rPr lang="ru-RU" sz="1700" kern="1200" dirty="0" err="1"/>
            <a:t>Фридериция</a:t>
          </a:r>
          <a:endParaRPr lang="en-GB" sz="1700" kern="1200" dirty="0"/>
        </a:p>
      </dsp:txBody>
      <dsp:txXfrm>
        <a:off x="4432602" y="0"/>
        <a:ext cx="1832902" cy="1099741"/>
      </dsp:txXfrm>
    </dsp:sp>
    <dsp:sp modelId="{74E5DB98-05CA-4A0F-A64E-FC6CFC7ED5B5}">
      <dsp:nvSpPr>
        <dsp:cNvPr id="0" name=""/>
        <dsp:cNvSpPr/>
      </dsp:nvSpPr>
      <dsp:spPr>
        <a:xfrm>
          <a:off x="2447953" y="1265860"/>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Нарушение зрительного нерва</a:t>
          </a:r>
          <a:endParaRPr lang="en-GB" sz="1700" kern="1200" dirty="0"/>
        </a:p>
      </dsp:txBody>
      <dsp:txXfrm>
        <a:off x="2447953" y="1265860"/>
        <a:ext cx="1832902" cy="1099741"/>
      </dsp:txXfrm>
    </dsp:sp>
    <dsp:sp modelId="{813AC029-CCC0-4F34-B1BA-D77FB13091E4}">
      <dsp:nvSpPr>
        <dsp:cNvPr id="0" name=""/>
        <dsp:cNvSpPr/>
      </dsp:nvSpPr>
      <dsp:spPr>
        <a:xfrm>
          <a:off x="463305" y="1278438"/>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Гепатит</a:t>
          </a:r>
          <a:endParaRPr lang="en-GB" sz="1700" kern="1200" dirty="0"/>
        </a:p>
      </dsp:txBody>
      <dsp:txXfrm>
        <a:off x="463305" y="1278438"/>
        <a:ext cx="1832902" cy="1099741"/>
      </dsp:txXfrm>
    </dsp:sp>
    <dsp:sp modelId="{341890BD-91BB-4CD5-BC76-84EE90AFFA9F}">
      <dsp:nvSpPr>
        <dsp:cNvPr id="0" name=""/>
        <dsp:cNvSpPr/>
      </dsp:nvSpPr>
      <dsp:spPr>
        <a:xfrm>
          <a:off x="486088" y="2513436"/>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Гипотиреоз</a:t>
          </a:r>
          <a:endParaRPr lang="en-GB" sz="1700" kern="1200" dirty="0"/>
        </a:p>
      </dsp:txBody>
      <dsp:txXfrm>
        <a:off x="486088" y="2513436"/>
        <a:ext cx="1832902" cy="1099741"/>
      </dsp:txXfrm>
    </dsp:sp>
    <dsp:sp modelId="{F535968C-A3E9-4B66-80C9-0BD5F2E03532}">
      <dsp:nvSpPr>
        <dsp:cNvPr id="0" name=""/>
        <dsp:cNvSpPr/>
      </dsp:nvSpPr>
      <dsp:spPr>
        <a:xfrm>
          <a:off x="6504221" y="1251340"/>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Гипокалиемия</a:t>
          </a:r>
          <a:endParaRPr lang="en-GB" sz="1700" kern="1200" dirty="0"/>
        </a:p>
      </dsp:txBody>
      <dsp:txXfrm>
        <a:off x="6504221" y="1251340"/>
        <a:ext cx="1832902" cy="1099741"/>
      </dsp:txXfrm>
    </dsp:sp>
    <dsp:sp modelId="{2AC7E389-1E08-4380-8BCC-49058E4B2CD9}">
      <dsp:nvSpPr>
        <dsp:cNvPr id="0" name=""/>
        <dsp:cNvSpPr/>
      </dsp:nvSpPr>
      <dsp:spPr>
        <a:xfrm>
          <a:off x="6485672" y="22775"/>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Острая почечная недостаточность</a:t>
          </a:r>
          <a:endParaRPr lang="en-GB" sz="1700" kern="1200" dirty="0"/>
        </a:p>
      </dsp:txBody>
      <dsp:txXfrm>
        <a:off x="6485672" y="22775"/>
        <a:ext cx="1832902" cy="1099741"/>
      </dsp:txXfrm>
    </dsp:sp>
    <dsp:sp modelId="{93C3B73A-D7FC-4926-AA4F-15E593429035}">
      <dsp:nvSpPr>
        <dsp:cNvPr id="0" name=""/>
        <dsp:cNvSpPr/>
      </dsp:nvSpPr>
      <dsp:spPr>
        <a:xfrm>
          <a:off x="4466510" y="1275201"/>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err="1"/>
            <a:t>Ототоксичность</a:t>
          </a:r>
          <a:endParaRPr lang="en-GB" sz="1700" kern="1200" dirty="0"/>
        </a:p>
      </dsp:txBody>
      <dsp:txXfrm>
        <a:off x="4466510" y="1275201"/>
        <a:ext cx="1832902" cy="1099741"/>
      </dsp:txXfrm>
    </dsp:sp>
    <dsp:sp modelId="{3C6F120A-7882-4158-841E-75D97CB0D8E2}">
      <dsp:nvSpPr>
        <dsp:cNvPr id="0" name=""/>
        <dsp:cNvSpPr/>
      </dsp:nvSpPr>
      <dsp:spPr>
        <a:xfrm>
          <a:off x="4513524" y="2530478"/>
          <a:ext cx="1832902" cy="1099741"/>
        </a:xfrm>
        <a:prstGeom prst="rect">
          <a:avLst/>
        </a:prstGeom>
        <a:blipFill rotWithShape="0">
          <a:blip xmlns:r="http://schemas.openxmlformats.org/officeDocument/2006/relationships" r:embed="rId1"/>
          <a:stretch>
            <a:fillRect/>
          </a:stretch>
        </a:blip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Психические нарушения</a:t>
          </a:r>
          <a:endParaRPr lang="en-GB" sz="1700" kern="1200" dirty="0"/>
        </a:p>
      </dsp:txBody>
      <dsp:txXfrm>
        <a:off x="4513524" y="2530478"/>
        <a:ext cx="1832902" cy="1099741"/>
      </dsp:txXfrm>
    </dsp:sp>
    <dsp:sp modelId="{09CE5B89-7875-4E5F-8C9C-B36DE10D8AD0}">
      <dsp:nvSpPr>
        <dsp:cNvPr id="0" name=""/>
        <dsp:cNvSpPr/>
      </dsp:nvSpPr>
      <dsp:spPr>
        <a:xfrm>
          <a:off x="2456605" y="2513432"/>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err="1"/>
            <a:t>Лактаацидоз</a:t>
          </a:r>
          <a:endParaRPr lang="en-GB" sz="1700" kern="1200" dirty="0"/>
        </a:p>
      </dsp:txBody>
      <dsp:txXfrm>
        <a:off x="2456605" y="2513432"/>
        <a:ext cx="1832902" cy="1099741"/>
      </dsp:txXfrm>
    </dsp:sp>
    <dsp:sp modelId="{EA3B63FF-912A-43BA-B68C-D636EBF5925D}">
      <dsp:nvSpPr>
        <dsp:cNvPr id="0" name=""/>
        <dsp:cNvSpPr/>
      </dsp:nvSpPr>
      <dsp:spPr>
        <a:xfrm>
          <a:off x="6521414" y="2513432"/>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Острый панкреатит</a:t>
          </a:r>
          <a:endParaRPr lang="en-GB" sz="1700" kern="1200" dirty="0"/>
        </a:p>
      </dsp:txBody>
      <dsp:txXfrm>
        <a:off x="6521414" y="2513432"/>
        <a:ext cx="1832902" cy="1099741"/>
      </dsp:txXfrm>
    </dsp:sp>
    <dsp:sp modelId="{C8BDB0AF-9134-478A-8B4F-3D7DD00E8F29}">
      <dsp:nvSpPr>
        <dsp:cNvPr id="0" name=""/>
        <dsp:cNvSpPr/>
      </dsp:nvSpPr>
      <dsp:spPr>
        <a:xfrm>
          <a:off x="3401796" y="3695310"/>
          <a:ext cx="1832902" cy="1099741"/>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err="1"/>
            <a:t>Фосфолипидоз</a:t>
          </a:r>
          <a:endParaRPr lang="en-GB" sz="1700" kern="1200" dirty="0"/>
        </a:p>
      </dsp:txBody>
      <dsp:txXfrm>
        <a:off x="3401796" y="3695310"/>
        <a:ext cx="1832902" cy="10997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8524C85-957B-4074-ACF5-449C6B277BD1}" type="datetimeFigureOut">
              <a:rPr lang="en-US" smtClean="0"/>
              <a:t>1/12/2023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3FD382-EF04-4AE2-AE65-B87A37972137}" type="slidenum">
              <a:rPr lang="en-US" smtClean="0"/>
              <a:t>‹#›</a:t>
            </a:fld>
            <a:endParaRPr lang="en-US"/>
          </a:p>
        </p:txBody>
      </p:sp>
    </p:spTree>
    <p:extLst>
      <p:ext uri="{BB962C8B-B14F-4D97-AF65-F5344CB8AC3E}">
        <p14:creationId xmlns:p14="http://schemas.microsoft.com/office/powerpoint/2010/main" val="13452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Expert</a:t>
            </a:r>
            <a:r>
              <a:rPr lang="en-US" baseline="0" dirty="0"/>
              <a:t> body needed to assess toxity of new drugs – </a:t>
            </a:r>
            <a:r>
              <a:rPr lang="ru-RU" baseline="0" dirty="0"/>
              <a:t>Необходим экспертный орган для оценки токсичности новых лекарств.</a:t>
            </a:r>
            <a:endParaRPr lang="ru-RU" dirty="0"/>
          </a:p>
        </p:txBody>
      </p:sp>
      <p:sp>
        <p:nvSpPr>
          <p:cNvPr id="4" name="Номер слайда 3"/>
          <p:cNvSpPr>
            <a:spLocks noGrp="1"/>
          </p:cNvSpPr>
          <p:nvPr>
            <p:ph type="sldNum" sz="quarter" idx="10"/>
          </p:nvPr>
        </p:nvSpPr>
        <p:spPr/>
        <p:txBody>
          <a:bodyPr/>
          <a:lstStyle/>
          <a:p>
            <a:fld id="{8AA0B6CC-0B28-4ABC-AAB7-A310D6776A72}" type="slidenum">
              <a:rPr lang="en-US" smtClean="0"/>
              <a:pPr/>
              <a:t>5</a:t>
            </a:fld>
            <a:endParaRPr lang="en-US"/>
          </a:p>
        </p:txBody>
      </p:sp>
    </p:spTree>
    <p:extLst>
      <p:ext uri="{BB962C8B-B14F-4D97-AF65-F5344CB8AC3E}">
        <p14:creationId xmlns:p14="http://schemas.microsoft.com/office/powerpoint/2010/main" val="1473579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3F48E77-B22B-4BD6-86C4-0B420CE8695A}" type="slidenum">
              <a:rPr lang="nl-NL" smtClean="0">
                <a:solidFill>
                  <a:prstClr val="black"/>
                </a:solidFill>
              </a:rPr>
              <a:pPr/>
              <a:t>40</a:t>
            </a:fld>
            <a:endParaRPr lang="nl-NL">
              <a:solidFill>
                <a:prstClr val="black"/>
              </a:solidFill>
            </a:endParaRPr>
          </a:p>
        </p:txBody>
      </p:sp>
    </p:spTree>
    <p:extLst>
      <p:ext uri="{BB962C8B-B14F-4D97-AF65-F5344CB8AC3E}">
        <p14:creationId xmlns:p14="http://schemas.microsoft.com/office/powerpoint/2010/main" val="168355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050" dirty="0"/>
              <a:t>More</a:t>
            </a:r>
            <a:r>
              <a:rPr lang="en-US" sz="1050" baseline="0" dirty="0"/>
              <a:t> varied patient groups – to determine short-term safety and efficacy</a:t>
            </a:r>
            <a:r>
              <a:rPr lang="ru-RU" sz="1050" baseline="0" dirty="0"/>
              <a:t>. </a:t>
            </a:r>
            <a:r>
              <a:rPr lang="en-US" sz="1050" baseline="0" dirty="0"/>
              <a:t>Animal experiments for acute toxicity, organ damage, dose </a:t>
            </a:r>
            <a:r>
              <a:rPr lang="en-US" sz="1050" baseline="0" dirty="0" err="1"/>
              <a:t>depence</a:t>
            </a:r>
            <a:r>
              <a:rPr lang="en-US" sz="1050" baseline="0" dirty="0"/>
              <a:t>, metabolism kinetics, </a:t>
            </a:r>
            <a:r>
              <a:rPr lang="en-US" sz="1050" baseline="0" dirty="0" err="1"/>
              <a:t>cardiogenicity</a:t>
            </a:r>
            <a:r>
              <a:rPr lang="en-US" sz="1050" baseline="0" dirty="0"/>
              <a:t>, mutagenicity/ teratogenicity/ </a:t>
            </a:r>
            <a:r>
              <a:rPr lang="ru-RU" sz="1050" baseline="0" dirty="0"/>
              <a:t>Фаза 3</a:t>
            </a:r>
            <a:r>
              <a:rPr lang="en-US" sz="1050" baseline="0" dirty="0"/>
              <a:t> –</a:t>
            </a:r>
            <a:r>
              <a:rPr lang="ru-RU" sz="1050" baseline="0" dirty="0"/>
              <a:t> </a:t>
            </a:r>
            <a:r>
              <a:rPr lang="en-US" sz="1050" baseline="0" dirty="0"/>
              <a:t>150-350 subjects with disease – to determine safety and dosage recommendations. </a:t>
            </a:r>
            <a:r>
              <a:rPr lang="en-US" sz="1050" baseline="0" dirty="0" err="1"/>
              <a:t>Ph</a:t>
            </a:r>
            <a:r>
              <a:rPr lang="en-US" sz="1050" baseline="0" dirty="0"/>
              <a:t> 4 </a:t>
            </a:r>
            <a:r>
              <a:rPr lang="en-US" sz="1050" baseline="0" dirty="0" err="1"/>
              <a:t>Postapproval</a:t>
            </a:r>
            <a:r>
              <a:rPr lang="en-US" sz="1050" baseline="0" dirty="0"/>
              <a:t> studies to determine specific safety issues</a:t>
            </a:r>
            <a:endParaRPr lang="ru-RU" sz="1050" dirty="0"/>
          </a:p>
        </p:txBody>
      </p:sp>
      <p:sp>
        <p:nvSpPr>
          <p:cNvPr id="4" name="Номер слайда 3"/>
          <p:cNvSpPr>
            <a:spLocks noGrp="1"/>
          </p:cNvSpPr>
          <p:nvPr>
            <p:ph type="sldNum" sz="quarter" idx="10"/>
          </p:nvPr>
        </p:nvSpPr>
        <p:spPr/>
        <p:txBody>
          <a:bodyPr/>
          <a:lstStyle/>
          <a:p>
            <a:fld id="{8AA0B6CC-0B28-4ABC-AAB7-A310D6776A72}" type="slidenum">
              <a:rPr lang="en-US" smtClean="0"/>
              <a:pPr/>
              <a:t>10</a:t>
            </a:fld>
            <a:endParaRPr lang="en-US"/>
          </a:p>
        </p:txBody>
      </p:sp>
    </p:spTree>
    <p:extLst>
      <p:ext uri="{BB962C8B-B14F-4D97-AF65-F5344CB8AC3E}">
        <p14:creationId xmlns:p14="http://schemas.microsoft.com/office/powerpoint/2010/main" val="158350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AA0B6CC-0B28-4ABC-AAB7-A310D6776A72}" type="slidenum">
              <a:rPr lang="en-US" smtClean="0"/>
              <a:pPr/>
              <a:t>13</a:t>
            </a:fld>
            <a:endParaRPr lang="en-US"/>
          </a:p>
        </p:txBody>
      </p:sp>
    </p:spTree>
    <p:extLst>
      <p:ext uri="{BB962C8B-B14F-4D97-AF65-F5344CB8AC3E}">
        <p14:creationId xmlns:p14="http://schemas.microsoft.com/office/powerpoint/2010/main" val="141971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3F48E77-B22B-4BD6-86C4-0B420CE8695A}" type="slidenum">
              <a:rPr lang="nl-NL" smtClean="0"/>
              <a:pPr/>
              <a:t>22</a:t>
            </a:fld>
            <a:endParaRPr lang="nl-NL"/>
          </a:p>
        </p:txBody>
      </p:sp>
    </p:spTree>
    <p:extLst>
      <p:ext uri="{BB962C8B-B14F-4D97-AF65-F5344CB8AC3E}">
        <p14:creationId xmlns:p14="http://schemas.microsoft.com/office/powerpoint/2010/main" val="3807125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purpose this is repeat</a:t>
            </a:r>
          </a:p>
        </p:txBody>
      </p:sp>
      <p:sp>
        <p:nvSpPr>
          <p:cNvPr id="4" name="Slide Number Placeholder 3"/>
          <p:cNvSpPr>
            <a:spLocks noGrp="1"/>
          </p:cNvSpPr>
          <p:nvPr>
            <p:ph type="sldNum" sz="quarter" idx="10"/>
          </p:nvPr>
        </p:nvSpPr>
        <p:spPr/>
        <p:txBody>
          <a:bodyPr/>
          <a:lstStyle/>
          <a:p>
            <a:fld id="{8AA0B6CC-0B28-4ABC-AAB7-A310D6776A72}" type="slidenum">
              <a:rPr lang="en-US" smtClean="0"/>
              <a:pPr/>
              <a:t>23</a:t>
            </a:fld>
            <a:endParaRPr lang="en-US"/>
          </a:p>
        </p:txBody>
      </p:sp>
    </p:spTree>
    <p:extLst>
      <p:ext uri="{BB962C8B-B14F-4D97-AF65-F5344CB8AC3E}">
        <p14:creationId xmlns:p14="http://schemas.microsoft.com/office/powerpoint/2010/main" val="339283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fr-FR" dirty="0">
                <a:solidFill>
                  <a:srgbClr val="FF0000"/>
                </a:solidFill>
              </a:rPr>
              <a:t>Как это оформить в дистанционной системе обучения?</a:t>
            </a:r>
            <a:endParaRPr lang="en-GB" altLang="fr-FR" dirty="0">
              <a:solidFill>
                <a:srgbClr val="FF0000"/>
              </a:solidFill>
            </a:endParaRPr>
          </a:p>
          <a:p>
            <a:endParaRPr lang="en-GB" altLang="fr-FR" dirty="0"/>
          </a:p>
          <a:p>
            <a:endParaRPr lang="en-GB" altLang="fr-FR"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7066" indent="-291179" eaLnBrk="0" hangingPunct="0">
              <a:spcBef>
                <a:spcPct val="30000"/>
              </a:spcBef>
              <a:defRPr sz="1200">
                <a:solidFill>
                  <a:schemeClr val="tx1"/>
                </a:solidFill>
                <a:latin typeface="Calibri" panose="020F0502020204030204" pitchFamily="34" charset="0"/>
              </a:defRPr>
            </a:lvl2pPr>
            <a:lvl3pPr marL="1164717" indent="-232943" eaLnBrk="0" hangingPunct="0">
              <a:spcBef>
                <a:spcPct val="30000"/>
              </a:spcBef>
              <a:defRPr sz="1200">
                <a:solidFill>
                  <a:schemeClr val="tx1"/>
                </a:solidFill>
                <a:latin typeface="Calibri" panose="020F0502020204030204" pitchFamily="34" charset="0"/>
              </a:defRPr>
            </a:lvl3pPr>
            <a:lvl4pPr marL="1630604" indent="-232943" eaLnBrk="0" hangingPunct="0">
              <a:spcBef>
                <a:spcPct val="30000"/>
              </a:spcBef>
              <a:defRPr sz="1200">
                <a:solidFill>
                  <a:schemeClr val="tx1"/>
                </a:solidFill>
                <a:latin typeface="Calibri" panose="020F0502020204030204" pitchFamily="34" charset="0"/>
              </a:defRPr>
            </a:lvl4pPr>
            <a:lvl5pPr marL="2096491" indent="-232943" eaLnBrk="0" hangingPunct="0">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9693846-FAB0-422C-8672-ED6D4AD8075E}" type="slidenum">
              <a:rPr lang="en-GB" altLang="fr-FR">
                <a:latin typeface="Franklin Gothic Book" panose="020B0503020102020204" pitchFamily="34" charset="0"/>
              </a:rPr>
              <a:pPr eaLnBrk="1" hangingPunct="1">
                <a:spcBef>
                  <a:spcPct val="0"/>
                </a:spcBef>
              </a:pPr>
              <a:t>25</a:t>
            </a:fld>
            <a:endParaRPr lang="en-GB" altLang="fr-FR">
              <a:latin typeface="Franklin Gothic Book" panose="020B0503020102020204" pitchFamily="34" charset="0"/>
            </a:endParaRPr>
          </a:p>
        </p:txBody>
      </p:sp>
    </p:spTree>
    <p:extLst>
      <p:ext uri="{BB962C8B-B14F-4D97-AF65-F5344CB8AC3E}">
        <p14:creationId xmlns:p14="http://schemas.microsoft.com/office/powerpoint/2010/main" val="378091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Only</a:t>
            </a:r>
            <a:r>
              <a:rPr lang="nl-NL" baseline="0" dirty="0"/>
              <a:t> in </a:t>
            </a:r>
            <a:r>
              <a:rPr lang="nl-NL" baseline="0" dirty="0" err="1"/>
              <a:t>active</a:t>
            </a:r>
            <a:r>
              <a:rPr lang="nl-NL" baseline="0" dirty="0"/>
              <a:t> PV, </a:t>
            </a:r>
            <a:r>
              <a:rPr lang="nl-NL" baseline="0" dirty="0" err="1"/>
              <a:t>m</a:t>
            </a:r>
            <a:r>
              <a:rPr lang="nl-NL" dirty="0" err="1"/>
              <a:t>easures</a:t>
            </a:r>
            <a:r>
              <a:rPr lang="nl-NL" dirty="0"/>
              <a:t> are taken </a:t>
            </a:r>
            <a:r>
              <a:rPr lang="nl-NL" dirty="0" err="1"/>
              <a:t>to</a:t>
            </a:r>
            <a:r>
              <a:rPr lang="nl-NL" dirty="0"/>
              <a:t> </a:t>
            </a:r>
            <a:r>
              <a:rPr lang="nl-NL" dirty="0" err="1"/>
              <a:t>actively</a:t>
            </a:r>
            <a:r>
              <a:rPr lang="nl-NL" dirty="0"/>
              <a:t> follow up </a:t>
            </a:r>
            <a:r>
              <a:rPr lang="nl-NL" dirty="0" err="1"/>
              <a:t>all</a:t>
            </a:r>
            <a:r>
              <a:rPr lang="nl-NL" baseline="0" dirty="0"/>
              <a:t> </a:t>
            </a:r>
            <a:r>
              <a:rPr lang="nl-NL" baseline="0" dirty="0" err="1"/>
              <a:t>patients</a:t>
            </a:r>
            <a:endParaRPr lang="nl-NL" dirty="0"/>
          </a:p>
        </p:txBody>
      </p:sp>
      <p:sp>
        <p:nvSpPr>
          <p:cNvPr id="4" name="Tijdelijke aanduiding voor dianummer 3"/>
          <p:cNvSpPr>
            <a:spLocks noGrp="1"/>
          </p:cNvSpPr>
          <p:nvPr>
            <p:ph type="sldNum" sz="quarter" idx="10"/>
          </p:nvPr>
        </p:nvSpPr>
        <p:spPr/>
        <p:txBody>
          <a:bodyPr/>
          <a:lstStyle/>
          <a:p>
            <a:fld id="{13F48E77-B22B-4BD6-86C4-0B420CE8695A}" type="slidenum">
              <a:rPr lang="nl-NL" smtClean="0"/>
              <a:pPr/>
              <a:t>27</a:t>
            </a:fld>
            <a:endParaRPr lang="nl-NL"/>
          </a:p>
        </p:txBody>
      </p:sp>
    </p:spTree>
    <p:extLst>
      <p:ext uri="{BB962C8B-B14F-4D97-AF65-F5344CB8AC3E}">
        <p14:creationId xmlns:p14="http://schemas.microsoft.com/office/powerpoint/2010/main" val="380712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every test fill out who will do what</a:t>
            </a:r>
            <a:endParaRPr lang="nl-NL" dirty="0"/>
          </a:p>
        </p:txBody>
      </p:sp>
      <p:sp>
        <p:nvSpPr>
          <p:cNvPr id="4" name="Slide Number Placeholder 3"/>
          <p:cNvSpPr>
            <a:spLocks noGrp="1"/>
          </p:cNvSpPr>
          <p:nvPr>
            <p:ph type="sldNum" sz="quarter" idx="10"/>
          </p:nvPr>
        </p:nvSpPr>
        <p:spPr/>
        <p:txBody>
          <a:bodyPr/>
          <a:lstStyle/>
          <a:p>
            <a:fld id="{13F48E77-B22B-4BD6-86C4-0B420CE8695A}" type="slidenum">
              <a:rPr lang="nl-NL" smtClean="0"/>
              <a:pPr/>
              <a:t>29</a:t>
            </a:fld>
            <a:endParaRPr lang="nl-NL"/>
          </a:p>
        </p:txBody>
      </p:sp>
    </p:spTree>
    <p:extLst>
      <p:ext uri="{BB962C8B-B14F-4D97-AF65-F5344CB8AC3E}">
        <p14:creationId xmlns:p14="http://schemas.microsoft.com/office/powerpoint/2010/main" val="406922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Only</a:t>
            </a:r>
            <a:r>
              <a:rPr lang="nl-NL" baseline="0" dirty="0"/>
              <a:t> in </a:t>
            </a:r>
            <a:r>
              <a:rPr lang="nl-NL" baseline="0" dirty="0" err="1"/>
              <a:t>active</a:t>
            </a:r>
            <a:r>
              <a:rPr lang="nl-NL" baseline="0" dirty="0"/>
              <a:t> PV, </a:t>
            </a:r>
            <a:r>
              <a:rPr lang="nl-NL" baseline="0" dirty="0" err="1"/>
              <a:t>m</a:t>
            </a:r>
            <a:r>
              <a:rPr lang="nl-NL" dirty="0" err="1"/>
              <a:t>easures</a:t>
            </a:r>
            <a:r>
              <a:rPr lang="nl-NL" dirty="0"/>
              <a:t> are taken </a:t>
            </a:r>
            <a:r>
              <a:rPr lang="nl-NL" dirty="0" err="1"/>
              <a:t>to</a:t>
            </a:r>
            <a:r>
              <a:rPr lang="nl-NL" dirty="0"/>
              <a:t> </a:t>
            </a:r>
            <a:r>
              <a:rPr lang="nl-NL" dirty="0" err="1"/>
              <a:t>actively</a:t>
            </a:r>
            <a:r>
              <a:rPr lang="nl-NL" dirty="0"/>
              <a:t> follow up </a:t>
            </a:r>
            <a:r>
              <a:rPr lang="nl-NL" dirty="0" err="1"/>
              <a:t>all</a:t>
            </a:r>
            <a:r>
              <a:rPr lang="nl-NL" baseline="0" dirty="0"/>
              <a:t> </a:t>
            </a:r>
            <a:r>
              <a:rPr lang="nl-NL" baseline="0" dirty="0" err="1"/>
              <a:t>patients</a:t>
            </a:r>
            <a:endParaRPr lang="nl-NL" dirty="0"/>
          </a:p>
        </p:txBody>
      </p:sp>
      <p:sp>
        <p:nvSpPr>
          <p:cNvPr id="4" name="Tijdelijke aanduiding voor dianummer 3"/>
          <p:cNvSpPr>
            <a:spLocks noGrp="1"/>
          </p:cNvSpPr>
          <p:nvPr>
            <p:ph type="sldNum" sz="quarter" idx="10"/>
          </p:nvPr>
        </p:nvSpPr>
        <p:spPr/>
        <p:txBody>
          <a:bodyPr/>
          <a:lstStyle/>
          <a:p>
            <a:fld id="{13F48E77-B22B-4BD6-86C4-0B420CE8695A}" type="slidenum">
              <a:rPr lang="nl-NL" smtClean="0"/>
              <a:pPr/>
              <a:t>35</a:t>
            </a:fld>
            <a:endParaRPr lang="nl-NL"/>
          </a:p>
        </p:txBody>
      </p:sp>
    </p:spTree>
    <p:extLst>
      <p:ext uri="{BB962C8B-B14F-4D97-AF65-F5344CB8AC3E}">
        <p14:creationId xmlns:p14="http://schemas.microsoft.com/office/powerpoint/2010/main" val="3807125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600" b="0" i="0">
                <a:solidFill>
                  <a:srgbClr val="625C5B"/>
                </a:solidFill>
                <a:latin typeface="Trebuchet MS"/>
                <a:cs typeface="Trebuchet MS"/>
              </a:defRPr>
            </a:lvl1pPr>
          </a:lstStyle>
          <a:p>
            <a:pPr marL="12700">
              <a:lnSpc>
                <a:spcPct val="100000"/>
              </a:lnSpc>
              <a:spcBef>
                <a:spcPts val="60"/>
              </a:spcBef>
            </a:pPr>
            <a:r>
              <a:rPr spc="-35" dirty="0"/>
              <a:t>28.09.2020</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14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50" b="1" i="1">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800" b="0" i="1">
                <a:solidFill>
                  <a:srgbClr val="B90C2E"/>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600" b="0" i="0">
                <a:solidFill>
                  <a:srgbClr val="625C5B"/>
                </a:solidFill>
                <a:latin typeface="Trebuchet MS"/>
                <a:cs typeface="Trebuchet MS"/>
              </a:defRPr>
            </a:lvl1pPr>
          </a:lstStyle>
          <a:p>
            <a:pPr marL="12700">
              <a:lnSpc>
                <a:spcPct val="100000"/>
              </a:lnSpc>
              <a:spcBef>
                <a:spcPts val="60"/>
              </a:spcBef>
            </a:pPr>
            <a:r>
              <a:rPr spc="-35" dirty="0"/>
              <a:t>28.09.2020</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50" b="1" i="1">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defRPr sz="600" b="0" i="0">
                <a:solidFill>
                  <a:srgbClr val="625C5B"/>
                </a:solidFill>
                <a:latin typeface="Trebuchet MS"/>
                <a:cs typeface="Trebuchet MS"/>
              </a:defRPr>
            </a:lvl1pPr>
          </a:lstStyle>
          <a:p>
            <a:pPr marL="12700">
              <a:lnSpc>
                <a:spcPct val="100000"/>
              </a:lnSpc>
              <a:spcBef>
                <a:spcPts val="60"/>
              </a:spcBef>
            </a:pPr>
            <a:r>
              <a:rPr spc="-35" dirty="0"/>
              <a:t>28.09.2020</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50" b="1" i="1">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defRPr sz="600" b="0" i="0">
                <a:solidFill>
                  <a:srgbClr val="625C5B"/>
                </a:solidFill>
                <a:latin typeface="Trebuchet MS"/>
                <a:cs typeface="Trebuchet MS"/>
              </a:defRPr>
            </a:lvl1pPr>
          </a:lstStyle>
          <a:p>
            <a:pPr marL="12700">
              <a:lnSpc>
                <a:spcPct val="100000"/>
              </a:lnSpc>
              <a:spcBef>
                <a:spcPts val="60"/>
              </a:spcBef>
            </a:pPr>
            <a:r>
              <a:rPr spc="-35" dirty="0"/>
              <a:t>28.09.2020</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defRPr sz="600" b="0" i="0">
                <a:solidFill>
                  <a:srgbClr val="625C5B"/>
                </a:solidFill>
                <a:latin typeface="Trebuchet MS"/>
                <a:cs typeface="Trebuchet MS"/>
              </a:defRPr>
            </a:lvl1pPr>
          </a:lstStyle>
          <a:p>
            <a:pPr marL="12700">
              <a:lnSpc>
                <a:spcPct val="100000"/>
              </a:lnSpc>
              <a:spcBef>
                <a:spcPts val="60"/>
              </a:spcBef>
            </a:pPr>
            <a:r>
              <a:rPr spc="-35" dirty="0"/>
              <a:t>28.09.2020</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85618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6" name="Text Placeholder 11"/>
          <p:cNvSpPr>
            <a:spLocks noGrp="1"/>
          </p:cNvSpPr>
          <p:nvPr>
            <p:ph type="body" sz="quarter" idx="11" hasCustomPrompt="1"/>
          </p:nvPr>
        </p:nvSpPr>
        <p:spPr>
          <a:xfrm>
            <a:off x="539552" y="2060848"/>
            <a:ext cx="8247290" cy="3503882"/>
          </a:xfrm>
          <a:prstGeom prst="rect">
            <a:avLst/>
          </a:prstGeom>
        </p:spPr>
        <p:txBody>
          <a:bodyPr lIns="0" tIns="0" rIns="0" bIns="0"/>
          <a:lstStyle>
            <a:lvl1pPr>
              <a:buClr>
                <a:srgbClr val="FF0000"/>
              </a:buClr>
              <a:buSzPct val="100000"/>
              <a:buFont typeface="Wingdings" panose="05000000000000000000" pitchFamily="2" charset="2"/>
              <a:buChar char="§"/>
              <a:defRPr sz="1600">
                <a:solidFill>
                  <a:schemeClr val="accent4">
                    <a:lumMod val="10000"/>
                  </a:schemeClr>
                </a:solidFill>
                <a:effectLst/>
                <a:latin typeface="Verdana" pitchFamily="34" charset="0"/>
                <a:ea typeface="Verdana" pitchFamily="34" charset="0"/>
                <a:cs typeface="Verdana" pitchFamily="34" charset="0"/>
              </a:defRPr>
            </a:lvl1pPr>
            <a:lvl2pPr>
              <a:buFontTx/>
              <a:buNone/>
              <a:defRPr sz="1600">
                <a:latin typeface="Verdana" pitchFamily="34" charset="0"/>
                <a:ea typeface="Verdana" pitchFamily="34" charset="0"/>
                <a:cs typeface="Verdana" pitchFamily="34" charset="0"/>
              </a:defRPr>
            </a:lvl2pPr>
            <a:lvl3pPr>
              <a:buFontTx/>
              <a:buNone/>
              <a:defRPr sz="1600">
                <a:latin typeface="Verdana" pitchFamily="34" charset="0"/>
                <a:ea typeface="Verdana" pitchFamily="34" charset="0"/>
                <a:cs typeface="Verdana" pitchFamily="34" charset="0"/>
              </a:defRPr>
            </a:lvl3pPr>
            <a:lvl4pPr>
              <a:buFontTx/>
              <a:buNone/>
              <a:defRPr sz="1600">
                <a:latin typeface="Verdana" pitchFamily="34" charset="0"/>
                <a:ea typeface="Verdana" pitchFamily="34" charset="0"/>
                <a:cs typeface="Verdana" pitchFamily="34" charset="0"/>
              </a:defRPr>
            </a:lvl4pPr>
            <a:lvl5pPr>
              <a:buFontTx/>
              <a:buNone/>
              <a:defRPr sz="1600">
                <a:latin typeface="Verdana" pitchFamily="34" charset="0"/>
                <a:ea typeface="Verdana" pitchFamily="34" charset="0"/>
                <a:cs typeface="Verdana" pitchFamily="34" charset="0"/>
              </a:defRPr>
            </a:lvl5pPr>
          </a:lstStyle>
          <a:p>
            <a:pPr lvl="0"/>
            <a:r>
              <a:rPr lang="en-US" dirty="0"/>
              <a:t>Text without bullets</a:t>
            </a:r>
          </a:p>
        </p:txBody>
      </p:sp>
    </p:spTree>
    <p:extLst>
      <p:ext uri="{BB962C8B-B14F-4D97-AF65-F5344CB8AC3E}">
        <p14:creationId xmlns:p14="http://schemas.microsoft.com/office/powerpoint/2010/main" val="130055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1 column b">
    <p:spTree>
      <p:nvGrpSpPr>
        <p:cNvPr id="1" name=""/>
        <p:cNvGrpSpPr/>
        <p:nvPr/>
      </p:nvGrpSpPr>
      <p:grpSpPr>
        <a:xfrm>
          <a:off x="0" y="0"/>
          <a:ext cx="0" cy="0"/>
          <a:chOff x="0" y="0"/>
          <a:chExt cx="0" cy="0"/>
        </a:xfrm>
      </p:grpSpPr>
      <p:sp>
        <p:nvSpPr>
          <p:cNvPr id="10" name="Text Placeholder 9" descr="Subtitle"/>
          <p:cNvSpPr>
            <a:spLocks noGrp="1"/>
          </p:cNvSpPr>
          <p:nvPr>
            <p:ph type="body" sz="quarter" idx="10" hasCustomPrompt="1"/>
          </p:nvPr>
        </p:nvSpPr>
        <p:spPr>
          <a:xfrm>
            <a:off x="301366" y="2492896"/>
            <a:ext cx="8485475" cy="418988"/>
          </a:xfrm>
          <a:prstGeom prst="rect">
            <a:avLst/>
          </a:prstGeom>
        </p:spPr>
        <p:txBody>
          <a:bodyPr lIns="0" tIns="0" rIns="0" bIns="0"/>
          <a:lstStyle>
            <a:lvl1pPr algn="l">
              <a:buFontTx/>
              <a:buNone/>
              <a:defRPr sz="2000" i="1">
                <a:latin typeface="Verdana" pitchFamily="34" charset="0"/>
                <a:ea typeface="Verdana" pitchFamily="34" charset="0"/>
                <a:cs typeface="Verdana" pitchFamily="34" charset="0"/>
              </a:defRPr>
            </a:lvl1pPr>
            <a:lvl2pPr algn="l">
              <a:buFontTx/>
              <a:buNone/>
              <a:defRPr sz="2400" i="1">
                <a:latin typeface="Georgia" pitchFamily="18" charset="0"/>
                <a:ea typeface="Verdana" pitchFamily="34" charset="0"/>
                <a:cs typeface="Verdana" pitchFamily="34" charset="0"/>
              </a:defRPr>
            </a:lvl2pPr>
            <a:lvl3pPr algn="l">
              <a:buFontTx/>
              <a:buNone/>
              <a:defRPr sz="2400" i="1">
                <a:latin typeface="Georgia" pitchFamily="18" charset="0"/>
                <a:ea typeface="Verdana" pitchFamily="34" charset="0"/>
                <a:cs typeface="Verdana" pitchFamily="34" charset="0"/>
              </a:defRPr>
            </a:lvl3pPr>
            <a:lvl4pPr algn="l">
              <a:buFontTx/>
              <a:buNone/>
              <a:defRPr sz="2400" i="1">
                <a:latin typeface="Georgia" pitchFamily="18" charset="0"/>
                <a:ea typeface="Verdana" pitchFamily="34" charset="0"/>
                <a:cs typeface="Verdana" pitchFamily="34" charset="0"/>
              </a:defRPr>
            </a:lvl4pPr>
            <a:lvl5pPr algn="l">
              <a:buFontTx/>
              <a:buNone/>
              <a:defRPr sz="2400" i="1">
                <a:latin typeface="Georgia" pitchFamily="18" charset="0"/>
                <a:ea typeface="Verdana" pitchFamily="34" charset="0"/>
                <a:cs typeface="Verdana" pitchFamily="34" charset="0"/>
              </a:defRPr>
            </a:lvl5pPr>
          </a:lstStyle>
          <a:p>
            <a:pPr lvl="0"/>
            <a:r>
              <a:rPr lang="en-US" dirty="0"/>
              <a:t>Subtitle</a:t>
            </a:r>
          </a:p>
        </p:txBody>
      </p:sp>
      <p:sp>
        <p:nvSpPr>
          <p:cNvPr id="12" name="Text Placeholder 11"/>
          <p:cNvSpPr>
            <a:spLocks noGrp="1"/>
          </p:cNvSpPr>
          <p:nvPr>
            <p:ph type="body" sz="quarter" idx="11" hasCustomPrompt="1"/>
          </p:nvPr>
        </p:nvSpPr>
        <p:spPr>
          <a:xfrm>
            <a:off x="285720" y="3054760"/>
            <a:ext cx="8501122" cy="3071834"/>
          </a:xfrm>
          <a:prstGeom prst="rect">
            <a:avLst/>
          </a:prstGeom>
        </p:spPr>
        <p:txBody>
          <a:bodyPr lIns="0" tIns="0" rIns="0" bIns="0"/>
          <a:lstStyle>
            <a:lvl1pPr>
              <a:buClr>
                <a:srgbClr val="FF0000"/>
              </a:buClr>
              <a:buSzPct val="100000"/>
              <a:buFont typeface="Wingdings" panose="05000000000000000000" pitchFamily="2" charset="2"/>
              <a:buChar char="§"/>
              <a:defRPr sz="1600">
                <a:solidFill>
                  <a:schemeClr val="accent4">
                    <a:lumMod val="10000"/>
                  </a:schemeClr>
                </a:solidFill>
                <a:effectLst/>
                <a:latin typeface="Verdana" pitchFamily="34" charset="0"/>
                <a:ea typeface="Verdana" pitchFamily="34" charset="0"/>
                <a:cs typeface="Verdana" pitchFamily="34" charset="0"/>
              </a:defRPr>
            </a:lvl1pPr>
            <a:lvl2pPr>
              <a:buFontTx/>
              <a:buNone/>
              <a:defRPr sz="1600">
                <a:latin typeface="Verdana" pitchFamily="34" charset="0"/>
                <a:ea typeface="Verdana" pitchFamily="34" charset="0"/>
                <a:cs typeface="Verdana" pitchFamily="34" charset="0"/>
              </a:defRPr>
            </a:lvl2pPr>
            <a:lvl3pPr>
              <a:buFontTx/>
              <a:buNone/>
              <a:defRPr sz="1600">
                <a:latin typeface="Verdana" pitchFamily="34" charset="0"/>
                <a:ea typeface="Verdana" pitchFamily="34" charset="0"/>
                <a:cs typeface="Verdana" pitchFamily="34" charset="0"/>
              </a:defRPr>
            </a:lvl3pPr>
            <a:lvl4pPr>
              <a:buFontTx/>
              <a:buNone/>
              <a:defRPr sz="1600">
                <a:latin typeface="Verdana" pitchFamily="34" charset="0"/>
                <a:ea typeface="Verdana" pitchFamily="34" charset="0"/>
                <a:cs typeface="Verdana" pitchFamily="34" charset="0"/>
              </a:defRPr>
            </a:lvl4pPr>
            <a:lvl5pPr>
              <a:buFontTx/>
              <a:buNone/>
              <a:defRPr sz="1600">
                <a:latin typeface="Verdana" pitchFamily="34" charset="0"/>
                <a:ea typeface="Verdana" pitchFamily="34" charset="0"/>
                <a:cs typeface="Verdana" pitchFamily="34" charset="0"/>
              </a:defRPr>
            </a:lvl5pPr>
          </a:lstStyle>
          <a:p>
            <a:pPr lvl="0"/>
            <a:r>
              <a:rPr lang="en-US" dirty="0"/>
              <a:t>Text without bullets</a:t>
            </a:r>
          </a:p>
        </p:txBody>
      </p:sp>
      <p:sp>
        <p:nvSpPr>
          <p:cNvPr id="5" name="Title Placeholder 1"/>
          <p:cNvSpPr>
            <a:spLocks noGrp="1"/>
          </p:cNvSpPr>
          <p:nvPr>
            <p:ph type="title"/>
          </p:nvPr>
        </p:nvSpPr>
        <p:spPr>
          <a:xfrm>
            <a:off x="288000" y="1448880"/>
            <a:ext cx="8460000" cy="900000"/>
          </a:xfrm>
          <a:prstGeom prst="rect">
            <a:avLst/>
          </a:prstGeom>
        </p:spPr>
        <p:txBody>
          <a:bodyPr vert="horz" lIns="91440" tIns="45720" rIns="91440" bIns="45720" rtlCol="0" anchor="t" anchorCtr="0">
            <a:normAutofit/>
          </a:bodyPr>
          <a:lstStyle>
            <a:lvl1pPr>
              <a:defRPr sz="2400"/>
            </a:lvl1pPr>
          </a:lstStyle>
          <a:p>
            <a:r>
              <a:rPr lang="en-US" dirty="0"/>
              <a:t>Click to edit Master title style</a:t>
            </a:r>
          </a:p>
        </p:txBody>
      </p:sp>
    </p:spTree>
    <p:extLst>
      <p:ext uri="{BB962C8B-B14F-4D97-AF65-F5344CB8AC3E}">
        <p14:creationId xmlns:p14="http://schemas.microsoft.com/office/powerpoint/2010/main" val="272637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Tx/>
              <a:defRPr sz="2800">
                <a:solidFill>
                  <a:schemeClr val="accent4">
                    <a:lumMod val="10000"/>
                  </a:schemeClr>
                </a:solidFill>
                <a:effectLst/>
              </a:defRPr>
            </a:lvl1pPr>
            <a:lvl2pPr>
              <a:buClrTx/>
              <a:defRPr sz="2400">
                <a:solidFill>
                  <a:schemeClr val="accent4">
                    <a:lumMod val="10000"/>
                  </a:schemeClr>
                </a:solidFill>
                <a:effectLst/>
              </a:defRPr>
            </a:lvl2pPr>
            <a:lvl3pPr>
              <a:buClrTx/>
              <a:defRPr sz="2000">
                <a:solidFill>
                  <a:schemeClr val="accent4">
                    <a:lumMod val="10000"/>
                  </a:schemeClr>
                </a:solidFill>
                <a:effectLst/>
              </a:defRPr>
            </a:lvl3pPr>
            <a:lvl4pPr>
              <a:buClrTx/>
              <a:defRPr sz="1800">
                <a:solidFill>
                  <a:schemeClr val="accent4">
                    <a:lumMod val="10000"/>
                  </a:schemeClr>
                </a:solidFill>
                <a:effectLst/>
              </a:defRPr>
            </a:lvl4pPr>
            <a:lvl5pPr>
              <a:buClrTx/>
              <a:defRPr sz="1800">
                <a:solidFill>
                  <a:schemeClr val="accent4">
                    <a:lumMod val="10000"/>
                  </a:schemeClr>
                </a:solidFill>
                <a:effectLs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Tx/>
              <a:defRPr sz="2800">
                <a:solidFill>
                  <a:schemeClr val="accent4">
                    <a:lumMod val="10000"/>
                  </a:schemeClr>
                </a:solidFill>
                <a:effectLst/>
              </a:defRPr>
            </a:lvl1pPr>
            <a:lvl2pPr>
              <a:buClrTx/>
              <a:defRPr sz="2400">
                <a:solidFill>
                  <a:schemeClr val="accent4">
                    <a:lumMod val="10000"/>
                  </a:schemeClr>
                </a:solidFill>
                <a:effectLst/>
              </a:defRPr>
            </a:lvl2pPr>
            <a:lvl3pPr>
              <a:buClrTx/>
              <a:defRPr sz="2000">
                <a:solidFill>
                  <a:schemeClr val="accent4">
                    <a:lumMod val="10000"/>
                  </a:schemeClr>
                </a:solidFill>
                <a:effectLst/>
              </a:defRPr>
            </a:lvl3pPr>
            <a:lvl4pPr>
              <a:buClrTx/>
              <a:defRPr sz="1800">
                <a:solidFill>
                  <a:schemeClr val="accent4">
                    <a:lumMod val="10000"/>
                  </a:schemeClr>
                </a:solidFill>
                <a:effectLst/>
              </a:defRPr>
            </a:lvl4pPr>
            <a:lvl5pPr>
              <a:buClrTx/>
              <a:defRPr sz="1800">
                <a:solidFill>
                  <a:schemeClr val="accent4">
                    <a:lumMod val="10000"/>
                  </a:schemeClr>
                </a:solidFill>
                <a:effectLs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820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52400"/>
            <a:ext cx="8991600" cy="6553200"/>
          </a:xfrm>
          <a:custGeom>
            <a:avLst/>
            <a:gdLst/>
            <a:ahLst/>
            <a:cxnLst/>
            <a:rect l="l" t="t" r="r" b="b"/>
            <a:pathLst>
              <a:path w="8991600" h="6553200">
                <a:moveTo>
                  <a:pt x="0" y="6553200"/>
                </a:moveTo>
                <a:lnTo>
                  <a:pt x="8991600" y="6553200"/>
                </a:lnTo>
                <a:lnTo>
                  <a:pt x="8991600" y="0"/>
                </a:lnTo>
                <a:lnTo>
                  <a:pt x="0" y="0"/>
                </a:lnTo>
                <a:lnTo>
                  <a:pt x="0" y="6553200"/>
                </a:lnTo>
                <a:close/>
              </a:path>
            </a:pathLst>
          </a:custGeom>
          <a:solidFill>
            <a:srgbClr val="E7E7E4"/>
          </a:solidFill>
        </p:spPr>
        <p:txBody>
          <a:bodyPr wrap="square" lIns="0" tIns="0" rIns="0" bIns="0" rtlCol="0"/>
          <a:lstStyle/>
          <a:p>
            <a:endParaRPr/>
          </a:p>
        </p:txBody>
      </p:sp>
      <p:sp>
        <p:nvSpPr>
          <p:cNvPr id="17" name="bg object 17"/>
          <p:cNvSpPr/>
          <p:nvPr/>
        </p:nvSpPr>
        <p:spPr>
          <a:xfrm>
            <a:off x="0" y="6705600"/>
            <a:ext cx="9144000" cy="152400"/>
          </a:xfrm>
          <a:custGeom>
            <a:avLst/>
            <a:gdLst/>
            <a:ahLst/>
            <a:cxnLst/>
            <a:rect l="l" t="t" r="r" b="b"/>
            <a:pathLst>
              <a:path w="9144000" h="152400">
                <a:moveTo>
                  <a:pt x="0" y="152400"/>
                </a:moveTo>
                <a:lnTo>
                  <a:pt x="9144000" y="152400"/>
                </a:lnTo>
                <a:lnTo>
                  <a:pt x="9144000" y="0"/>
                </a:lnTo>
                <a:lnTo>
                  <a:pt x="0" y="0"/>
                </a:lnTo>
                <a:lnTo>
                  <a:pt x="0" y="152400"/>
                </a:lnTo>
                <a:close/>
              </a:path>
            </a:pathLst>
          </a:custGeom>
          <a:solidFill>
            <a:srgbClr val="FFFFFF"/>
          </a:solidFill>
        </p:spPr>
        <p:txBody>
          <a:bodyPr wrap="square" lIns="0" tIns="0" rIns="0" bIns="0" rtlCol="0"/>
          <a:lstStyle/>
          <a:p>
            <a:endParaRPr/>
          </a:p>
        </p:txBody>
      </p:sp>
      <p:sp>
        <p:nvSpPr>
          <p:cNvPr id="18" name="bg object 18"/>
          <p:cNvSpPr/>
          <p:nvPr/>
        </p:nvSpPr>
        <p:spPr>
          <a:xfrm>
            <a:off x="0" y="0"/>
            <a:ext cx="9144000" cy="6706234"/>
          </a:xfrm>
          <a:custGeom>
            <a:avLst/>
            <a:gdLst/>
            <a:ahLst/>
            <a:cxnLst/>
            <a:rect l="l" t="t" r="r" b="b"/>
            <a:pathLst>
              <a:path w="9144000" h="6706234">
                <a:moveTo>
                  <a:pt x="9144000" y="0"/>
                </a:moveTo>
                <a:lnTo>
                  <a:pt x="0" y="0"/>
                </a:lnTo>
                <a:lnTo>
                  <a:pt x="0" y="152400"/>
                </a:lnTo>
                <a:lnTo>
                  <a:pt x="0" y="6705600"/>
                </a:lnTo>
                <a:lnTo>
                  <a:pt x="152374" y="6705600"/>
                </a:lnTo>
                <a:lnTo>
                  <a:pt x="152374" y="152400"/>
                </a:lnTo>
                <a:lnTo>
                  <a:pt x="8991600" y="152400"/>
                </a:lnTo>
                <a:lnTo>
                  <a:pt x="8991600" y="6705625"/>
                </a:lnTo>
                <a:lnTo>
                  <a:pt x="9144000" y="6705638"/>
                </a:lnTo>
                <a:lnTo>
                  <a:pt x="9144000" y="152400"/>
                </a:lnTo>
                <a:lnTo>
                  <a:pt x="9144000"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539597" y="330530"/>
            <a:ext cx="369569" cy="644525"/>
          </a:xfrm>
          <a:prstGeom prst="rect">
            <a:avLst/>
          </a:prstGeom>
        </p:spPr>
        <p:txBody>
          <a:bodyPr wrap="square" lIns="0" tIns="0" rIns="0" bIns="0">
            <a:spAutoFit/>
          </a:bodyPr>
          <a:lstStyle>
            <a:lvl1pPr>
              <a:defRPr sz="4050" b="1" i="1">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993139" y="1197102"/>
            <a:ext cx="7512050" cy="4392295"/>
          </a:xfrm>
          <a:prstGeom prst="rect">
            <a:avLst/>
          </a:prstGeom>
        </p:spPr>
        <p:txBody>
          <a:bodyPr wrap="square" lIns="0" tIns="0" rIns="0" bIns="0">
            <a:spAutoFit/>
          </a:bodyPr>
          <a:lstStyle>
            <a:lvl1pPr>
              <a:defRPr sz="2800" b="0" i="1">
                <a:solidFill>
                  <a:srgbClr val="B90C2E"/>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31140" y="6567557"/>
            <a:ext cx="364490" cy="114300"/>
          </a:xfrm>
          <a:prstGeom prst="rect">
            <a:avLst/>
          </a:prstGeom>
        </p:spPr>
        <p:txBody>
          <a:bodyPr wrap="square" lIns="0" tIns="0" rIns="0" bIns="0">
            <a:spAutoFit/>
          </a:bodyPr>
          <a:lstStyle>
            <a:lvl1pPr>
              <a:defRPr sz="600" b="0" i="0">
                <a:solidFill>
                  <a:srgbClr val="625C5B"/>
                </a:solidFill>
                <a:latin typeface="Trebuchet MS"/>
                <a:cs typeface="Trebuchet MS"/>
              </a:defRPr>
            </a:lvl1pPr>
          </a:lstStyle>
          <a:p>
            <a:pPr marL="12700">
              <a:lnSpc>
                <a:spcPct val="100000"/>
              </a:lnSpc>
              <a:spcBef>
                <a:spcPts val="60"/>
              </a:spcBef>
            </a:pPr>
            <a:r>
              <a:rPr spc="-35" dirty="0"/>
              <a:t>28.09.2020</a:t>
            </a: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diagramData" Target="../diagrams/data1.xml"/><Relationship Id="rId16" Type="http://schemas.openxmlformats.org/officeDocument/2006/relationships/image" Target="../media/image28.jpe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3.png"/><Relationship Id="rId5" Type="http://schemas.openxmlformats.org/officeDocument/2006/relationships/diagramColors" Target="../diagrams/colors1.xm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diagramQuickStyle" Target="../diagrams/quickStyle1.xml"/><Relationship Id="rId9" Type="http://schemas.openxmlformats.org/officeDocument/2006/relationships/image" Target="../media/image21.pn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7877"/>
            <a:ext cx="9022080" cy="6629400"/>
          </a:xfrm>
          <a:custGeom>
            <a:avLst/>
            <a:gdLst/>
            <a:ahLst/>
            <a:cxnLst/>
            <a:rect l="l" t="t" r="r" b="b"/>
            <a:pathLst>
              <a:path w="8991600" h="6553200">
                <a:moveTo>
                  <a:pt x="0" y="6553200"/>
                </a:moveTo>
                <a:lnTo>
                  <a:pt x="8991600" y="6553200"/>
                </a:lnTo>
                <a:lnTo>
                  <a:pt x="8991600" y="0"/>
                </a:lnTo>
                <a:lnTo>
                  <a:pt x="0" y="0"/>
                </a:lnTo>
                <a:lnTo>
                  <a:pt x="0" y="6553200"/>
                </a:lnTo>
                <a:close/>
              </a:path>
            </a:pathLst>
          </a:custGeom>
          <a:solidFill>
            <a:srgbClr val="B90C2E"/>
          </a:solidFill>
        </p:spPr>
        <p:txBody>
          <a:bodyPr wrap="square" lIns="0" tIns="0" rIns="0" bIns="0" rtlCol="0"/>
          <a:lstStyle/>
          <a:p>
            <a:endParaRPr lang="en-US" dirty="0"/>
          </a:p>
        </p:txBody>
      </p:sp>
      <p:sp>
        <p:nvSpPr>
          <p:cNvPr id="3" name="object 3"/>
          <p:cNvSpPr/>
          <p:nvPr/>
        </p:nvSpPr>
        <p:spPr>
          <a:xfrm>
            <a:off x="0" y="6705600"/>
            <a:ext cx="9144000" cy="152400"/>
          </a:xfrm>
          <a:custGeom>
            <a:avLst/>
            <a:gdLst/>
            <a:ahLst/>
            <a:cxnLst/>
            <a:rect l="l" t="t" r="r" b="b"/>
            <a:pathLst>
              <a:path w="9144000" h="152400">
                <a:moveTo>
                  <a:pt x="0" y="152400"/>
                </a:moveTo>
                <a:lnTo>
                  <a:pt x="9144000" y="152400"/>
                </a:lnTo>
                <a:lnTo>
                  <a:pt x="9144000" y="0"/>
                </a:lnTo>
                <a:lnTo>
                  <a:pt x="0" y="0"/>
                </a:lnTo>
                <a:lnTo>
                  <a:pt x="0" y="152400"/>
                </a:lnTo>
                <a:close/>
              </a:path>
            </a:pathLst>
          </a:custGeom>
          <a:solidFill>
            <a:srgbClr val="FFFFFF"/>
          </a:solidFill>
        </p:spPr>
        <p:txBody>
          <a:bodyPr wrap="square" lIns="0" tIns="0" rIns="0" bIns="0" rtlCol="0"/>
          <a:lstStyle/>
          <a:p>
            <a:endParaRPr/>
          </a:p>
        </p:txBody>
      </p:sp>
      <p:sp>
        <p:nvSpPr>
          <p:cNvPr id="4" name="object 4"/>
          <p:cNvSpPr/>
          <p:nvPr/>
        </p:nvSpPr>
        <p:spPr>
          <a:xfrm>
            <a:off x="0" y="0"/>
            <a:ext cx="9144000" cy="6706234"/>
          </a:xfrm>
          <a:custGeom>
            <a:avLst/>
            <a:gdLst/>
            <a:ahLst/>
            <a:cxnLst/>
            <a:rect l="l" t="t" r="r" b="b"/>
            <a:pathLst>
              <a:path w="9144000" h="6706234">
                <a:moveTo>
                  <a:pt x="9144000" y="0"/>
                </a:moveTo>
                <a:lnTo>
                  <a:pt x="0" y="0"/>
                </a:lnTo>
                <a:lnTo>
                  <a:pt x="0" y="152400"/>
                </a:lnTo>
                <a:lnTo>
                  <a:pt x="0" y="6705600"/>
                </a:lnTo>
                <a:lnTo>
                  <a:pt x="152374" y="6705600"/>
                </a:lnTo>
                <a:lnTo>
                  <a:pt x="152374" y="152400"/>
                </a:lnTo>
                <a:lnTo>
                  <a:pt x="8991600" y="152400"/>
                </a:lnTo>
                <a:lnTo>
                  <a:pt x="8991600" y="6705625"/>
                </a:lnTo>
                <a:lnTo>
                  <a:pt x="9144000" y="6705638"/>
                </a:lnTo>
                <a:lnTo>
                  <a:pt x="9144000" y="152400"/>
                </a:lnTo>
                <a:lnTo>
                  <a:pt x="9144000" y="0"/>
                </a:lnTo>
                <a:close/>
              </a:path>
            </a:pathLst>
          </a:custGeom>
          <a:solidFill>
            <a:srgbClr val="FFFFFF"/>
          </a:solidFill>
        </p:spPr>
        <p:txBody>
          <a:bodyPr wrap="square" lIns="0" tIns="0" rIns="0" bIns="0" rtlCol="0"/>
          <a:lstStyle/>
          <a:p>
            <a:endParaRPr/>
          </a:p>
        </p:txBody>
      </p:sp>
      <p:sp>
        <p:nvSpPr>
          <p:cNvPr id="5" name="object 5"/>
          <p:cNvSpPr/>
          <p:nvPr/>
        </p:nvSpPr>
        <p:spPr>
          <a:xfrm>
            <a:off x="762762" y="3941825"/>
            <a:ext cx="320040" cy="0"/>
          </a:xfrm>
          <a:custGeom>
            <a:avLst/>
            <a:gdLst/>
            <a:ahLst/>
            <a:cxnLst/>
            <a:rect l="l" t="t" r="r" b="b"/>
            <a:pathLst>
              <a:path w="320040">
                <a:moveTo>
                  <a:pt x="0" y="0"/>
                </a:moveTo>
                <a:lnTo>
                  <a:pt x="320040" y="0"/>
                </a:lnTo>
              </a:path>
            </a:pathLst>
          </a:custGeom>
          <a:ln w="19812">
            <a:solidFill>
              <a:srgbClr val="FFFFFF"/>
            </a:solidFill>
          </a:ln>
        </p:spPr>
        <p:txBody>
          <a:bodyPr wrap="square" lIns="0" tIns="0" rIns="0" bIns="0" rtlCol="0"/>
          <a:lstStyle/>
          <a:p>
            <a:endParaRPr/>
          </a:p>
        </p:txBody>
      </p:sp>
      <p:sp>
        <p:nvSpPr>
          <p:cNvPr id="6" name="object 6"/>
          <p:cNvSpPr/>
          <p:nvPr/>
        </p:nvSpPr>
        <p:spPr>
          <a:xfrm>
            <a:off x="457200" y="533400"/>
            <a:ext cx="2362200" cy="91440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31140" y="6552996"/>
            <a:ext cx="428625" cy="117475"/>
          </a:xfrm>
          <a:prstGeom prst="rect">
            <a:avLst/>
          </a:prstGeom>
        </p:spPr>
        <p:txBody>
          <a:bodyPr vert="horz" wrap="square" lIns="0" tIns="12700" rIns="0" bIns="0" rtlCol="0">
            <a:spAutoFit/>
          </a:bodyPr>
          <a:lstStyle/>
          <a:p>
            <a:pPr marL="12700">
              <a:lnSpc>
                <a:spcPct val="100000"/>
              </a:lnSpc>
              <a:spcBef>
                <a:spcPts val="100"/>
              </a:spcBef>
            </a:pPr>
            <a:r>
              <a:rPr sz="600" spc="-40" dirty="0">
                <a:solidFill>
                  <a:srgbClr val="FFFFFF"/>
                </a:solidFill>
                <a:latin typeface="Trebuchet MS"/>
                <a:cs typeface="Trebuchet MS"/>
              </a:rPr>
              <a:t>28.09.2020`1</a:t>
            </a:r>
            <a:endParaRPr sz="600">
              <a:latin typeface="Trebuchet MS"/>
              <a:cs typeface="Trebuchet MS"/>
            </a:endParaRPr>
          </a:p>
        </p:txBody>
      </p:sp>
      <p:sp>
        <p:nvSpPr>
          <p:cNvPr id="8" name="object 8"/>
          <p:cNvSpPr txBox="1">
            <a:spLocks noGrp="1"/>
          </p:cNvSpPr>
          <p:nvPr>
            <p:ph type="ctrTitle"/>
          </p:nvPr>
        </p:nvSpPr>
        <p:spPr>
          <a:xfrm>
            <a:off x="624840" y="1662765"/>
            <a:ext cx="7772400" cy="1675459"/>
          </a:xfrm>
          <a:prstGeom prst="rect">
            <a:avLst/>
          </a:prstGeom>
        </p:spPr>
        <p:txBody>
          <a:bodyPr vert="horz" wrap="square" lIns="0" tIns="13335" rIns="0" bIns="0" rtlCol="0">
            <a:spAutoFit/>
          </a:bodyPr>
          <a:lstStyle/>
          <a:p>
            <a:pPr marL="12700" marR="5080" algn="ctr">
              <a:lnSpc>
                <a:spcPct val="100000"/>
              </a:lnSpc>
              <a:spcBef>
                <a:spcPts val="105"/>
              </a:spcBef>
            </a:pPr>
            <a:r>
              <a:rPr lang="ru-RU" sz="3600" b="1" i="0" dirty="0">
                <a:solidFill>
                  <a:schemeClr val="bg1"/>
                </a:solidFill>
                <a:latin typeface="+mj-lt"/>
              </a:rPr>
              <a:t>ВВЕДЕНИЕ В АКТИВНЫЙ МОНИТОРИНГ БЕЗОПАСНОСТИ ПРЕПАРАТОВ (АМБП)</a:t>
            </a:r>
            <a:endParaRPr lang="ru-RU" sz="3600" i="0" dirty="0">
              <a:solidFill>
                <a:schemeClr val="bg1"/>
              </a:solidFill>
              <a:latin typeface="+mj-lt"/>
              <a:cs typeface="Arial"/>
            </a:endParaRPr>
          </a:p>
        </p:txBody>
      </p:sp>
      <p:sp>
        <p:nvSpPr>
          <p:cNvPr id="9" name="Subtitle 12">
            <a:extLst>
              <a:ext uri="{FF2B5EF4-FFF2-40B4-BE49-F238E27FC236}">
                <a16:creationId xmlns:a16="http://schemas.microsoft.com/office/drawing/2014/main" id="{9020D2D0-7E75-95A5-5752-E619D45069A6}"/>
              </a:ext>
            </a:extLst>
          </p:cNvPr>
          <p:cNvSpPr txBox="1">
            <a:spLocks/>
          </p:cNvSpPr>
          <p:nvPr/>
        </p:nvSpPr>
        <p:spPr>
          <a:xfrm>
            <a:off x="631689" y="5000989"/>
            <a:ext cx="7772400" cy="838200"/>
          </a:xfrm>
          <a:prstGeom prst="rect">
            <a:avLst/>
          </a:prstGeom>
        </p:spPr>
        <p:txBody>
          <a:bodyPr>
            <a:normAutofit fontScale="9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07000"/>
              </a:lnSpc>
              <a:spcAft>
                <a:spcPts val="800"/>
              </a:spcAft>
            </a:pPr>
            <a:r>
              <a:rPr lang="ru-RU" b="1" kern="0" dirty="0">
                <a:solidFill>
                  <a:schemeClr val="bg1"/>
                </a:solidFill>
                <a:latin typeface="Calibri" panose="020F0502020204030204" pitchFamily="34" charset="0"/>
                <a:ea typeface="Calibri" panose="020F0502020204030204" pitchFamily="34" charset="0"/>
                <a:cs typeface="Arial" panose="020B0604020202020204" pitchFamily="34" charset="0"/>
              </a:rPr>
              <a:t>Онлайн курс «Фармаконадзор и активный мониторинг безопасности препаратов в рамках операционных исследований по внедрению новых режимов лечения ЛУ-ТБ»</a:t>
            </a:r>
            <a:endParaRPr lang="en-US" kern="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C1CC4B37-2914-4160-9DFF-ED70636E73CA}"/>
              </a:ext>
            </a:extLst>
          </p:cNvPr>
          <p:cNvSpPr>
            <a:spLocks noGrp="1"/>
          </p:cNvSpPr>
          <p:nvPr>
            <p:ph idx="1"/>
          </p:nvPr>
        </p:nvSpPr>
        <p:spPr/>
        <p:txBody>
          <a:bodyPr/>
          <a:lstStyle/>
          <a:p>
            <a:pPr eaLnBrk="1" hangingPunct="1"/>
            <a:endParaRPr lang="ru-RU" altLang="ru-RU"/>
          </a:p>
        </p:txBody>
      </p:sp>
      <p:pic>
        <p:nvPicPr>
          <p:cNvPr id="27651" name="Picture 2">
            <a:extLst>
              <a:ext uri="{FF2B5EF4-FFF2-40B4-BE49-F238E27FC236}">
                <a16:creationId xmlns:a16="http://schemas.microsoft.com/office/drawing/2014/main" id="{036DB7E0-8839-4C7C-9513-B9F832909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478599"/>
            <a:ext cx="8956675" cy="579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4553" y="1676400"/>
            <a:ext cx="2743071" cy="984885"/>
          </a:xfrm>
          <a:prstGeom prst="rect">
            <a:avLst/>
          </a:prstGeom>
          <a:solidFill>
            <a:schemeClr val="accent1"/>
          </a:solidFill>
          <a:ln>
            <a:solidFill>
              <a:schemeClr val="bg2"/>
            </a:solidFill>
          </a:ln>
        </p:spPr>
        <p:txBody>
          <a:bodyPr wrap="square" rtlCol="0">
            <a:spAutoFit/>
          </a:bodyPr>
          <a:lstStyle/>
          <a:p>
            <a:pPr algn="ctr"/>
            <a:r>
              <a:rPr lang="ru-RU" sz="1600" b="1" dirty="0">
                <a:solidFill>
                  <a:schemeClr val="bg2"/>
                </a:solidFill>
              </a:rPr>
              <a:t>Фаза 1</a:t>
            </a:r>
          </a:p>
          <a:p>
            <a:pPr algn="ctr"/>
            <a:r>
              <a:rPr lang="ru-RU" sz="1400" dirty="0">
                <a:solidFill>
                  <a:schemeClr val="bg2"/>
                </a:solidFill>
              </a:rPr>
              <a:t>20-50 здоровых волонтеров, сбор предварительных данных</a:t>
            </a:r>
          </a:p>
          <a:p>
            <a:pPr algn="ctr"/>
            <a:endParaRPr lang="ru-RU" sz="1400" dirty="0">
              <a:solidFill>
                <a:schemeClr val="bg2"/>
              </a:solidFill>
            </a:endParaRPr>
          </a:p>
        </p:txBody>
      </p:sp>
      <p:sp>
        <p:nvSpPr>
          <p:cNvPr id="3" name="TextBox 2"/>
          <p:cNvSpPr txBox="1"/>
          <p:nvPr/>
        </p:nvSpPr>
        <p:spPr>
          <a:xfrm>
            <a:off x="467544" y="862791"/>
            <a:ext cx="8208912" cy="461665"/>
          </a:xfrm>
          <a:prstGeom prst="rect">
            <a:avLst/>
          </a:prstGeom>
          <a:gradFill flip="none" rotWithShape="1">
            <a:gsLst>
              <a:gs pos="0">
                <a:srgbClr val="4ED2A0">
                  <a:tint val="66000"/>
                  <a:satMod val="160000"/>
                </a:srgbClr>
              </a:gs>
              <a:gs pos="50000">
                <a:srgbClr val="4ED2A0">
                  <a:tint val="44500"/>
                  <a:satMod val="160000"/>
                </a:srgbClr>
              </a:gs>
              <a:gs pos="100000">
                <a:srgbClr val="4ED2A0">
                  <a:tint val="23500"/>
                  <a:satMod val="160000"/>
                </a:srgbClr>
              </a:gs>
            </a:gsLst>
            <a:lin ang="16200000" scaled="1"/>
            <a:tileRect/>
          </a:gradFill>
          <a:ln>
            <a:solidFill>
              <a:srgbClr val="00B050"/>
            </a:solidFill>
          </a:ln>
        </p:spPr>
        <p:txBody>
          <a:bodyPr wrap="square" rtlCol="0">
            <a:spAutoFit/>
          </a:bodyPr>
          <a:lstStyle/>
          <a:p>
            <a:pPr algn="ctr"/>
            <a:r>
              <a:rPr lang="ru-RU" sz="2400" b="1" dirty="0">
                <a:solidFill>
                  <a:srgbClr val="C00000"/>
                </a:solidFill>
              </a:rPr>
              <a:t>КЛИНИЧЕСКАЯ РАЗРАБОТКА ЛЕКАРСТВЕННЫХ СРЕДСТВ</a:t>
            </a:r>
          </a:p>
        </p:txBody>
      </p:sp>
      <p:sp>
        <p:nvSpPr>
          <p:cNvPr id="6" name="TextBox 5"/>
          <p:cNvSpPr txBox="1"/>
          <p:nvPr/>
        </p:nvSpPr>
        <p:spPr>
          <a:xfrm>
            <a:off x="4344996" y="1676400"/>
            <a:ext cx="2915816" cy="1200329"/>
          </a:xfrm>
          <a:prstGeom prst="rect">
            <a:avLst/>
          </a:prstGeom>
          <a:solidFill>
            <a:schemeClr val="accent1"/>
          </a:solidFill>
          <a:ln>
            <a:solidFill>
              <a:schemeClr val="bg2"/>
            </a:solidFill>
          </a:ln>
        </p:spPr>
        <p:txBody>
          <a:bodyPr wrap="square" rtlCol="0">
            <a:spAutoFit/>
          </a:bodyPr>
          <a:lstStyle/>
          <a:p>
            <a:pPr algn="ctr"/>
            <a:r>
              <a:rPr lang="ru-RU" sz="1600" b="1" dirty="0">
                <a:solidFill>
                  <a:schemeClr val="bg2"/>
                </a:solidFill>
              </a:rPr>
              <a:t>Фаза </a:t>
            </a:r>
            <a:r>
              <a:rPr lang="en-US" sz="1600" b="1" dirty="0">
                <a:solidFill>
                  <a:schemeClr val="bg2"/>
                </a:solidFill>
              </a:rPr>
              <a:t>3</a:t>
            </a:r>
            <a:endParaRPr lang="ru-RU" sz="1600" b="1" dirty="0">
              <a:solidFill>
                <a:schemeClr val="bg2"/>
              </a:solidFill>
            </a:endParaRPr>
          </a:p>
          <a:p>
            <a:pPr algn="ctr"/>
            <a:r>
              <a:rPr lang="ru-RU" sz="1400" dirty="0">
                <a:solidFill>
                  <a:schemeClr val="bg2"/>
                </a:solidFill>
              </a:rPr>
              <a:t>250-4000 более разнообразных групп пациентов - для определения краткосрочной безопасности и эффективности</a:t>
            </a:r>
          </a:p>
        </p:txBody>
      </p:sp>
      <p:sp>
        <p:nvSpPr>
          <p:cNvPr id="8" name="TextBox 7"/>
          <p:cNvSpPr txBox="1"/>
          <p:nvPr/>
        </p:nvSpPr>
        <p:spPr>
          <a:xfrm>
            <a:off x="263525" y="2828835"/>
            <a:ext cx="2720378" cy="1200329"/>
          </a:xfrm>
          <a:prstGeom prst="rect">
            <a:avLst/>
          </a:prstGeom>
          <a:solidFill>
            <a:schemeClr val="tx2"/>
          </a:solidFill>
          <a:ln>
            <a:solidFill>
              <a:schemeClr val="bg2"/>
            </a:solidFill>
          </a:ln>
        </p:spPr>
        <p:txBody>
          <a:bodyPr wrap="square" rtlCol="0">
            <a:spAutoFit/>
          </a:bodyPr>
          <a:lstStyle/>
          <a:p>
            <a:pPr algn="ctr"/>
            <a:r>
              <a:rPr lang="ru-RU" sz="1200" dirty="0">
                <a:solidFill>
                  <a:schemeClr val="bg2"/>
                </a:solidFill>
              </a:rPr>
              <a:t>Эксперименты на животных на предмет острой токсичности, повреждения органов, дозовой зависимости, кинетики метаболизма, кардиогенности, мутагенности / тератогенности</a:t>
            </a:r>
          </a:p>
        </p:txBody>
      </p:sp>
      <p:sp>
        <p:nvSpPr>
          <p:cNvPr id="9" name="TextBox 8"/>
          <p:cNvSpPr txBox="1"/>
          <p:nvPr/>
        </p:nvSpPr>
        <p:spPr>
          <a:xfrm>
            <a:off x="3071802" y="3124082"/>
            <a:ext cx="2414598" cy="1200329"/>
          </a:xfrm>
          <a:prstGeom prst="rect">
            <a:avLst/>
          </a:prstGeom>
          <a:solidFill>
            <a:schemeClr val="accent1"/>
          </a:solidFill>
          <a:ln>
            <a:solidFill>
              <a:schemeClr val="bg2"/>
            </a:solidFill>
          </a:ln>
        </p:spPr>
        <p:txBody>
          <a:bodyPr wrap="square" rtlCol="0">
            <a:spAutoFit/>
          </a:bodyPr>
          <a:lstStyle/>
          <a:p>
            <a:pPr algn="ctr"/>
            <a:r>
              <a:rPr lang="ru-RU" sz="1400" b="1" dirty="0">
                <a:solidFill>
                  <a:schemeClr val="bg2"/>
                </a:solidFill>
              </a:rPr>
              <a:t>Фаза 2 </a:t>
            </a:r>
          </a:p>
          <a:p>
            <a:pPr algn="ctr"/>
            <a:r>
              <a:rPr lang="ru-RU" sz="1400" dirty="0">
                <a:solidFill>
                  <a:schemeClr val="bg2"/>
                </a:solidFill>
              </a:rPr>
              <a:t>150-350 субъектов с заболеванием - для определения безопасности и рекомендаций по дозировке</a:t>
            </a:r>
          </a:p>
        </p:txBody>
      </p:sp>
      <p:sp>
        <p:nvSpPr>
          <p:cNvPr id="4" name="Прямоугольник 3"/>
          <p:cNvSpPr/>
          <p:nvPr/>
        </p:nvSpPr>
        <p:spPr>
          <a:xfrm>
            <a:off x="6246797" y="3124200"/>
            <a:ext cx="2744803" cy="1169551"/>
          </a:xfrm>
          <a:prstGeom prst="rect">
            <a:avLst/>
          </a:prstGeom>
          <a:solidFill>
            <a:schemeClr val="accent5">
              <a:lumMod val="50000"/>
            </a:schemeClr>
          </a:solidFill>
          <a:ln>
            <a:solidFill>
              <a:schemeClr val="bg2"/>
            </a:solidFill>
          </a:ln>
        </p:spPr>
        <p:txBody>
          <a:bodyPr wrap="square">
            <a:spAutoFit/>
          </a:bodyPr>
          <a:lstStyle/>
          <a:p>
            <a:pPr algn="ctr"/>
            <a:r>
              <a:rPr lang="ru-RU" sz="1400" b="1" dirty="0">
                <a:solidFill>
                  <a:schemeClr val="bg1"/>
                </a:solidFill>
              </a:rPr>
              <a:t>Фаза 4 </a:t>
            </a:r>
          </a:p>
          <a:p>
            <a:pPr algn="ctr"/>
            <a:r>
              <a:rPr lang="ru-RU" sz="1400" dirty="0">
                <a:solidFill>
                  <a:schemeClr val="bg1"/>
                </a:solidFill>
              </a:rPr>
              <a:t>Послемаркетинговые исследования для определения конкретных проблем безопасности</a:t>
            </a:r>
          </a:p>
        </p:txBody>
      </p:sp>
      <p:sp>
        <p:nvSpPr>
          <p:cNvPr id="5" name="TextBox 4"/>
          <p:cNvSpPr txBox="1"/>
          <p:nvPr/>
        </p:nvSpPr>
        <p:spPr>
          <a:xfrm>
            <a:off x="1558858" y="5769497"/>
            <a:ext cx="1854460" cy="307777"/>
          </a:xfrm>
          <a:prstGeom prst="rect">
            <a:avLst/>
          </a:prstGeom>
          <a:noFill/>
        </p:spPr>
        <p:txBody>
          <a:bodyPr wrap="square" rtlCol="0">
            <a:spAutoFit/>
          </a:bodyPr>
          <a:lstStyle/>
          <a:p>
            <a:pPr algn="ctr"/>
            <a:r>
              <a:rPr lang="ru-RU" sz="1400" b="1" dirty="0"/>
              <a:t>Разработка</a:t>
            </a:r>
          </a:p>
        </p:txBody>
      </p:sp>
      <p:sp>
        <p:nvSpPr>
          <p:cNvPr id="12" name="TextBox 11"/>
          <p:cNvSpPr txBox="1"/>
          <p:nvPr/>
        </p:nvSpPr>
        <p:spPr>
          <a:xfrm>
            <a:off x="6204864" y="5785519"/>
            <a:ext cx="2675611" cy="307777"/>
          </a:xfrm>
          <a:prstGeom prst="rect">
            <a:avLst/>
          </a:prstGeom>
          <a:noFill/>
        </p:spPr>
        <p:txBody>
          <a:bodyPr wrap="square" rtlCol="0">
            <a:spAutoFit/>
          </a:bodyPr>
          <a:lstStyle/>
          <a:p>
            <a:pPr algn="ctr"/>
            <a:r>
              <a:rPr lang="ru-RU" sz="1400" b="1" dirty="0">
                <a:highlight>
                  <a:srgbClr val="FFFF00"/>
                </a:highlight>
              </a:rPr>
              <a:t>После регистрации Препарата</a:t>
            </a:r>
          </a:p>
        </p:txBody>
      </p:sp>
    </p:spTree>
    <p:extLst>
      <p:ext uri="{BB962C8B-B14F-4D97-AF65-F5344CB8AC3E}">
        <p14:creationId xmlns:p14="http://schemas.microsoft.com/office/powerpoint/2010/main" val="299523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8FBC-A1B2-4106-8569-B85993EB1329}"/>
              </a:ext>
            </a:extLst>
          </p:cNvPr>
          <p:cNvSpPr>
            <a:spLocks noGrp="1"/>
          </p:cNvSpPr>
          <p:nvPr>
            <p:ph type="title"/>
          </p:nvPr>
        </p:nvSpPr>
        <p:spPr>
          <a:xfrm>
            <a:off x="270248" y="304801"/>
            <a:ext cx="8568952" cy="533400"/>
          </a:xfrm>
        </p:spPr>
        <p:txBody>
          <a:bodyPr/>
          <a:lstStyle/>
          <a:p>
            <a:r>
              <a:rPr lang="ru-RU" sz="3200" i="0" dirty="0">
                <a:solidFill>
                  <a:srgbClr val="C00000"/>
                </a:solidFill>
                <a:latin typeface="+mj-lt"/>
              </a:rPr>
              <a:t>ЗАЧЕМ НУЖЕН ПОСТМАРКЕТИНГОВЫЙ НАДЗОР</a:t>
            </a:r>
            <a:endParaRPr lang="en-US" sz="3200" i="0" dirty="0">
              <a:solidFill>
                <a:srgbClr val="C00000"/>
              </a:solidFill>
              <a:latin typeface="+mj-lt"/>
            </a:endParaRPr>
          </a:p>
        </p:txBody>
      </p:sp>
      <p:sp>
        <p:nvSpPr>
          <p:cNvPr id="3" name="Content Placeholder 2">
            <a:extLst>
              <a:ext uri="{FF2B5EF4-FFF2-40B4-BE49-F238E27FC236}">
                <a16:creationId xmlns:a16="http://schemas.microsoft.com/office/drawing/2014/main" id="{E63A2598-9371-4F95-96BF-B106F9FCAF4B}"/>
              </a:ext>
            </a:extLst>
          </p:cNvPr>
          <p:cNvSpPr>
            <a:spLocks noGrp="1"/>
          </p:cNvSpPr>
          <p:nvPr>
            <p:ph idx="1"/>
          </p:nvPr>
        </p:nvSpPr>
        <p:spPr>
          <a:xfrm>
            <a:off x="251520" y="990600"/>
            <a:ext cx="8568952" cy="4801314"/>
          </a:xfrm>
        </p:spPr>
        <p:txBody>
          <a:bodyPr/>
          <a:lstStyle/>
          <a:p>
            <a:r>
              <a:rPr lang="ru-RU" sz="2400" dirty="0">
                <a:solidFill>
                  <a:schemeClr val="tx1"/>
                </a:solidFill>
                <a:latin typeface="+mn-lt"/>
              </a:rPr>
              <a:t>Кинические Исследования иногда  предоставляют ограниченную информацию, поэтому некоторые данные могут поступать уже в постмаркетинговый период, то есть когда препарат уже поступил на рынок – в аптечную сеть.</a:t>
            </a:r>
          </a:p>
          <a:p>
            <a:endParaRPr lang="ru-RU" sz="2400" dirty="0">
              <a:solidFill>
                <a:schemeClr val="tx1"/>
              </a:solidFill>
              <a:latin typeface="+mn-lt"/>
            </a:endParaRPr>
          </a:p>
          <a:p>
            <a:r>
              <a:rPr lang="ru-RU" sz="2400" dirty="0">
                <a:solidFill>
                  <a:schemeClr val="tx1"/>
                </a:solidFill>
                <a:latin typeface="+mn-lt"/>
              </a:rPr>
              <a:t>Для того, чтобы зарегистрировать с 95% вероятностью 1 нежелательное явление в популяции нужно, чтобы популяция 3 раза превышала частоту наблюдения данного НЯ.</a:t>
            </a:r>
          </a:p>
          <a:p>
            <a:endParaRPr lang="ru-RU" sz="2400" dirty="0">
              <a:solidFill>
                <a:schemeClr val="tx1"/>
              </a:solidFill>
              <a:latin typeface="+mn-lt"/>
            </a:endParaRPr>
          </a:p>
          <a:p>
            <a:r>
              <a:rPr lang="ru-RU" sz="2400" dirty="0">
                <a:solidFill>
                  <a:schemeClr val="tx1"/>
                </a:solidFill>
                <a:latin typeface="+mn-lt"/>
              </a:rPr>
              <a:t>Например, если частота возникновения  НЯ составляет 1 случай на 10 000 человек, необходимо чтобы популяция составила 30 000 пациентов для выявления 1 случая </a:t>
            </a:r>
          </a:p>
          <a:p>
            <a:endParaRPr lang="en-US" sz="2400" dirty="0"/>
          </a:p>
        </p:txBody>
      </p:sp>
    </p:spTree>
    <p:extLst>
      <p:ext uri="{BB962C8B-B14F-4D97-AF65-F5344CB8AC3E}">
        <p14:creationId xmlns:p14="http://schemas.microsoft.com/office/powerpoint/2010/main" val="43232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89" y="228600"/>
            <a:ext cx="8229600" cy="492443"/>
          </a:xfrm>
        </p:spPr>
        <p:txBody>
          <a:bodyPr/>
          <a:lstStyle/>
          <a:p>
            <a:r>
              <a:rPr lang="ru-RU" sz="3200" i="0" dirty="0">
                <a:solidFill>
                  <a:srgbClr val="C00000"/>
                </a:solidFill>
                <a:latin typeface="+mj-lt"/>
              </a:rPr>
              <a:t>ОПРЕДЕЛЕНИЯ</a:t>
            </a:r>
            <a:endParaRPr lang="en-US" sz="3200" i="0" dirty="0">
              <a:solidFill>
                <a:srgbClr val="C00000"/>
              </a:solidFill>
              <a:latin typeface="+mj-lt"/>
            </a:endParaRPr>
          </a:p>
        </p:txBody>
      </p:sp>
      <p:sp>
        <p:nvSpPr>
          <p:cNvPr id="3" name="Content Placeholder 2"/>
          <p:cNvSpPr>
            <a:spLocks noGrp="1"/>
          </p:cNvSpPr>
          <p:nvPr>
            <p:ph idx="1"/>
          </p:nvPr>
        </p:nvSpPr>
        <p:spPr>
          <a:xfrm>
            <a:off x="457200" y="1295400"/>
            <a:ext cx="8359080" cy="5232202"/>
          </a:xfrm>
        </p:spPr>
        <p:txBody>
          <a:bodyPr/>
          <a:lstStyle/>
          <a:p>
            <a:r>
              <a:rPr lang="ru-RU" sz="2400" dirty="0">
                <a:solidFill>
                  <a:srgbClr val="FF0000"/>
                </a:solidFill>
                <a:latin typeface="+mj-lt"/>
              </a:rPr>
              <a:t>Активный мониторинг и менеджмент безопасности ПТП (аМБП)</a:t>
            </a:r>
            <a:r>
              <a:rPr lang="en-US" sz="2400" dirty="0">
                <a:latin typeface="+mj-lt"/>
              </a:rPr>
              <a:t> </a:t>
            </a:r>
            <a:r>
              <a:rPr lang="en-US" sz="2400" dirty="0">
                <a:solidFill>
                  <a:schemeClr val="tx1"/>
                </a:solidFill>
                <a:latin typeface="+mj-lt"/>
              </a:rPr>
              <a:t>= </a:t>
            </a:r>
            <a:r>
              <a:rPr lang="ru-RU" sz="2400" dirty="0">
                <a:solidFill>
                  <a:schemeClr val="tx1"/>
                </a:solidFill>
                <a:latin typeface="+mj-lt"/>
              </a:rPr>
              <a:t>активная и систематическая клиническая и лабораторная оценка состояния пациентов, находящихся на лечении для  выявления, менеджмента и отчетности о подозреваемой или подтверждённой лекарственной токсичности</a:t>
            </a:r>
            <a:r>
              <a:rPr lang="en-US" sz="2400" dirty="0">
                <a:solidFill>
                  <a:schemeClr val="tx1"/>
                </a:solidFill>
                <a:latin typeface="+mj-lt"/>
              </a:rPr>
              <a:t>.</a:t>
            </a:r>
          </a:p>
          <a:p>
            <a:r>
              <a:rPr lang="ru-RU" sz="2400" dirty="0">
                <a:solidFill>
                  <a:schemeClr val="tx1"/>
                </a:solidFill>
                <a:latin typeface="+mj-lt"/>
              </a:rPr>
              <a:t>В чём разница между </a:t>
            </a:r>
            <a:r>
              <a:rPr lang="ru-RU" sz="2400" dirty="0">
                <a:solidFill>
                  <a:srgbClr val="FF0000"/>
                </a:solidFill>
                <a:latin typeface="+mj-lt"/>
              </a:rPr>
              <a:t>аМБП</a:t>
            </a:r>
            <a:r>
              <a:rPr lang="ru-RU" sz="2400" dirty="0">
                <a:solidFill>
                  <a:schemeClr val="tx1"/>
                </a:solidFill>
                <a:latin typeface="+mj-lt"/>
              </a:rPr>
              <a:t> и </a:t>
            </a:r>
            <a:r>
              <a:rPr lang="ru-RU" sz="2400" dirty="0">
                <a:solidFill>
                  <a:srgbClr val="FF0000"/>
                </a:solidFill>
                <a:latin typeface="+mj-lt"/>
              </a:rPr>
              <a:t>фармаконадзором</a:t>
            </a:r>
            <a:r>
              <a:rPr lang="en-US" sz="2400" dirty="0">
                <a:solidFill>
                  <a:schemeClr val="tx1"/>
                </a:solidFill>
                <a:latin typeface="+mj-lt"/>
              </a:rPr>
              <a:t>?</a:t>
            </a:r>
            <a:endParaRPr lang="ru-RU" sz="2400" dirty="0">
              <a:solidFill>
                <a:schemeClr val="tx1"/>
              </a:solidFill>
              <a:latin typeface="+mj-lt"/>
            </a:endParaRPr>
          </a:p>
          <a:p>
            <a:endParaRPr lang="en-US" sz="2400" dirty="0">
              <a:solidFill>
                <a:schemeClr val="tx1"/>
              </a:solidFill>
              <a:latin typeface="+mj-lt"/>
            </a:endParaRPr>
          </a:p>
          <a:p>
            <a:r>
              <a:rPr lang="ru-RU" sz="2400" dirty="0">
                <a:solidFill>
                  <a:schemeClr val="tx1"/>
                </a:solidFill>
                <a:latin typeface="+mj-lt"/>
              </a:rPr>
              <a:t>аМБП</a:t>
            </a:r>
            <a:r>
              <a:rPr lang="en-US" sz="2400" dirty="0">
                <a:solidFill>
                  <a:schemeClr val="tx1"/>
                </a:solidFill>
                <a:latin typeface="+mj-lt"/>
              </a:rPr>
              <a:t> = </a:t>
            </a:r>
            <a:r>
              <a:rPr lang="ru-RU" sz="2400" dirty="0">
                <a:solidFill>
                  <a:schemeClr val="tx1"/>
                </a:solidFill>
                <a:latin typeface="+mj-lt"/>
              </a:rPr>
              <a:t>Новый термин, используемый ВОЗ с 2015 г.</a:t>
            </a:r>
            <a:r>
              <a:rPr lang="en-US" sz="2400" dirty="0">
                <a:solidFill>
                  <a:schemeClr val="tx1"/>
                </a:solidFill>
                <a:latin typeface="+mj-lt"/>
              </a:rPr>
              <a:t> </a:t>
            </a:r>
          </a:p>
          <a:p>
            <a:r>
              <a:rPr lang="ru-RU" sz="2400" dirty="0">
                <a:solidFill>
                  <a:schemeClr val="tx1"/>
                </a:solidFill>
                <a:latin typeface="+mj-lt"/>
              </a:rPr>
              <a:t>ВОЗ использует данный термин для</a:t>
            </a:r>
            <a:r>
              <a:rPr lang="en-US" sz="2400" dirty="0">
                <a:solidFill>
                  <a:schemeClr val="tx1"/>
                </a:solidFill>
                <a:latin typeface="+mj-lt"/>
              </a:rPr>
              <a:t>: </a:t>
            </a:r>
          </a:p>
          <a:p>
            <a:pPr marL="914400" lvl="1" indent="-457200">
              <a:buFont typeface="+mj-lt"/>
              <a:buAutoNum type="arabicPeriod"/>
            </a:pPr>
            <a:r>
              <a:rPr lang="ru-RU" sz="2400" dirty="0">
                <a:latin typeface="+mj-lt"/>
              </a:rPr>
              <a:t>новых ПТП</a:t>
            </a:r>
            <a:r>
              <a:rPr lang="en-US" sz="2400" dirty="0">
                <a:latin typeface="+mj-lt"/>
              </a:rPr>
              <a:t>; </a:t>
            </a:r>
          </a:p>
          <a:p>
            <a:pPr marL="914400" lvl="1" indent="-457200">
              <a:buFont typeface="+mj-lt"/>
              <a:buAutoNum type="arabicPeriod"/>
            </a:pPr>
            <a:r>
              <a:rPr lang="ru-RU" sz="2400" dirty="0">
                <a:latin typeface="+mj-lt"/>
              </a:rPr>
              <a:t>новых схем лечения МЛУ-ТБ</a:t>
            </a:r>
            <a:r>
              <a:rPr lang="en-US" sz="2400" dirty="0">
                <a:latin typeface="+mj-lt"/>
              </a:rPr>
              <a:t>; </a:t>
            </a:r>
            <a:r>
              <a:rPr lang="ru-RU" sz="2400" dirty="0">
                <a:latin typeface="+mj-lt"/>
              </a:rPr>
              <a:t>или</a:t>
            </a:r>
            <a:endParaRPr lang="en-US" sz="2400" dirty="0">
              <a:latin typeface="+mj-lt"/>
            </a:endParaRPr>
          </a:p>
          <a:p>
            <a:pPr marL="914400" lvl="1" indent="-457200">
              <a:buFont typeface="+mj-lt"/>
              <a:buAutoNum type="arabicPeriod"/>
            </a:pPr>
            <a:r>
              <a:rPr lang="ru-RU" sz="2400" dirty="0">
                <a:latin typeface="+mj-lt"/>
              </a:rPr>
              <a:t>схем лечения ШЛУ-ТБ</a:t>
            </a:r>
            <a:r>
              <a:rPr lang="en-US" sz="2400" dirty="0">
                <a:latin typeface="+mj-lt"/>
              </a:rPr>
              <a:t>;</a:t>
            </a:r>
          </a:p>
          <a:p>
            <a:pPr marL="0" indent="0">
              <a:buNone/>
            </a:pPr>
            <a:endParaRPr lang="en-US" sz="2800" dirty="0"/>
          </a:p>
        </p:txBody>
      </p:sp>
    </p:spTree>
    <p:extLst>
      <p:ext uri="{BB962C8B-B14F-4D97-AF65-F5344CB8AC3E}">
        <p14:creationId xmlns:p14="http://schemas.microsoft.com/office/powerpoint/2010/main" val="37871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inVertical)">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92344" cy="492443"/>
          </a:xfrm>
        </p:spPr>
        <p:txBody>
          <a:bodyPr/>
          <a:lstStyle/>
          <a:p>
            <a:r>
              <a:rPr lang="ru-RU" sz="3200" i="0" dirty="0">
                <a:solidFill>
                  <a:srgbClr val="C00000"/>
                </a:solidFill>
                <a:latin typeface="+mj-lt"/>
              </a:rPr>
              <a:t>ОПРЕДЕЛЕНИЯ</a:t>
            </a:r>
            <a:endParaRPr lang="en-US" sz="3200" i="0" dirty="0">
              <a:solidFill>
                <a:srgbClr val="C00000"/>
              </a:solidFill>
              <a:latin typeface="+mj-lt"/>
            </a:endParaRPr>
          </a:p>
        </p:txBody>
      </p:sp>
      <p:sp>
        <p:nvSpPr>
          <p:cNvPr id="3" name="Content Placeholder 2"/>
          <p:cNvSpPr>
            <a:spLocks noGrp="1"/>
          </p:cNvSpPr>
          <p:nvPr>
            <p:ph idx="1"/>
          </p:nvPr>
        </p:nvSpPr>
        <p:spPr>
          <a:xfrm>
            <a:off x="228600" y="914400"/>
            <a:ext cx="8686800" cy="6155531"/>
          </a:xfrm>
        </p:spPr>
        <p:txBody>
          <a:bodyPr/>
          <a:lstStyle/>
          <a:p>
            <a:r>
              <a:rPr lang="ru-RU" sz="2000" b="1" dirty="0">
                <a:solidFill>
                  <a:srgbClr val="FF0000"/>
                </a:solidFill>
                <a:latin typeface="+mj-lt"/>
              </a:rPr>
              <a:t>НЛР</a:t>
            </a:r>
            <a:r>
              <a:rPr lang="en-US" sz="2000" b="1" dirty="0">
                <a:solidFill>
                  <a:srgbClr val="FF0000"/>
                </a:solidFill>
                <a:latin typeface="+mj-lt"/>
              </a:rPr>
              <a:t> </a:t>
            </a:r>
            <a:r>
              <a:rPr lang="ru-RU" sz="2000" dirty="0">
                <a:solidFill>
                  <a:schemeClr val="tx1"/>
                </a:solidFill>
                <a:latin typeface="+mj-lt"/>
              </a:rPr>
              <a:t>– это реакция на  противотуберкулезный препарат, вредная и непредвиденная </a:t>
            </a:r>
          </a:p>
          <a:p>
            <a:endParaRPr lang="ru-RU" sz="2000" dirty="0">
              <a:solidFill>
                <a:schemeClr val="tx1"/>
              </a:solidFill>
              <a:latin typeface="+mj-lt"/>
            </a:endParaRPr>
          </a:p>
          <a:p>
            <a:r>
              <a:rPr lang="ru-RU" sz="2000" b="1" dirty="0">
                <a:solidFill>
                  <a:srgbClr val="FF0000"/>
                </a:solidFill>
                <a:latin typeface="+mj-lt"/>
              </a:rPr>
              <a:t>НЯ </a:t>
            </a:r>
            <a:r>
              <a:rPr lang="ru-RU" sz="2000" b="1" dirty="0">
                <a:solidFill>
                  <a:schemeClr val="tx1"/>
                </a:solidFill>
                <a:latin typeface="+mj-lt"/>
              </a:rPr>
              <a:t>- </a:t>
            </a:r>
            <a:r>
              <a:rPr lang="ru-RU" sz="2000" dirty="0">
                <a:solidFill>
                  <a:schemeClr val="tx1"/>
                </a:solidFill>
                <a:latin typeface="+mj-lt"/>
              </a:rPr>
              <a:t>это любое нежелательное медицинское явление, которое может наблюдаться у пациента с ТБ в ходе лечения, которое не обязательно имеет причинно-следственную связь с лечением</a:t>
            </a:r>
          </a:p>
          <a:p>
            <a:endParaRPr lang="en-US" sz="2000" dirty="0">
              <a:solidFill>
                <a:schemeClr val="tx1"/>
              </a:solidFill>
              <a:latin typeface="+mj-lt"/>
            </a:endParaRPr>
          </a:p>
          <a:p>
            <a:r>
              <a:rPr lang="ru-RU" sz="2000" b="1" dirty="0">
                <a:solidFill>
                  <a:srgbClr val="FF0000"/>
                </a:solidFill>
                <a:latin typeface="+mj-lt"/>
              </a:rPr>
              <a:t>СНЯ - </a:t>
            </a:r>
            <a:r>
              <a:rPr lang="ru-RU" sz="2000" dirty="0">
                <a:solidFill>
                  <a:schemeClr val="tx1"/>
                </a:solidFill>
                <a:latin typeface="+mj-lt"/>
              </a:rPr>
              <a:t>это нежелательное явление, которое приводит либо к смерти, либо угрожает жизни; (продлению) госпитализации; постоянной или временной нетрудоспособности; либо к порокам развития. Включает СЯ, которые могут потребовать вмешательства для их предотвращения </a:t>
            </a:r>
            <a:endParaRPr lang="en-US" sz="2000" dirty="0">
              <a:solidFill>
                <a:schemeClr val="tx1"/>
              </a:solidFill>
              <a:latin typeface="+mj-lt"/>
            </a:endParaRPr>
          </a:p>
          <a:p>
            <a:r>
              <a:rPr lang="ru-RU" sz="2000" b="1" dirty="0">
                <a:solidFill>
                  <a:srgbClr val="FF0000"/>
                </a:solidFill>
                <a:latin typeface="+mj-lt"/>
              </a:rPr>
              <a:t>НЯ, представляющий особый интерес </a:t>
            </a:r>
            <a:r>
              <a:rPr lang="ru-RU" sz="2000" dirty="0">
                <a:solidFill>
                  <a:schemeClr val="tx1"/>
                </a:solidFill>
                <a:latin typeface="+mj-lt"/>
              </a:rPr>
              <a:t>это НЯ документально зафиксированное  в ходе клинического исследования. Отчет направляется независимо от его серьёзности, тяжести или причинно-следственной связи с лечением ТБ</a:t>
            </a:r>
          </a:p>
          <a:p>
            <a:r>
              <a:rPr lang="ru-RU" sz="2000" b="1" dirty="0">
                <a:solidFill>
                  <a:srgbClr val="FF0000"/>
                </a:solidFill>
                <a:latin typeface="+mj-lt"/>
              </a:rPr>
              <a:t>НЯ, имеющее клиническую значимость </a:t>
            </a:r>
            <a:r>
              <a:rPr lang="ru-RU" sz="2000" b="1" dirty="0">
                <a:solidFill>
                  <a:schemeClr val="tx1"/>
                </a:solidFill>
                <a:latin typeface="+mj-lt"/>
              </a:rPr>
              <a:t>- </a:t>
            </a:r>
            <a:r>
              <a:rPr lang="ru-RU" sz="2000" dirty="0">
                <a:solidFill>
                  <a:schemeClr val="tx1"/>
                </a:solidFill>
                <a:latin typeface="+mj-lt"/>
              </a:rPr>
              <a:t>это НЯ, которое рассматривается как (</a:t>
            </a:r>
            <a:r>
              <a:rPr lang="en-US" sz="2000" dirty="0" err="1">
                <a:solidFill>
                  <a:schemeClr val="tx1"/>
                </a:solidFill>
                <a:latin typeface="+mj-lt"/>
              </a:rPr>
              <a:t>i</a:t>
            </a:r>
            <a:r>
              <a:rPr lang="ru-RU" sz="2000" dirty="0">
                <a:solidFill>
                  <a:schemeClr val="tx1"/>
                </a:solidFill>
                <a:latin typeface="+mj-lt"/>
              </a:rPr>
              <a:t>) серьёзное, (</a:t>
            </a:r>
            <a:r>
              <a:rPr lang="en-US" sz="2000" dirty="0">
                <a:solidFill>
                  <a:schemeClr val="tx1"/>
                </a:solidFill>
                <a:latin typeface="+mj-lt"/>
              </a:rPr>
              <a:t>ii</a:t>
            </a:r>
            <a:r>
              <a:rPr lang="ru-RU" sz="2000" dirty="0">
                <a:solidFill>
                  <a:schemeClr val="tx1"/>
                </a:solidFill>
                <a:latin typeface="+mj-lt"/>
              </a:rPr>
              <a:t>) представляющее особый интерес, (</a:t>
            </a:r>
            <a:r>
              <a:rPr lang="en-US" sz="2000" dirty="0">
                <a:solidFill>
                  <a:schemeClr val="tx1"/>
                </a:solidFill>
                <a:latin typeface="+mj-lt"/>
              </a:rPr>
              <a:t>iii</a:t>
            </a:r>
            <a:r>
              <a:rPr lang="ru-RU" sz="2000" dirty="0">
                <a:solidFill>
                  <a:schemeClr val="tx1"/>
                </a:solidFill>
                <a:latin typeface="+mj-lt"/>
              </a:rPr>
              <a:t>) ведущий к прекращению или изменению лечения, или (</a:t>
            </a:r>
            <a:r>
              <a:rPr lang="en-US" sz="2000" dirty="0">
                <a:solidFill>
                  <a:schemeClr val="tx1"/>
                </a:solidFill>
                <a:latin typeface="+mj-lt"/>
              </a:rPr>
              <a:t>iv</a:t>
            </a:r>
            <a:r>
              <a:rPr lang="ru-RU" sz="2000" dirty="0">
                <a:solidFill>
                  <a:schemeClr val="tx1"/>
                </a:solidFill>
                <a:latin typeface="+mj-lt"/>
              </a:rPr>
              <a:t>) рассматриваемое клиницистом как имеющее клиническое значение</a:t>
            </a:r>
          </a:p>
          <a:p>
            <a:pPr marL="0" indent="0">
              <a:buNone/>
            </a:pPr>
            <a:r>
              <a:rPr lang="ru-RU" sz="2000" dirty="0">
                <a:solidFill>
                  <a:schemeClr val="tx1"/>
                </a:solidFill>
                <a:latin typeface="+mj-lt"/>
              </a:rPr>
              <a:t> </a:t>
            </a:r>
            <a:endParaRPr lang="en-US" sz="2000" dirty="0">
              <a:solidFill>
                <a:schemeClr val="tx1"/>
              </a:solidFill>
              <a:latin typeface="+mj-lt"/>
            </a:endParaRPr>
          </a:p>
        </p:txBody>
      </p:sp>
    </p:spTree>
    <p:extLst>
      <p:ext uri="{BB962C8B-B14F-4D97-AF65-F5344CB8AC3E}">
        <p14:creationId xmlns:p14="http://schemas.microsoft.com/office/powerpoint/2010/main" val="288633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332A0CF0-E2BC-4E84-84B5-4004D0D5DF96}"/>
              </a:ext>
            </a:extLst>
          </p:cNvPr>
          <p:cNvSpPr>
            <a:spLocks noGrp="1"/>
          </p:cNvSpPr>
          <p:nvPr>
            <p:ph idx="1"/>
          </p:nvPr>
        </p:nvSpPr>
        <p:spPr>
          <a:xfrm>
            <a:off x="457200" y="1646238"/>
            <a:ext cx="8229600" cy="2400657"/>
          </a:xfrm>
        </p:spPr>
        <p:txBody>
          <a:bodyPr/>
          <a:lstStyle/>
          <a:p>
            <a:pPr eaLnBrk="1" hangingPunct="1">
              <a:defRPr/>
            </a:pPr>
            <a:r>
              <a:rPr lang="ru-RU" altLang="ru-RU" sz="3200" b="1" dirty="0">
                <a:solidFill>
                  <a:srgbClr val="C00000"/>
                </a:solidFill>
                <a:latin typeface="+mj-lt"/>
              </a:rPr>
              <a:t>Нежелательная лекарственная реакция (НЛР) </a:t>
            </a:r>
            <a:r>
              <a:rPr lang="ru-RU" altLang="ru-RU" sz="3200" dirty="0">
                <a:solidFill>
                  <a:schemeClr val="tx1"/>
                </a:solidFill>
                <a:latin typeface="+mj-lt"/>
              </a:rPr>
              <a:t>– вредная для организма, непреднамеренная реакция на прием ПТП в стандартной дозировке.</a:t>
            </a:r>
            <a:endParaRPr lang="en-US" altLang="ru-RU" sz="3200" dirty="0">
              <a:solidFill>
                <a:schemeClr val="tx1"/>
              </a:solidFill>
              <a:latin typeface="+mj-lt"/>
            </a:endParaRPr>
          </a:p>
          <a:p>
            <a:pPr eaLnBrk="1" hangingPunct="1">
              <a:defRPr/>
            </a:pPr>
            <a:endParaRPr lang="en-US" alt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E8B65753-FB48-4D04-8E0D-5AFC06CD671F}"/>
              </a:ext>
            </a:extLst>
          </p:cNvPr>
          <p:cNvSpPr>
            <a:spLocks noGrp="1"/>
          </p:cNvSpPr>
          <p:nvPr>
            <p:ph idx="1"/>
          </p:nvPr>
        </p:nvSpPr>
        <p:spPr>
          <a:xfrm>
            <a:off x="228600" y="990600"/>
            <a:ext cx="8686800" cy="4114800"/>
          </a:xfrm>
        </p:spPr>
        <p:txBody>
          <a:bodyPr/>
          <a:lstStyle/>
          <a:p>
            <a:pPr eaLnBrk="1" hangingPunct="1">
              <a:buFont typeface="Courier New" pitchFamily="49" charset="0"/>
              <a:buChar char="o"/>
              <a:defRPr/>
            </a:pPr>
            <a:r>
              <a:rPr lang="ru-RU" altLang="ru-RU" sz="3200" b="1" dirty="0">
                <a:solidFill>
                  <a:srgbClr val="C00000"/>
                </a:solidFill>
                <a:latin typeface="+mj-lt"/>
              </a:rPr>
              <a:t>Нежелательное явление</a:t>
            </a:r>
            <a:r>
              <a:rPr lang="ru-RU" altLang="ru-RU" sz="3200" dirty="0">
                <a:solidFill>
                  <a:srgbClr val="C00000"/>
                </a:solidFill>
                <a:latin typeface="+mj-lt"/>
              </a:rPr>
              <a:t> </a:t>
            </a:r>
            <a:r>
              <a:rPr lang="ru-RU" altLang="ru-RU" sz="3200" b="1" dirty="0">
                <a:solidFill>
                  <a:srgbClr val="C00000"/>
                </a:solidFill>
                <a:latin typeface="+mj-lt"/>
              </a:rPr>
              <a:t>(НЯ)</a:t>
            </a:r>
            <a:r>
              <a:rPr lang="ru-RU" altLang="ru-RU" sz="3200" dirty="0">
                <a:solidFill>
                  <a:srgbClr val="C00000"/>
                </a:solidFill>
                <a:latin typeface="+mj-lt"/>
              </a:rPr>
              <a:t> - </a:t>
            </a:r>
            <a:r>
              <a:rPr lang="ru-RU" altLang="ru-RU" dirty="0">
                <a:solidFill>
                  <a:schemeClr val="tx1"/>
                </a:solidFill>
                <a:latin typeface="+mj-lt"/>
              </a:rPr>
              <a:t>любое неблагоприятное медицинское явление, которое может наблюдаться у больного туберкулезом при лечении медицинскими препаратами, но не обязательно находится в причинно-следственной связи с этим лечением.   </a:t>
            </a:r>
            <a:endParaRPr lang="en-US" altLang="ru-RU" dirty="0">
              <a:solidFill>
                <a:schemeClr val="tx1"/>
              </a:solidFill>
              <a:latin typeface="+mj-lt"/>
            </a:endParaRPr>
          </a:p>
          <a:p>
            <a:pPr eaLnBrk="1" hangingPunct="1">
              <a:defRPr/>
            </a:pPr>
            <a:endParaRPr lang="en-US" alt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4953CB14-D5B1-45FF-8BD6-4DCB07A09C95}"/>
              </a:ext>
            </a:extLst>
          </p:cNvPr>
          <p:cNvSpPr>
            <a:spLocks noGrp="1"/>
          </p:cNvSpPr>
          <p:nvPr>
            <p:ph type="title"/>
          </p:nvPr>
        </p:nvSpPr>
        <p:spPr>
          <a:xfrm>
            <a:off x="228600" y="152400"/>
            <a:ext cx="8915400" cy="549275"/>
          </a:xfrm>
        </p:spPr>
        <p:txBody>
          <a:bodyPr rtlCol="0">
            <a:normAutofit/>
          </a:bodyPr>
          <a:lstStyle/>
          <a:p>
            <a:pPr eaLnBrk="1" fontAlgn="auto" hangingPunct="1">
              <a:spcAft>
                <a:spcPts val="0"/>
              </a:spcAft>
              <a:defRPr/>
            </a:pPr>
            <a:r>
              <a:rPr lang="ru-RU" altLang="fr-FR" sz="3200" i="0" dirty="0">
                <a:solidFill>
                  <a:srgbClr val="C00000"/>
                </a:solidFill>
                <a:latin typeface="+mj-lt"/>
              </a:rPr>
              <a:t>СЕРЬЕЗНОЕ</a:t>
            </a:r>
            <a:r>
              <a:rPr lang="en-GB" altLang="fr-FR" sz="3200" i="0" dirty="0">
                <a:solidFill>
                  <a:srgbClr val="C00000"/>
                </a:solidFill>
                <a:latin typeface="+mj-lt"/>
              </a:rPr>
              <a:t> </a:t>
            </a:r>
            <a:r>
              <a:rPr lang="ru-RU" altLang="fr-FR" sz="3200" i="0" dirty="0">
                <a:solidFill>
                  <a:srgbClr val="C00000"/>
                </a:solidFill>
                <a:latin typeface="+mj-lt"/>
              </a:rPr>
              <a:t>НЕЖЕЛАТЕЛЬНОЕ ЯВЛЕНИЕ</a:t>
            </a:r>
            <a:r>
              <a:rPr lang="en-US" altLang="fr-FR" sz="3200" i="0" dirty="0">
                <a:solidFill>
                  <a:srgbClr val="C00000"/>
                </a:solidFill>
                <a:latin typeface="+mj-lt"/>
              </a:rPr>
              <a:t> (</a:t>
            </a:r>
            <a:r>
              <a:rPr lang="ru-RU" sz="3200" i="0" dirty="0">
                <a:solidFill>
                  <a:srgbClr val="C00000"/>
                </a:solidFill>
                <a:latin typeface="+mj-lt"/>
              </a:rPr>
              <a:t>СНЯ</a:t>
            </a:r>
            <a:r>
              <a:rPr lang="en-US" sz="3200" i="0" dirty="0">
                <a:solidFill>
                  <a:srgbClr val="C00000"/>
                </a:solidFill>
                <a:latin typeface="+mj-lt"/>
              </a:rPr>
              <a:t>)</a:t>
            </a:r>
            <a:endParaRPr lang="en-GB" altLang="fr-FR" sz="3200" i="0" dirty="0">
              <a:solidFill>
                <a:srgbClr val="C00000"/>
              </a:solidFill>
              <a:latin typeface="+mj-lt"/>
            </a:endParaRPr>
          </a:p>
        </p:txBody>
      </p:sp>
      <p:sp>
        <p:nvSpPr>
          <p:cNvPr id="17" name="Content Placeholder 4">
            <a:extLst>
              <a:ext uri="{FF2B5EF4-FFF2-40B4-BE49-F238E27FC236}">
                <a16:creationId xmlns:a16="http://schemas.microsoft.com/office/drawing/2014/main" id="{B8605BC5-2BC0-405F-BA89-6FB3F3929A88}"/>
              </a:ext>
            </a:extLst>
          </p:cNvPr>
          <p:cNvSpPr>
            <a:spLocks noGrp="1"/>
          </p:cNvSpPr>
          <p:nvPr>
            <p:ph idx="1"/>
          </p:nvPr>
        </p:nvSpPr>
        <p:spPr>
          <a:xfrm>
            <a:off x="228600" y="844711"/>
            <a:ext cx="8915400" cy="923330"/>
          </a:xfrm>
        </p:spPr>
        <p:txBody>
          <a:bodyPr/>
          <a:lstStyle/>
          <a:p>
            <a:pPr marL="0" indent="0" algn="just" eaLnBrk="1" hangingPunct="1">
              <a:buFont typeface="Arial" charset="0"/>
              <a:buNone/>
              <a:defRPr/>
            </a:pPr>
            <a:r>
              <a:rPr lang="ru-RU" altLang="fr-FR" sz="2000" dirty="0">
                <a:solidFill>
                  <a:schemeClr val="tx1"/>
                </a:solidFill>
              </a:rPr>
              <a:t>любой неблагоприятный или непредвиденный признак / симптом </a:t>
            </a:r>
            <a:r>
              <a:rPr lang="en-US" altLang="fr-FR" sz="2000" dirty="0">
                <a:solidFill>
                  <a:schemeClr val="tx1"/>
                </a:solidFill>
              </a:rPr>
              <a:t>/</a:t>
            </a:r>
            <a:r>
              <a:rPr lang="ru-RU" altLang="fr-FR" sz="2000" dirty="0">
                <a:solidFill>
                  <a:schemeClr val="tx1"/>
                </a:solidFill>
              </a:rPr>
              <a:t> заболевание (включая лабораторное отклонение</a:t>
            </a:r>
            <a:r>
              <a:rPr lang="en-US" altLang="fr-FR" sz="2000" dirty="0">
                <a:solidFill>
                  <a:schemeClr val="tx1"/>
                </a:solidFill>
              </a:rPr>
              <a:t>) </a:t>
            </a:r>
            <a:r>
              <a:rPr lang="ru-RU" altLang="fr-FR" sz="2000" dirty="0">
                <a:solidFill>
                  <a:schemeClr val="tx1"/>
                </a:solidFill>
              </a:rPr>
              <a:t>при любой дозе является </a:t>
            </a:r>
            <a:r>
              <a:rPr lang="en-US" altLang="fr-FR" sz="2000" dirty="0">
                <a:solidFill>
                  <a:schemeClr val="tx1"/>
                </a:solidFill>
              </a:rPr>
              <a:t>:</a:t>
            </a:r>
          </a:p>
        </p:txBody>
      </p:sp>
      <p:graphicFrame>
        <p:nvGraphicFramePr>
          <p:cNvPr id="19" name="Table 18">
            <a:extLst>
              <a:ext uri="{FF2B5EF4-FFF2-40B4-BE49-F238E27FC236}">
                <a16:creationId xmlns:a16="http://schemas.microsoft.com/office/drawing/2014/main" id="{83AA02F6-F420-49CD-AD00-68DED692BD0F}"/>
              </a:ext>
            </a:extLst>
          </p:cNvPr>
          <p:cNvGraphicFramePr>
            <a:graphicFrameLocks noGrp="1"/>
          </p:cNvGraphicFramePr>
          <p:nvPr/>
        </p:nvGraphicFramePr>
        <p:xfrm>
          <a:off x="533400" y="2103438"/>
          <a:ext cx="8305800" cy="4251324"/>
        </p:xfrm>
        <a:graphic>
          <a:graphicData uri="http://schemas.openxmlformats.org/drawingml/2006/table">
            <a:tbl>
              <a:tblPr firstRow="1" bandRow="1">
                <a:tableStyleId>{2D5ABB26-0587-4C30-8999-92F81FD0307C}</a:tableStyleId>
              </a:tblPr>
              <a:tblGrid>
                <a:gridCol w="1069063">
                  <a:extLst>
                    <a:ext uri="{9D8B030D-6E8A-4147-A177-3AD203B41FA5}">
                      <a16:colId xmlns:a16="http://schemas.microsoft.com/office/drawing/2014/main" val="20000"/>
                    </a:ext>
                  </a:extLst>
                </a:gridCol>
                <a:gridCol w="7236737">
                  <a:extLst>
                    <a:ext uri="{9D8B030D-6E8A-4147-A177-3AD203B41FA5}">
                      <a16:colId xmlns:a16="http://schemas.microsoft.com/office/drawing/2014/main" val="20001"/>
                    </a:ext>
                  </a:extLst>
                </a:gridCol>
              </a:tblGrid>
              <a:tr h="418674">
                <a:tc>
                  <a:txBody>
                    <a:bodyPr/>
                    <a:lstStyle/>
                    <a:p>
                      <a:endParaRPr lang="en-GB" sz="1800" noProof="0" dirty="0"/>
                    </a:p>
                  </a:txBody>
                  <a:tcPr marL="91432" marR="91432" marT="45694" marB="45694">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ru-RU" sz="2000" noProof="0" dirty="0">
                          <a:solidFill>
                            <a:schemeClr val="tx1"/>
                          </a:solidFill>
                        </a:rPr>
                        <a:t>Смерть </a:t>
                      </a:r>
                      <a:endParaRPr lang="en-GB" sz="2000" b="1" noProof="0" dirty="0">
                        <a:solidFill>
                          <a:schemeClr val="tx1"/>
                        </a:solidFill>
                      </a:endParaRPr>
                    </a:p>
                  </a:txBody>
                  <a:tcPr marL="91432" marR="91432" marT="45694" marB="45694"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8674">
                <a:tc>
                  <a:txBody>
                    <a:bodyPr/>
                    <a:lstStyle/>
                    <a:p>
                      <a:endParaRPr lang="en-GB" sz="1800" noProof="0" dirty="0"/>
                    </a:p>
                  </a:txBody>
                  <a:tcPr marL="91432" marR="91432" marT="45694" marB="45694">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ru-RU" sz="2000" noProof="0" dirty="0">
                          <a:solidFill>
                            <a:schemeClr val="tx1"/>
                          </a:solidFill>
                        </a:rPr>
                        <a:t>Моментальная угроза жизни </a:t>
                      </a:r>
                      <a:endParaRPr lang="en-GB" sz="2000" b="1" noProof="0" dirty="0">
                        <a:solidFill>
                          <a:schemeClr val="tx1"/>
                        </a:solidFill>
                      </a:endParaRPr>
                    </a:p>
                  </a:txBody>
                  <a:tcPr marL="91432" marR="91432" marT="45694" marB="45694"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01085">
                <a:tc>
                  <a:txBody>
                    <a:bodyPr/>
                    <a:lstStyle/>
                    <a:p>
                      <a:endParaRPr lang="en-GB" sz="1800" noProof="0" dirty="0"/>
                    </a:p>
                  </a:txBody>
                  <a:tcPr marL="91432" marR="91432" marT="45694" marB="45694">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ru-RU" sz="2000" noProof="0" dirty="0">
                          <a:solidFill>
                            <a:schemeClr val="tx1"/>
                          </a:solidFill>
                        </a:rPr>
                        <a:t>Приводит к госпитализации или</a:t>
                      </a:r>
                      <a:r>
                        <a:rPr lang="ru-RU" sz="2000" baseline="0" noProof="0" dirty="0">
                          <a:solidFill>
                            <a:schemeClr val="tx1"/>
                          </a:solidFill>
                        </a:rPr>
                        <a:t> продлению госпитализации </a:t>
                      </a:r>
                      <a:endParaRPr lang="en-GB" sz="2000" b="0" noProof="0" dirty="0">
                        <a:solidFill>
                          <a:schemeClr val="tx1"/>
                        </a:solidFill>
                      </a:endParaRPr>
                    </a:p>
                  </a:txBody>
                  <a:tcPr marL="91432" marR="91432" marT="45694" marB="45694"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01085">
                <a:tc>
                  <a:txBody>
                    <a:bodyPr/>
                    <a:lstStyle/>
                    <a:p>
                      <a:endParaRPr lang="en-GB" sz="1800" noProof="0" dirty="0"/>
                    </a:p>
                  </a:txBody>
                  <a:tcPr marL="91432" marR="91432" marT="45694" marB="45694">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ru-RU" sz="2000" noProof="0" dirty="0">
                          <a:solidFill>
                            <a:schemeClr val="tx1"/>
                          </a:solidFill>
                        </a:rPr>
                        <a:t>Приводит</a:t>
                      </a:r>
                      <a:r>
                        <a:rPr lang="ru-RU" sz="2000" baseline="0" noProof="0" dirty="0">
                          <a:solidFill>
                            <a:schemeClr val="tx1"/>
                          </a:solidFill>
                        </a:rPr>
                        <a:t> к значительной потере трудоспособности / инвалидности </a:t>
                      </a:r>
                      <a:endParaRPr lang="en-GB" sz="2000" b="1" noProof="0" dirty="0">
                        <a:solidFill>
                          <a:schemeClr val="tx1"/>
                        </a:solidFill>
                      </a:endParaRPr>
                    </a:p>
                  </a:txBody>
                  <a:tcPr marL="91432" marR="91432" marT="45694" marB="45694"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022">
                <a:tc>
                  <a:txBody>
                    <a:bodyPr/>
                    <a:lstStyle/>
                    <a:p>
                      <a:endParaRPr lang="en-GB" sz="1800" noProof="0" dirty="0"/>
                    </a:p>
                  </a:txBody>
                  <a:tcPr marL="91432" marR="91432" marT="45694" marB="45694">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ru-RU" sz="2000" noProof="0" dirty="0">
                          <a:solidFill>
                            <a:schemeClr val="tx1"/>
                          </a:solidFill>
                        </a:rPr>
                        <a:t>Приводит к врожденным дефектам или врожденной</a:t>
                      </a:r>
                      <a:r>
                        <a:rPr lang="ru-RU" sz="2000" baseline="0" noProof="0" dirty="0">
                          <a:solidFill>
                            <a:schemeClr val="tx1"/>
                          </a:solidFill>
                        </a:rPr>
                        <a:t> аномалии</a:t>
                      </a:r>
                      <a:endParaRPr lang="en-GB" sz="2000" b="1" noProof="0" dirty="0">
                        <a:solidFill>
                          <a:schemeClr val="tx1"/>
                        </a:solidFill>
                      </a:endParaRPr>
                    </a:p>
                  </a:txBody>
                  <a:tcPr marL="91432" marR="91432" marT="45694" marB="45694"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10784">
                <a:tc>
                  <a:txBody>
                    <a:bodyPr/>
                    <a:lstStyle/>
                    <a:p>
                      <a:endParaRPr lang="en-GB" sz="1800" noProof="0" dirty="0"/>
                    </a:p>
                  </a:txBody>
                  <a:tcPr marL="91432" marR="91432" marT="45694" marB="45694">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noProof="0" dirty="0">
                          <a:solidFill>
                            <a:schemeClr val="tx1"/>
                          </a:solidFill>
                        </a:rPr>
                        <a:t>Другое значимое, с</a:t>
                      </a:r>
                      <a:r>
                        <a:rPr lang="ru-RU" sz="2000" baseline="0" noProof="0" dirty="0">
                          <a:solidFill>
                            <a:schemeClr val="tx1"/>
                          </a:solidFill>
                        </a:rPr>
                        <a:t> медицинской точки зрения событие, требующая вмешательства для предотвращения одного из выше перечисленного исхода</a:t>
                      </a:r>
                      <a:endParaRPr lang="en-GB" sz="2000" b="0" noProof="0" dirty="0">
                        <a:solidFill>
                          <a:schemeClr val="tx1"/>
                        </a:solidFill>
                      </a:endParaRPr>
                    </a:p>
                  </a:txBody>
                  <a:tcPr marL="91432" marR="91432" marT="45694" marB="45694"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20" name="Picture 2">
            <a:extLst>
              <a:ext uri="{FF2B5EF4-FFF2-40B4-BE49-F238E27FC236}">
                <a16:creationId xmlns:a16="http://schemas.microsoft.com/office/drawing/2014/main" id="{6F0CC809-B828-452D-8A67-DA66BEB88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2074598"/>
            <a:ext cx="463550" cy="4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a:extLst>
              <a:ext uri="{FF2B5EF4-FFF2-40B4-BE49-F238E27FC236}">
                <a16:creationId xmlns:a16="http://schemas.microsoft.com/office/drawing/2014/main" id="{A48314B3-C8D8-4224-B2A4-FE9C5F0B1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2590800"/>
            <a:ext cx="5048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a:extLst>
              <a:ext uri="{FF2B5EF4-FFF2-40B4-BE49-F238E27FC236}">
                <a16:creationId xmlns:a16="http://schemas.microsoft.com/office/drawing/2014/main" id="{D22E25F5-1D9B-4DD4-BC8E-89177D7B2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3200400"/>
            <a:ext cx="419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a:extLst>
              <a:ext uri="{FF2B5EF4-FFF2-40B4-BE49-F238E27FC236}">
                <a16:creationId xmlns:a16="http://schemas.microsoft.com/office/drawing/2014/main" id="{68749D2A-7F3C-45C5-81E8-DD34C95C8D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7" y="3826989"/>
            <a:ext cx="504825" cy="45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a:extLst>
              <a:ext uri="{FF2B5EF4-FFF2-40B4-BE49-F238E27FC236}">
                <a16:creationId xmlns:a16="http://schemas.microsoft.com/office/drawing/2014/main" id="{3C3210DC-13AB-442C-89BD-FE6E73D6E2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00" y="4525657"/>
            <a:ext cx="495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a:extLst>
              <a:ext uri="{FF2B5EF4-FFF2-40B4-BE49-F238E27FC236}">
                <a16:creationId xmlns:a16="http://schemas.microsoft.com/office/drawing/2014/main" id="{C2D9BF35-0654-4897-A0F1-C6C8FB9B8B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163" y="5378145"/>
            <a:ext cx="457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56CE51B3-EA11-4F8A-AE5B-29CB75F42F41}"/>
              </a:ext>
            </a:extLst>
          </p:cNvPr>
          <p:cNvSpPr>
            <a:spLocks noGrp="1"/>
          </p:cNvSpPr>
          <p:nvPr>
            <p:ph type="title"/>
          </p:nvPr>
        </p:nvSpPr>
        <p:spPr>
          <a:xfrm>
            <a:off x="210818" y="277813"/>
            <a:ext cx="8439470" cy="492443"/>
          </a:xfrm>
        </p:spPr>
        <p:txBody>
          <a:bodyPr/>
          <a:lstStyle/>
          <a:p>
            <a:pPr eaLnBrk="1" hangingPunct="1"/>
            <a:r>
              <a:rPr lang="ru-RU" altLang="ru-RU" sz="3200" i="0" dirty="0">
                <a:solidFill>
                  <a:srgbClr val="C00000"/>
                </a:solidFill>
                <a:latin typeface="+mj-lt"/>
              </a:rPr>
              <a:t>НЯ</a:t>
            </a:r>
            <a:r>
              <a:rPr lang="ru-RU" altLang="fr-FR" sz="3200" i="0" dirty="0">
                <a:solidFill>
                  <a:srgbClr val="C00000"/>
                </a:solidFill>
                <a:latin typeface="+mj-lt"/>
              </a:rPr>
              <a:t>, ПРЕДСТАВЛЯЮЩИЕ ОСОБЫЙ ИНТЕРЕС</a:t>
            </a:r>
            <a:endParaRPr lang="en-GB" altLang="fr-FR" sz="3200" i="0" dirty="0">
              <a:solidFill>
                <a:srgbClr val="C00000"/>
              </a:solidFill>
              <a:latin typeface="+mj-lt"/>
            </a:endParaRPr>
          </a:p>
        </p:txBody>
      </p:sp>
      <p:graphicFrame>
        <p:nvGraphicFramePr>
          <p:cNvPr id="2" name="Diagram 1">
            <a:extLst>
              <a:ext uri="{FF2B5EF4-FFF2-40B4-BE49-F238E27FC236}">
                <a16:creationId xmlns:a16="http://schemas.microsoft.com/office/drawing/2014/main" id="{80DE615A-D146-4C99-9934-881499FBF5A2}"/>
              </a:ext>
            </a:extLst>
          </p:cNvPr>
          <p:cNvGraphicFramePr/>
          <p:nvPr/>
        </p:nvGraphicFramePr>
        <p:xfrm>
          <a:off x="210818" y="1371600"/>
          <a:ext cx="8780781"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6196" name="Picture 2" descr="http://www.clker.com/cliparts/1/5/b/3/12067397712024942328neuron.svg.med.png">
            <a:extLst>
              <a:ext uri="{FF2B5EF4-FFF2-40B4-BE49-F238E27FC236}">
                <a16:creationId xmlns:a16="http://schemas.microsoft.com/office/drawing/2014/main" id="{A77974EF-C866-43C3-9CA3-20654981BC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8" y="1036638"/>
            <a:ext cx="13668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4" descr="Erithrocyte Clip Art">
            <a:extLst>
              <a:ext uri="{FF2B5EF4-FFF2-40B4-BE49-F238E27FC236}">
                <a16:creationId xmlns:a16="http://schemas.microsoft.com/office/drawing/2014/main" id="{FFE4A4A2-E0C2-4AD6-B1EB-28F233445B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9311" y="1662113"/>
            <a:ext cx="503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7">
            <a:extLst>
              <a:ext uri="{FF2B5EF4-FFF2-40B4-BE49-F238E27FC236}">
                <a16:creationId xmlns:a16="http://schemas.microsoft.com/office/drawing/2014/main" id="{92561ABD-A7B9-4862-A8A6-2B62CEB750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8420" y="1242890"/>
            <a:ext cx="48245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Picture 9" descr="Eye Ball Clip Art">
            <a:extLst>
              <a:ext uri="{FF2B5EF4-FFF2-40B4-BE49-F238E27FC236}">
                <a16:creationId xmlns:a16="http://schemas.microsoft.com/office/drawing/2014/main" id="{ED27A0DB-C2E8-48BA-ADD2-C030A6BAB9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3152775"/>
            <a:ext cx="5032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0" name="Picture 11" descr="Liver Clip Art">
            <a:extLst>
              <a:ext uri="{FF2B5EF4-FFF2-40B4-BE49-F238E27FC236}">
                <a16:creationId xmlns:a16="http://schemas.microsoft.com/office/drawing/2014/main" id="{7D1AE095-9663-43AB-91CE-EFB75F660F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 y="2783078"/>
            <a:ext cx="504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1" name="Picture 13" descr="dieases_thyroid">
            <a:extLst>
              <a:ext uri="{FF2B5EF4-FFF2-40B4-BE49-F238E27FC236}">
                <a16:creationId xmlns:a16="http://schemas.microsoft.com/office/drawing/2014/main" id="{750D7CF3-0D4C-4C8A-91C8-CDE20533BE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3848100"/>
            <a:ext cx="5032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2" name="Picture 15" descr="Uppercase K Clip Art">
            <a:extLst>
              <a:ext uri="{FF2B5EF4-FFF2-40B4-BE49-F238E27FC236}">
                <a16:creationId xmlns:a16="http://schemas.microsoft.com/office/drawing/2014/main" id="{500B5F7D-225E-42C1-AF42-2C5CE3ABF12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3874" y="2630458"/>
            <a:ext cx="315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3" name="Picture 17" descr="Human Kidney Clip Art">
            <a:extLst>
              <a:ext uri="{FF2B5EF4-FFF2-40B4-BE49-F238E27FC236}">
                <a16:creationId xmlns:a16="http://schemas.microsoft.com/office/drawing/2014/main" id="{0248870E-66F6-41A4-98AA-11E4226D3C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89737" y="1227124"/>
            <a:ext cx="3238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4" name="Picture 19" descr="Headphones Simple Clip Art">
            <a:extLst>
              <a:ext uri="{FF2B5EF4-FFF2-40B4-BE49-F238E27FC236}">
                <a16:creationId xmlns:a16="http://schemas.microsoft.com/office/drawing/2014/main" id="{694681C0-659C-4D63-ACB5-B09C6150B32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2338" y="2646553"/>
            <a:ext cx="5032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5" name="Picture 14" descr="ÐÐ¾Ð´Ð¶ÐµÐ»ÑÐ´Ð¾ÑÐ½Ð°Ñ Ð¶ÐµÐ»ÐµÐ·Ð° â ÑÑÐ¾ÐºÐ¾Ð²Ð¾Ðµ ÑÐ¾ÑÐ¾">
            <a:extLst>
              <a:ext uri="{FF2B5EF4-FFF2-40B4-BE49-F238E27FC236}">
                <a16:creationId xmlns:a16="http://schemas.microsoft.com/office/drawing/2014/main" id="{D3718956-8522-4F62-8ADB-360642C0111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61302" y="3928269"/>
            <a:ext cx="514489"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DE4113DF-A363-4287-9DB4-1F9BC3A6768B}"/>
              </a:ext>
            </a:extLst>
          </p:cNvPr>
          <p:cNvSpPr>
            <a:spLocks noGrp="1"/>
          </p:cNvSpPr>
          <p:nvPr>
            <p:ph type="title"/>
          </p:nvPr>
        </p:nvSpPr>
        <p:spPr>
          <a:xfrm>
            <a:off x="228601" y="330530"/>
            <a:ext cx="8686800" cy="861774"/>
          </a:xfrm>
        </p:spPr>
        <p:txBody>
          <a:bodyPr/>
          <a:lstStyle/>
          <a:p>
            <a:pPr eaLnBrk="1" hangingPunct="1"/>
            <a:r>
              <a:rPr lang="ru-RU" altLang="ru-RU" sz="2800" i="0" dirty="0">
                <a:solidFill>
                  <a:srgbClr val="C00000"/>
                </a:solidFill>
                <a:latin typeface="+mj-lt"/>
              </a:rPr>
              <a:t>НЯ, ВЕДУЩЕЕ К ОТМЕНЕ ЛЕЧЕНИЯ ИЛИ КОРРЕКТИРОВКЕ ДОЗИРОВКИ ЛЕКАРСТВА </a:t>
            </a:r>
            <a:endParaRPr lang="ru-RU" altLang="ru-RU" i="0" dirty="0">
              <a:solidFill>
                <a:srgbClr val="C00000"/>
              </a:solidFill>
              <a:latin typeface="+mj-lt"/>
            </a:endParaRPr>
          </a:p>
        </p:txBody>
      </p:sp>
      <p:sp>
        <p:nvSpPr>
          <p:cNvPr id="3" name="Content Placeholder 2">
            <a:extLst>
              <a:ext uri="{FF2B5EF4-FFF2-40B4-BE49-F238E27FC236}">
                <a16:creationId xmlns:a16="http://schemas.microsoft.com/office/drawing/2014/main" id="{BCDD7971-6410-4FDD-BF94-567E9053B2A9}"/>
              </a:ext>
            </a:extLst>
          </p:cNvPr>
          <p:cNvSpPr>
            <a:spLocks noGrp="1"/>
          </p:cNvSpPr>
          <p:nvPr>
            <p:ph idx="1"/>
          </p:nvPr>
        </p:nvSpPr>
        <p:spPr>
          <a:xfrm>
            <a:off x="457200" y="1600200"/>
            <a:ext cx="8229600" cy="4525963"/>
          </a:xfrm>
        </p:spPr>
        <p:txBody>
          <a:bodyPr rtlCol="0">
            <a:normAutofit/>
          </a:bodyPr>
          <a:lstStyle/>
          <a:p>
            <a:pPr marL="0" indent="0" eaLnBrk="1" fontAlgn="auto" hangingPunct="1">
              <a:spcAft>
                <a:spcPts val="0"/>
              </a:spcAft>
              <a:buFont typeface="Wingdings" panose="05000000000000000000" pitchFamily="2" charset="2"/>
              <a:buNone/>
              <a:defRPr/>
            </a:pPr>
            <a:r>
              <a:rPr lang="ru-RU" b="1" dirty="0">
                <a:solidFill>
                  <a:schemeClr val="tx1"/>
                </a:solidFill>
                <a:latin typeface="+mj-lt"/>
              </a:rPr>
              <a:t>– </a:t>
            </a:r>
            <a:r>
              <a:rPr lang="ru-RU" dirty="0">
                <a:solidFill>
                  <a:schemeClr val="tx1"/>
                </a:solidFill>
                <a:latin typeface="+mj-lt"/>
              </a:rPr>
              <a:t>это явление, из-за которого лечащий врач останавливает, временно прерывает прием или изменяет дозировку одного или нескольких препаратов, независимо от серьёзности, опасности или причинно-следственной связи явления с противотуберкулезным лечением.</a:t>
            </a:r>
            <a:endParaRPr lang="en-US" dirty="0">
              <a:solidFill>
                <a:schemeClr val="tx1"/>
              </a:solidFill>
              <a:latin typeface="+mj-lt"/>
            </a:endParaRPr>
          </a:p>
          <a:p>
            <a:pPr eaLnBrk="1" fontAlgn="auto" hangingPunct="1">
              <a:spcAft>
                <a:spcPts val="0"/>
              </a:spcAft>
              <a:buFont typeface="Arial" pitchFamily="34" charset="0"/>
              <a:buNone/>
              <a:defRPr/>
            </a:pPr>
            <a:endParaRPr lang="en-US"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CEC0D074-D928-47A9-B570-6F059F22EEEF}"/>
              </a:ext>
            </a:extLst>
          </p:cNvPr>
          <p:cNvSpPr>
            <a:spLocks noGrp="1"/>
          </p:cNvSpPr>
          <p:nvPr>
            <p:ph idx="1"/>
          </p:nvPr>
        </p:nvSpPr>
        <p:spPr>
          <a:xfrm>
            <a:off x="228600" y="1066800"/>
            <a:ext cx="8610600" cy="3939540"/>
          </a:xfrm>
        </p:spPr>
        <p:txBody>
          <a:bodyPr/>
          <a:lstStyle/>
          <a:p>
            <a:pPr eaLnBrk="1" hangingPunct="1">
              <a:defRPr/>
            </a:pPr>
            <a:r>
              <a:rPr lang="ru-RU" altLang="ru-RU" sz="3200" b="1" dirty="0">
                <a:solidFill>
                  <a:srgbClr val="C00000"/>
                </a:solidFill>
                <a:latin typeface="+mj-lt"/>
              </a:rPr>
              <a:t>Причинно-следственная связь </a:t>
            </a:r>
            <a:r>
              <a:rPr lang="ru-RU" altLang="ru-RU" sz="2800" dirty="0">
                <a:solidFill>
                  <a:schemeClr val="tx1"/>
                </a:solidFill>
                <a:latin typeface="+mj-lt"/>
              </a:rPr>
              <a:t>– это связь между воздействием (А) и явлением (Б), в которой А предшествует Б и является его причиной. Это относится к причинно-следственной связи между приемом ПТП и возникновением побочной реакции.</a:t>
            </a:r>
            <a:endParaRPr lang="en-US" altLang="ru-RU" sz="2800" dirty="0">
              <a:solidFill>
                <a:schemeClr val="tx1"/>
              </a:solidFill>
              <a:latin typeface="+mj-lt"/>
            </a:endParaRPr>
          </a:p>
          <a:p>
            <a:pPr eaLnBrk="1" hangingPunct="1">
              <a:buFont typeface="Courier New" pitchFamily="49" charset="0"/>
              <a:buChar char="o"/>
              <a:defRPr/>
            </a:pPr>
            <a:r>
              <a:rPr lang="ru-RU" altLang="ru-RU" sz="2800" b="1" dirty="0">
                <a:solidFill>
                  <a:schemeClr val="tx1"/>
                </a:solidFill>
                <a:latin typeface="+mj-lt"/>
              </a:rPr>
              <a:t>Оценка причинно-следственной связи </a:t>
            </a:r>
            <a:r>
              <a:rPr lang="ru-RU" altLang="ru-RU" sz="2800" dirty="0">
                <a:solidFill>
                  <a:schemeClr val="tx1"/>
                </a:solidFill>
                <a:latin typeface="+mj-lt"/>
              </a:rPr>
              <a:t>– это оценка вероятности того, что ПТП явилось причиной наблюдаемой побочной реакции.</a:t>
            </a:r>
            <a:endParaRPr lang="en-US" altLang="ru-RU" sz="2800" dirty="0">
              <a:solidFill>
                <a:schemeClr val="tx1"/>
              </a:solidFill>
              <a:latin typeface="+mj-lt"/>
            </a:endParaRPr>
          </a:p>
          <a:p>
            <a:pPr eaLnBrk="1" hangingPunct="1">
              <a:defRPr/>
            </a:pPr>
            <a:endParaRPr lang="en-US" alt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A74ADF-1799-474A-AE12-485E437D48A3}"/>
              </a:ext>
            </a:extLst>
          </p:cNvPr>
          <p:cNvSpPr txBox="1">
            <a:spLocks/>
          </p:cNvSpPr>
          <p:nvPr/>
        </p:nvSpPr>
        <p:spPr bwMode="auto">
          <a:xfrm>
            <a:off x="811212" y="620688"/>
            <a:ext cx="7521575" cy="5472608"/>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lvl1pPr algn="l" rtl="0" eaLnBrk="0" fontAlgn="base" hangingPunct="0">
              <a:spcBef>
                <a:spcPct val="0"/>
              </a:spcBef>
              <a:spcAft>
                <a:spcPct val="0"/>
              </a:spcAft>
              <a:defRPr sz="4000" b="1" cap="all">
                <a:solidFill>
                  <a:srgbClr val="161616"/>
                </a:solidFill>
                <a:effectLst/>
                <a:latin typeface="+mj-lt"/>
                <a:ea typeface="+mj-ea"/>
                <a:cs typeface="+mj-cs"/>
              </a:defRPr>
            </a:lvl1pPr>
            <a:lvl2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9pPr>
          </a:lstStyle>
          <a:p>
            <a:pPr algn="ctr" eaLnBrk="1" hangingPunct="1"/>
            <a:r>
              <a:rPr lang="ru-RU" altLang="fr-FR" sz="3200" kern="0" dirty="0">
                <a:solidFill>
                  <a:srgbClr val="C00000"/>
                </a:solidFill>
              </a:rPr>
              <a:t>Ни одно ЛЕКАРСТВЕННОЕ СРЕДСТВО не является полностью или абсолютно безопасным для всех людей повсюду и во все времена. </a:t>
            </a:r>
          </a:p>
          <a:p>
            <a:pPr algn="ctr" eaLnBrk="1" hangingPunct="1"/>
            <a:endParaRPr lang="ru-RU" altLang="fr-FR" sz="3200" kern="0" dirty="0">
              <a:solidFill>
                <a:srgbClr val="C00000"/>
              </a:solidFill>
            </a:endParaRPr>
          </a:p>
          <a:p>
            <a:pPr algn="ctr" eaLnBrk="1" hangingPunct="1"/>
            <a:r>
              <a:rPr lang="ru-RU" altLang="fr-FR" sz="3200" kern="0" dirty="0">
                <a:solidFill>
                  <a:srgbClr val="C00000"/>
                </a:solidFill>
              </a:rPr>
              <a:t>НАм всегда предстоит жить с некоторой долей неопределенности</a:t>
            </a:r>
            <a:endParaRPr lang="en-GB" altLang="fr-FR" sz="3200" kern="0" dirty="0">
              <a:solidFill>
                <a:srgbClr val="C00000"/>
              </a:solidFill>
            </a:endParaRPr>
          </a:p>
        </p:txBody>
      </p:sp>
    </p:spTree>
    <p:extLst>
      <p:ext uri="{BB962C8B-B14F-4D97-AF65-F5344CB8AC3E}">
        <p14:creationId xmlns:p14="http://schemas.microsoft.com/office/powerpoint/2010/main" val="162449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8B887-CC16-47B9-B529-659C73B282A4}"/>
              </a:ext>
            </a:extLst>
          </p:cNvPr>
          <p:cNvSpPr>
            <a:spLocks noGrp="1"/>
          </p:cNvSpPr>
          <p:nvPr>
            <p:ph idx="1"/>
          </p:nvPr>
        </p:nvSpPr>
        <p:spPr>
          <a:xfrm>
            <a:off x="228600" y="1371600"/>
            <a:ext cx="8686800" cy="4800600"/>
          </a:xfrm>
        </p:spPr>
        <p:txBody>
          <a:bodyPr rtlCol="0">
            <a:normAutofit/>
          </a:bodyPr>
          <a:lstStyle/>
          <a:p>
            <a:pPr eaLnBrk="1" fontAlgn="auto" hangingPunct="1">
              <a:spcAft>
                <a:spcPts val="0"/>
              </a:spcAft>
              <a:defRPr/>
            </a:pPr>
            <a:r>
              <a:rPr lang="ru-RU" dirty="0">
                <a:solidFill>
                  <a:schemeClr val="tx1"/>
                </a:solidFill>
                <a:latin typeface="+mj-lt"/>
              </a:rPr>
              <a:t>– это описание пользы, рисков и токсичности данного ПТП или схемы лечения, с подробным указанием известных или вероятных проблем, связанных с безопасностью ПТП, противопоказаний к использованию, мер предосторожности, мер профилактики и других характеристик, о которых необходимо проинформировать пользователя с целью охраны здоровья пациентов. </a:t>
            </a:r>
            <a:endParaRPr lang="en-US" dirty="0">
              <a:solidFill>
                <a:schemeClr val="tx1"/>
              </a:solidFill>
              <a:latin typeface="+mj-lt"/>
            </a:endParaRPr>
          </a:p>
        </p:txBody>
      </p:sp>
      <p:sp>
        <p:nvSpPr>
          <p:cNvPr id="139267" name="Title 1">
            <a:extLst>
              <a:ext uri="{FF2B5EF4-FFF2-40B4-BE49-F238E27FC236}">
                <a16:creationId xmlns:a16="http://schemas.microsoft.com/office/drawing/2014/main" id="{693F8DDE-C4FF-4AF3-B14B-2025762F56BC}"/>
              </a:ext>
            </a:extLst>
          </p:cNvPr>
          <p:cNvSpPr>
            <a:spLocks noGrp="1"/>
          </p:cNvSpPr>
          <p:nvPr>
            <p:ph type="title"/>
          </p:nvPr>
        </p:nvSpPr>
        <p:spPr>
          <a:xfrm>
            <a:off x="228600" y="152400"/>
            <a:ext cx="8686800" cy="1066800"/>
          </a:xfrm>
        </p:spPr>
        <p:txBody>
          <a:bodyPr/>
          <a:lstStyle/>
          <a:p>
            <a:pPr eaLnBrk="1" hangingPunct="1"/>
            <a:r>
              <a:rPr lang="ru-RU" altLang="ru-RU" sz="3200" i="0" dirty="0">
                <a:solidFill>
                  <a:srgbClr val="C00000"/>
                </a:solidFill>
                <a:latin typeface="+mj-lt"/>
              </a:rPr>
              <a:t>ПРОФИЛЬ БЕЗОПАСНОСТИ ЛЕКАРСТВЕННОГО СРЕДСТВА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6BE4B6C9-9208-4AC8-A0DD-DFB5DCF4A113}"/>
              </a:ext>
            </a:extLst>
          </p:cNvPr>
          <p:cNvSpPr>
            <a:spLocks noGrp="1"/>
          </p:cNvSpPr>
          <p:nvPr>
            <p:ph type="title"/>
          </p:nvPr>
        </p:nvSpPr>
        <p:spPr>
          <a:xfrm>
            <a:off x="304801" y="267468"/>
            <a:ext cx="8610600" cy="492443"/>
          </a:xfrm>
        </p:spPr>
        <p:txBody>
          <a:bodyPr/>
          <a:lstStyle/>
          <a:p>
            <a:pPr eaLnBrk="1" hangingPunct="1"/>
            <a:r>
              <a:rPr lang="ru-RU" altLang="ru-RU" sz="3200" i="0" dirty="0">
                <a:solidFill>
                  <a:srgbClr val="C00000"/>
                </a:solidFill>
                <a:latin typeface="+mj-lt"/>
              </a:rPr>
              <a:t>СИГНАЛ</a:t>
            </a:r>
          </a:p>
        </p:txBody>
      </p:sp>
      <p:sp>
        <p:nvSpPr>
          <p:cNvPr id="140291" name="Content Placeholder 2">
            <a:extLst>
              <a:ext uri="{FF2B5EF4-FFF2-40B4-BE49-F238E27FC236}">
                <a16:creationId xmlns:a16="http://schemas.microsoft.com/office/drawing/2014/main" id="{126B325B-2839-45B8-9125-7A5F9D542FDB}"/>
              </a:ext>
            </a:extLst>
          </p:cNvPr>
          <p:cNvSpPr>
            <a:spLocks noGrp="1"/>
          </p:cNvSpPr>
          <p:nvPr>
            <p:ph idx="1"/>
          </p:nvPr>
        </p:nvSpPr>
        <p:spPr bwMode="auto">
          <a:xfrm>
            <a:off x="457200" y="1371600"/>
            <a:ext cx="8229600" cy="38779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ru-RU" altLang="ru-RU" sz="2800" dirty="0">
                <a:solidFill>
                  <a:schemeClr val="tx1"/>
                </a:solidFill>
                <a:latin typeface="+mj-lt"/>
              </a:rPr>
              <a:t>– это информация о возможной причинно-следственной связи между НЯ и ПТП, которая ранее была неизвестна или не полностью задокументирована, либо представляет собой новый аспект уже известной связи. Сообщение может иметь один или несколько источников, которые считаются достаточно надежными, чтобы подтвердить его достоверность.</a:t>
            </a:r>
            <a:endParaRPr lang="en-US" altLang="ru-RU" sz="2800" dirty="0">
              <a:solidFill>
                <a:schemeClr val="tx1"/>
              </a:solidFill>
              <a:latin typeface="+mj-lt"/>
            </a:endParaRPr>
          </a:p>
          <a:p>
            <a:pPr eaLnBrk="1" hangingPunct="1">
              <a:buFont typeface="Courier New" panose="02070309020205020404" pitchFamily="49" charset="0"/>
              <a:buChar char="o"/>
            </a:pPr>
            <a:endParaRPr lang="en-US" altLang="ru-RU" sz="2800"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752" y="152400"/>
            <a:ext cx="8748496" cy="533400"/>
          </a:xfrm>
        </p:spPr>
        <p:txBody>
          <a:bodyPr>
            <a:normAutofit/>
          </a:bodyPr>
          <a:lstStyle/>
          <a:p>
            <a:pPr algn="ctr"/>
            <a:r>
              <a:rPr lang="ru-RU" sz="3200" i="0" dirty="0">
                <a:solidFill>
                  <a:srgbClr val="C00000"/>
                </a:solidFill>
                <a:latin typeface="+mj-lt"/>
              </a:rPr>
              <a:t>ПАКЕТЫ </a:t>
            </a:r>
            <a:r>
              <a:rPr lang="en-US" sz="3200" i="0" dirty="0">
                <a:solidFill>
                  <a:srgbClr val="C00000"/>
                </a:solidFill>
                <a:latin typeface="+mj-lt"/>
              </a:rPr>
              <a:t>A</a:t>
            </a:r>
            <a:r>
              <a:rPr lang="ru-RU" sz="3200" i="0" dirty="0">
                <a:solidFill>
                  <a:srgbClr val="C00000"/>
                </a:solidFill>
                <a:latin typeface="+mj-lt"/>
              </a:rPr>
              <a:t>МБП</a:t>
            </a:r>
            <a:r>
              <a:rPr lang="en-US" sz="3200" i="0" dirty="0">
                <a:solidFill>
                  <a:srgbClr val="C00000"/>
                </a:solidFill>
                <a:latin typeface="+mj-lt"/>
              </a:rPr>
              <a:t> – </a:t>
            </a:r>
            <a:r>
              <a:rPr lang="ru-RU" sz="3200" i="0" dirty="0">
                <a:solidFill>
                  <a:srgbClr val="C00000"/>
                </a:solidFill>
                <a:latin typeface="+mj-lt"/>
              </a:rPr>
              <a:t>УЧЕТ </a:t>
            </a:r>
            <a:r>
              <a:rPr lang="en-US" sz="3200" i="0" dirty="0">
                <a:solidFill>
                  <a:srgbClr val="C00000"/>
                </a:solidFill>
                <a:latin typeface="+mj-lt"/>
              </a:rPr>
              <a:t>&amp; </a:t>
            </a:r>
            <a:r>
              <a:rPr lang="ru-RU" sz="3200" i="0" dirty="0">
                <a:solidFill>
                  <a:srgbClr val="C00000"/>
                </a:solidFill>
                <a:latin typeface="+mj-lt"/>
              </a:rPr>
              <a:t>ОТЧЕТНОСТЬ</a:t>
            </a:r>
            <a:r>
              <a:rPr lang="en-US" sz="3200" i="0" dirty="0">
                <a:solidFill>
                  <a:srgbClr val="C00000"/>
                </a:solidFill>
                <a:latin typeface="+mj-lt"/>
              </a:rPr>
              <a:t>:</a:t>
            </a:r>
          </a:p>
        </p:txBody>
      </p:sp>
      <p:sp>
        <p:nvSpPr>
          <p:cNvPr id="10" name="Text Placeholder 9"/>
          <p:cNvSpPr>
            <a:spLocks noGrp="1"/>
          </p:cNvSpPr>
          <p:nvPr>
            <p:ph type="body" sz="quarter" idx="11"/>
          </p:nvPr>
        </p:nvSpPr>
        <p:spPr>
          <a:xfrm>
            <a:off x="280213" y="762000"/>
            <a:ext cx="8640960" cy="5909310"/>
          </a:xfrm>
        </p:spPr>
        <p:txBody>
          <a:bodyPr/>
          <a:lstStyle/>
          <a:p>
            <a:pPr algn="ctr">
              <a:buNone/>
            </a:pPr>
            <a:r>
              <a:rPr lang="ru-RU" sz="2000" dirty="0">
                <a:solidFill>
                  <a:schemeClr val="tx1"/>
                </a:solidFill>
                <a:latin typeface="+mj-lt"/>
              </a:rPr>
              <a:t>Каждая страна выбирает свой пакет по отчетности, то есть какие НЯ специалисты по ТБ будут рапортовать в международный центр по аМБП</a:t>
            </a:r>
          </a:p>
          <a:p>
            <a:pPr algn="ctr">
              <a:buNone/>
            </a:pPr>
            <a:r>
              <a:rPr lang="ru-RU" sz="2000" dirty="0">
                <a:solidFill>
                  <a:srgbClr val="FF0000"/>
                </a:solidFill>
                <a:latin typeface="+mj-lt"/>
              </a:rPr>
              <a:t>Существует 3 вида пакетов:</a:t>
            </a:r>
            <a:endParaRPr lang="ru-RU" sz="2000" dirty="0">
              <a:latin typeface="+mj-lt"/>
            </a:endParaRPr>
          </a:p>
          <a:p>
            <a:pPr marL="457200" indent="-457200">
              <a:buFont typeface="+mj-lt"/>
              <a:buAutoNum type="arabicPeriod"/>
            </a:pPr>
            <a:r>
              <a:rPr lang="ru-RU" sz="2000" dirty="0">
                <a:latin typeface="+mj-lt"/>
              </a:rPr>
              <a:t>Основной пакет</a:t>
            </a:r>
            <a:r>
              <a:rPr lang="en-US" sz="2000" dirty="0">
                <a:latin typeface="+mj-lt"/>
              </a:rPr>
              <a:t>: </a:t>
            </a:r>
            <a:r>
              <a:rPr lang="ru-RU" sz="2000" dirty="0">
                <a:latin typeface="+mj-lt"/>
              </a:rPr>
              <a:t>специалисты в стране отчитываются </a:t>
            </a:r>
            <a:r>
              <a:rPr lang="ru-RU" sz="2000" dirty="0">
                <a:solidFill>
                  <a:srgbClr val="FF0000"/>
                </a:solidFill>
                <a:latin typeface="+mj-lt"/>
              </a:rPr>
              <a:t>все СНЯ</a:t>
            </a:r>
            <a:endParaRPr lang="en-US" sz="2000" dirty="0">
              <a:solidFill>
                <a:srgbClr val="FF0000"/>
              </a:solidFill>
              <a:latin typeface="+mj-lt"/>
            </a:endParaRPr>
          </a:p>
          <a:p>
            <a:pPr marL="857250" lvl="1" indent="-457200">
              <a:buFont typeface="Courier New" panose="02070309020205020404" pitchFamily="49" charset="0"/>
              <a:buChar char="o"/>
            </a:pPr>
            <a:r>
              <a:rPr lang="ru-RU" sz="2000" dirty="0">
                <a:solidFill>
                  <a:schemeClr val="accent4">
                    <a:lumMod val="10000"/>
                  </a:schemeClr>
                </a:solidFill>
                <a:effectLst/>
                <a:latin typeface="+mj-lt"/>
              </a:rPr>
              <a:t>Смерть или угроза жизни</a:t>
            </a:r>
            <a:r>
              <a:rPr lang="en-US" sz="2000" dirty="0">
                <a:solidFill>
                  <a:schemeClr val="accent4">
                    <a:lumMod val="10000"/>
                  </a:schemeClr>
                </a:solidFill>
                <a:effectLst/>
                <a:latin typeface="+mj-lt"/>
              </a:rPr>
              <a:t>;</a:t>
            </a:r>
          </a:p>
          <a:p>
            <a:pPr marL="857250" lvl="1" indent="-457200">
              <a:buFont typeface="Courier New" panose="02070309020205020404" pitchFamily="49" charset="0"/>
              <a:buChar char="o"/>
            </a:pPr>
            <a:r>
              <a:rPr lang="ru-RU" sz="2000" dirty="0">
                <a:solidFill>
                  <a:schemeClr val="accent4">
                    <a:lumMod val="10000"/>
                  </a:schemeClr>
                </a:solidFill>
                <a:effectLst/>
                <a:latin typeface="+mj-lt"/>
              </a:rPr>
              <a:t>Приводящие к госпитализации либо продлению </a:t>
            </a:r>
            <a:endParaRPr lang="en-US" sz="2000" dirty="0">
              <a:solidFill>
                <a:schemeClr val="accent4">
                  <a:lumMod val="10000"/>
                </a:schemeClr>
              </a:solidFill>
              <a:effectLst/>
              <a:latin typeface="+mj-lt"/>
            </a:endParaRPr>
          </a:p>
          <a:p>
            <a:pPr marL="857250" lvl="1" indent="-457200">
              <a:buFont typeface="Courier New" panose="02070309020205020404" pitchFamily="49" charset="0"/>
              <a:buChar char="o"/>
            </a:pPr>
            <a:r>
              <a:rPr lang="ru-RU" sz="2000" dirty="0">
                <a:solidFill>
                  <a:schemeClr val="accent4">
                    <a:lumMod val="10000"/>
                  </a:schemeClr>
                </a:solidFill>
                <a:effectLst/>
                <a:latin typeface="+mj-lt"/>
              </a:rPr>
              <a:t>Стойкая или значительная утрата трудоспособности</a:t>
            </a:r>
            <a:endParaRPr lang="en-US" sz="2000" dirty="0">
              <a:solidFill>
                <a:schemeClr val="accent4">
                  <a:lumMod val="10000"/>
                </a:schemeClr>
              </a:solidFill>
              <a:effectLst/>
              <a:latin typeface="+mj-lt"/>
            </a:endParaRPr>
          </a:p>
          <a:p>
            <a:pPr marL="857250" lvl="1" indent="-457200">
              <a:buFont typeface="Courier New" panose="02070309020205020404" pitchFamily="49" charset="0"/>
              <a:buChar char="o"/>
            </a:pPr>
            <a:r>
              <a:rPr lang="ru-RU" sz="2000" dirty="0">
                <a:solidFill>
                  <a:schemeClr val="accent4">
                    <a:lumMod val="10000"/>
                  </a:schemeClr>
                </a:solidFill>
                <a:effectLst/>
                <a:latin typeface="+mj-lt"/>
              </a:rPr>
              <a:t>Врожденные аномалии</a:t>
            </a:r>
            <a:r>
              <a:rPr lang="en-US" sz="2000" dirty="0">
                <a:solidFill>
                  <a:schemeClr val="accent4">
                    <a:lumMod val="10000"/>
                  </a:schemeClr>
                </a:solidFill>
                <a:effectLst/>
                <a:latin typeface="+mj-lt"/>
              </a:rPr>
              <a:t> </a:t>
            </a:r>
          </a:p>
          <a:p>
            <a:pPr marL="857250" lvl="1" indent="-457200">
              <a:buFont typeface="Courier New" panose="02070309020205020404" pitchFamily="49" charset="0"/>
              <a:buChar char="o"/>
            </a:pPr>
            <a:r>
              <a:rPr lang="ru-RU" sz="2000" dirty="0">
                <a:solidFill>
                  <a:schemeClr val="accent4">
                    <a:lumMod val="10000"/>
                  </a:schemeClr>
                </a:solidFill>
                <a:effectLst/>
                <a:latin typeface="+mj-lt"/>
              </a:rPr>
              <a:t>Также включает</a:t>
            </a:r>
            <a:r>
              <a:rPr lang="en-US" sz="2000" dirty="0">
                <a:solidFill>
                  <a:schemeClr val="accent4">
                    <a:lumMod val="10000"/>
                  </a:schemeClr>
                </a:solidFill>
                <a:effectLst/>
                <a:latin typeface="+mj-lt"/>
              </a:rPr>
              <a:t>: </a:t>
            </a:r>
            <a:r>
              <a:rPr lang="ru-RU" sz="2000" dirty="0">
                <a:solidFill>
                  <a:schemeClr val="accent4">
                    <a:lumMod val="10000"/>
                  </a:schemeClr>
                </a:solidFill>
                <a:effectLst/>
                <a:latin typeface="+mj-lt"/>
              </a:rPr>
              <a:t>явления требующие срочного вмешательства для предотвращения вышеназванных исходов</a:t>
            </a:r>
          </a:p>
          <a:p>
            <a:pPr marL="400050" lvl="1"/>
            <a:endParaRPr lang="en-US" sz="2000" dirty="0">
              <a:solidFill>
                <a:schemeClr val="accent4">
                  <a:lumMod val="10000"/>
                </a:schemeClr>
              </a:solidFill>
              <a:effectLst/>
              <a:latin typeface="+mj-lt"/>
            </a:endParaRPr>
          </a:p>
          <a:p>
            <a:pPr marL="457200" indent="-457200">
              <a:buFont typeface="+mj-lt"/>
              <a:buAutoNum type="arabicPeriod"/>
            </a:pPr>
            <a:r>
              <a:rPr lang="ru-RU" sz="2000" dirty="0">
                <a:latin typeface="+mj-lt"/>
              </a:rPr>
              <a:t>Промежуточный пакет</a:t>
            </a:r>
            <a:r>
              <a:rPr lang="en-US" sz="2000" dirty="0">
                <a:latin typeface="+mj-lt"/>
              </a:rPr>
              <a:t>: </a:t>
            </a:r>
            <a:r>
              <a:rPr lang="ru-RU" sz="2000" dirty="0">
                <a:latin typeface="+mj-lt"/>
              </a:rPr>
              <a:t>отчет по </a:t>
            </a:r>
            <a:r>
              <a:rPr lang="ru-RU" sz="2000" dirty="0">
                <a:solidFill>
                  <a:srgbClr val="FF0000"/>
                </a:solidFill>
                <a:latin typeface="+mj-lt"/>
              </a:rPr>
              <a:t>всем СНЯ и НЯ особого интереса</a:t>
            </a:r>
            <a:endParaRPr lang="en-US" sz="2000" dirty="0">
              <a:solidFill>
                <a:srgbClr val="FF0000"/>
              </a:solidFill>
              <a:latin typeface="+mj-lt"/>
            </a:endParaRPr>
          </a:p>
          <a:p>
            <a:pPr marL="857250" lvl="1" indent="-457200">
              <a:buFont typeface="Courier New" panose="02070309020205020404" pitchFamily="49" charset="0"/>
              <a:buChar char="o"/>
            </a:pPr>
            <a:r>
              <a:rPr lang="ru-RU" sz="2000" dirty="0">
                <a:solidFill>
                  <a:schemeClr val="accent4">
                    <a:lumMod val="10000"/>
                  </a:schemeClr>
                </a:solidFill>
                <a:effectLst/>
                <a:latin typeface="+mj-lt"/>
              </a:rPr>
              <a:t>Перечисленные</a:t>
            </a:r>
            <a:r>
              <a:rPr lang="en-US" sz="2000" dirty="0">
                <a:solidFill>
                  <a:schemeClr val="accent4">
                    <a:lumMod val="10000"/>
                  </a:schemeClr>
                </a:solidFill>
                <a:effectLst/>
                <a:latin typeface="+mj-lt"/>
              </a:rPr>
              <a:t> 13 </a:t>
            </a:r>
            <a:r>
              <a:rPr lang="ru-RU" sz="2000" dirty="0">
                <a:solidFill>
                  <a:schemeClr val="accent4">
                    <a:lumMod val="10000"/>
                  </a:schemeClr>
                </a:solidFill>
                <a:effectLst/>
                <a:latin typeface="+mj-lt"/>
              </a:rPr>
              <a:t>видов</a:t>
            </a:r>
            <a:r>
              <a:rPr lang="en-US" sz="2000" dirty="0">
                <a:solidFill>
                  <a:schemeClr val="accent4">
                    <a:lumMod val="10000"/>
                  </a:schemeClr>
                </a:solidFill>
                <a:effectLst/>
                <a:latin typeface="+mj-lt"/>
              </a:rPr>
              <a:t>, </a:t>
            </a:r>
            <a:r>
              <a:rPr lang="ru-RU" sz="2000" dirty="0">
                <a:solidFill>
                  <a:schemeClr val="accent4">
                    <a:lumMod val="10000"/>
                  </a:schemeClr>
                </a:solidFill>
                <a:effectLst/>
                <a:latin typeface="+mj-lt"/>
              </a:rPr>
              <a:t>включая пролонгацию </a:t>
            </a:r>
            <a:r>
              <a:rPr lang="en-US" sz="2000" dirty="0">
                <a:solidFill>
                  <a:schemeClr val="accent4">
                    <a:lumMod val="10000"/>
                  </a:schemeClr>
                </a:solidFill>
                <a:effectLst/>
                <a:latin typeface="+mj-lt"/>
              </a:rPr>
              <a:t>QT &amp; </a:t>
            </a:r>
            <a:r>
              <a:rPr lang="ru-RU" sz="2000" dirty="0">
                <a:solidFill>
                  <a:schemeClr val="accent4">
                    <a:lumMod val="10000"/>
                  </a:schemeClr>
                </a:solidFill>
                <a:effectLst/>
                <a:latin typeface="+mj-lt"/>
              </a:rPr>
              <a:t>гепатиты</a:t>
            </a:r>
            <a:endParaRPr lang="en-US" sz="2000" dirty="0">
              <a:solidFill>
                <a:schemeClr val="accent4">
                  <a:lumMod val="10000"/>
                </a:schemeClr>
              </a:solidFill>
              <a:effectLst/>
              <a:latin typeface="+mj-lt"/>
            </a:endParaRPr>
          </a:p>
          <a:p>
            <a:pPr marL="857250" lvl="1" indent="-457200">
              <a:buFont typeface="Courier New" panose="02070309020205020404" pitchFamily="49" charset="0"/>
              <a:buChar char="o"/>
            </a:pPr>
            <a:r>
              <a:rPr lang="ru-RU" sz="2000" dirty="0">
                <a:solidFill>
                  <a:schemeClr val="accent4">
                    <a:lumMod val="10000"/>
                  </a:schemeClr>
                </a:solidFill>
                <a:effectLst/>
                <a:latin typeface="+mj-lt"/>
              </a:rPr>
              <a:t>Можно адаптировать к режиму или когорте пациентов</a:t>
            </a:r>
            <a:endParaRPr lang="en-US" sz="2000" dirty="0">
              <a:solidFill>
                <a:schemeClr val="accent4">
                  <a:lumMod val="10000"/>
                </a:schemeClr>
              </a:solidFill>
              <a:effectLst/>
              <a:latin typeface="+mj-lt"/>
            </a:endParaRPr>
          </a:p>
          <a:p>
            <a:pPr marL="857250" lvl="1" indent="-457200">
              <a:buFont typeface="Courier New" panose="02070309020205020404" pitchFamily="49" charset="0"/>
              <a:buChar char="o"/>
            </a:pPr>
            <a:r>
              <a:rPr lang="ru-RU" sz="2000" dirty="0">
                <a:solidFill>
                  <a:schemeClr val="accent4">
                    <a:lumMod val="10000"/>
                  </a:schemeClr>
                </a:solidFill>
                <a:effectLst/>
                <a:latin typeface="+mj-lt"/>
              </a:rPr>
              <a:t>Может включать НЯ приводящие к прекращению лечения/изменению дозы</a:t>
            </a:r>
          </a:p>
          <a:p>
            <a:pPr marL="400050" lvl="1"/>
            <a:endParaRPr lang="en-US" sz="2000" dirty="0">
              <a:solidFill>
                <a:schemeClr val="accent4">
                  <a:lumMod val="10000"/>
                </a:schemeClr>
              </a:solidFill>
              <a:effectLst/>
              <a:latin typeface="+mj-lt"/>
            </a:endParaRPr>
          </a:p>
          <a:p>
            <a:pPr marL="457200" indent="-457200">
              <a:buFont typeface="+mj-lt"/>
              <a:buAutoNum type="arabicPeriod"/>
            </a:pPr>
            <a:r>
              <a:rPr lang="ru-RU" sz="2000" dirty="0">
                <a:latin typeface="+mj-lt"/>
              </a:rPr>
              <a:t>Расширенный пакет</a:t>
            </a:r>
            <a:r>
              <a:rPr lang="en-US" sz="2000" dirty="0">
                <a:latin typeface="+mj-lt"/>
              </a:rPr>
              <a:t>: </a:t>
            </a:r>
            <a:r>
              <a:rPr lang="ru-RU" sz="2000" dirty="0">
                <a:solidFill>
                  <a:srgbClr val="FF0000"/>
                </a:solidFill>
                <a:latin typeface="+mj-lt"/>
              </a:rPr>
              <a:t>все НЯ имеющие клиническую значимость</a:t>
            </a:r>
          </a:p>
          <a:p>
            <a:pPr algn="ctr">
              <a:buNone/>
            </a:pPr>
            <a:r>
              <a:rPr lang="ru-RU" sz="2400" dirty="0">
                <a:solidFill>
                  <a:schemeClr val="tx1"/>
                </a:solidFill>
                <a:latin typeface="+mj-lt"/>
              </a:rPr>
              <a:t>Таджикистан в 2017г. выбрал промежуточный пакет</a:t>
            </a:r>
            <a:endParaRPr lang="en-US" sz="2400" dirty="0">
              <a:solidFill>
                <a:schemeClr val="tx1"/>
              </a:solidFill>
              <a:latin typeface="+mj-lt"/>
            </a:endParaRPr>
          </a:p>
        </p:txBody>
      </p:sp>
    </p:spTree>
    <p:extLst>
      <p:ext uri="{BB962C8B-B14F-4D97-AF65-F5344CB8AC3E}">
        <p14:creationId xmlns:p14="http://schemas.microsoft.com/office/powerpoint/2010/main" val="3913146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923330"/>
          </a:xfrm>
        </p:spPr>
        <p:txBody>
          <a:bodyPr/>
          <a:lstStyle/>
          <a:p>
            <a:r>
              <a:rPr lang="ru-RU" sz="3000" i="0" dirty="0">
                <a:solidFill>
                  <a:srgbClr val="C00000"/>
                </a:solidFill>
                <a:latin typeface="+mj-lt"/>
              </a:rPr>
              <a:t>СЕРЬЁЗНОЕ НЕЖЕЛАТЕЛЬНОЕ ЯВЛЕНИЕ </a:t>
            </a:r>
            <a:r>
              <a:rPr lang="en-US" sz="3000" i="0" dirty="0">
                <a:solidFill>
                  <a:srgbClr val="C00000"/>
                </a:solidFill>
                <a:latin typeface="+mj-lt"/>
              </a:rPr>
              <a:t>= </a:t>
            </a:r>
            <a:br>
              <a:rPr lang="en-US" sz="3000" dirty="0">
                <a:solidFill>
                  <a:srgbClr val="FF0000"/>
                </a:solidFill>
              </a:rPr>
            </a:br>
            <a:r>
              <a:rPr lang="ru-RU" sz="3000" b="0" dirty="0">
                <a:solidFill>
                  <a:srgbClr val="FF0000"/>
                </a:solidFill>
              </a:rPr>
              <a:t>нежелательное явление, приводящее к:</a:t>
            </a:r>
            <a:endParaRPr lang="en-US" sz="3000" b="0" dirty="0">
              <a:solidFill>
                <a:srgbClr val="FF0000"/>
              </a:solidFill>
            </a:endParaRPr>
          </a:p>
        </p:txBody>
      </p:sp>
      <p:sp>
        <p:nvSpPr>
          <p:cNvPr id="3" name="Content Placeholder 2"/>
          <p:cNvSpPr>
            <a:spLocks noGrp="1"/>
          </p:cNvSpPr>
          <p:nvPr>
            <p:ph idx="1"/>
          </p:nvPr>
        </p:nvSpPr>
        <p:spPr>
          <a:xfrm>
            <a:off x="395536" y="1628800"/>
            <a:ext cx="8534400" cy="3877985"/>
          </a:xfrm>
        </p:spPr>
        <p:txBody>
          <a:bodyPr/>
          <a:lstStyle/>
          <a:p>
            <a:pPr marL="457200" indent="-457200">
              <a:buFont typeface="Wingdings" panose="05000000000000000000" pitchFamily="2" charset="2"/>
              <a:buChar char="Ø"/>
            </a:pPr>
            <a:r>
              <a:rPr lang="ru-RU" dirty="0">
                <a:solidFill>
                  <a:schemeClr val="tx1"/>
                </a:solidFill>
                <a:latin typeface="+mj-lt"/>
              </a:rPr>
              <a:t>Смерти</a:t>
            </a:r>
          </a:p>
          <a:p>
            <a:pPr marL="457200" indent="-457200">
              <a:buFont typeface="Wingdings" panose="05000000000000000000" pitchFamily="2" charset="2"/>
              <a:buChar char="Ø"/>
            </a:pPr>
            <a:endParaRPr lang="en-US" dirty="0">
              <a:solidFill>
                <a:schemeClr val="tx1"/>
              </a:solidFill>
              <a:latin typeface="+mj-lt"/>
            </a:endParaRPr>
          </a:p>
          <a:p>
            <a:pPr marL="457200" indent="-457200">
              <a:buFont typeface="Wingdings" panose="05000000000000000000" pitchFamily="2" charset="2"/>
              <a:buChar char="Ø"/>
            </a:pPr>
            <a:r>
              <a:rPr lang="ru-RU" dirty="0">
                <a:solidFill>
                  <a:schemeClr val="tx1"/>
                </a:solidFill>
                <a:latin typeface="+mj-lt"/>
              </a:rPr>
              <a:t>угрозе жизни</a:t>
            </a:r>
          </a:p>
          <a:p>
            <a:pPr marL="457200" indent="-457200">
              <a:buFont typeface="Wingdings" panose="05000000000000000000" pitchFamily="2" charset="2"/>
              <a:buChar char="Ø"/>
            </a:pPr>
            <a:endParaRPr lang="en-US" dirty="0">
              <a:solidFill>
                <a:schemeClr val="tx1"/>
              </a:solidFill>
              <a:latin typeface="+mj-lt"/>
            </a:endParaRPr>
          </a:p>
          <a:p>
            <a:pPr marL="457200" indent="-457200">
              <a:buFont typeface="Wingdings" panose="05000000000000000000" pitchFamily="2" charset="2"/>
              <a:buChar char="Ø"/>
            </a:pPr>
            <a:r>
              <a:rPr lang="ru-RU" dirty="0">
                <a:solidFill>
                  <a:schemeClr val="tx1"/>
                </a:solidFill>
                <a:latin typeface="+mj-lt"/>
              </a:rPr>
              <a:t>к госпитализации или продлению госпитализации</a:t>
            </a:r>
            <a:r>
              <a:rPr lang="en-US" dirty="0">
                <a:solidFill>
                  <a:schemeClr val="tx1"/>
                </a:solidFill>
                <a:latin typeface="+mj-lt"/>
              </a:rPr>
              <a:t>; </a:t>
            </a:r>
            <a:endParaRPr lang="ru-RU" dirty="0">
              <a:solidFill>
                <a:schemeClr val="tx1"/>
              </a:solidFill>
              <a:latin typeface="+mj-lt"/>
            </a:endParaRPr>
          </a:p>
          <a:p>
            <a:pPr marL="457200" indent="-457200">
              <a:buFont typeface="Wingdings" panose="05000000000000000000" pitchFamily="2" charset="2"/>
              <a:buChar char="Ø"/>
            </a:pPr>
            <a:endParaRPr lang="en-US" dirty="0">
              <a:solidFill>
                <a:schemeClr val="tx1"/>
              </a:solidFill>
              <a:latin typeface="+mj-lt"/>
            </a:endParaRPr>
          </a:p>
          <a:p>
            <a:pPr marL="457200" indent="-457200">
              <a:buFont typeface="Wingdings" panose="05000000000000000000" pitchFamily="2" charset="2"/>
              <a:buChar char="Ø"/>
            </a:pPr>
            <a:r>
              <a:rPr lang="ru-RU" dirty="0">
                <a:solidFill>
                  <a:schemeClr val="tx1"/>
                </a:solidFill>
                <a:latin typeface="+mj-lt"/>
              </a:rPr>
              <a:t>временной или постоянной нетрудоспособности</a:t>
            </a:r>
            <a:r>
              <a:rPr lang="en-US" dirty="0">
                <a:solidFill>
                  <a:schemeClr val="tx1"/>
                </a:solidFill>
                <a:latin typeface="+mj-lt"/>
              </a:rPr>
              <a:t>; </a:t>
            </a:r>
            <a:endParaRPr lang="ru-RU" dirty="0">
              <a:solidFill>
                <a:schemeClr val="tx1"/>
              </a:solidFill>
              <a:latin typeface="+mj-lt"/>
            </a:endParaRPr>
          </a:p>
          <a:p>
            <a:pPr marL="457200" indent="-457200">
              <a:buFont typeface="Wingdings" panose="05000000000000000000" pitchFamily="2" charset="2"/>
              <a:buChar char="Ø"/>
            </a:pPr>
            <a:endParaRPr lang="en-US" dirty="0">
              <a:solidFill>
                <a:schemeClr val="tx1"/>
              </a:solidFill>
              <a:latin typeface="+mj-lt"/>
            </a:endParaRPr>
          </a:p>
          <a:p>
            <a:pPr marL="457200" indent="-457200">
              <a:buFont typeface="Wingdings" panose="05000000000000000000" pitchFamily="2" charset="2"/>
              <a:buChar char="Ø"/>
            </a:pPr>
            <a:r>
              <a:rPr lang="ru-RU" dirty="0">
                <a:solidFill>
                  <a:schemeClr val="tx1"/>
                </a:solidFill>
                <a:latin typeface="+mj-lt"/>
              </a:rPr>
              <a:t>или порокам развития</a:t>
            </a:r>
            <a:endParaRPr lang="en-US" dirty="0">
              <a:solidFill>
                <a:schemeClr val="tx1"/>
              </a:solidFill>
              <a:latin typeface="+mj-lt"/>
            </a:endParaRPr>
          </a:p>
        </p:txBody>
      </p:sp>
    </p:spTree>
    <p:extLst>
      <p:ext uri="{BB962C8B-B14F-4D97-AF65-F5344CB8AC3E}">
        <p14:creationId xmlns:p14="http://schemas.microsoft.com/office/powerpoint/2010/main" val="421232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37C8A9-52E9-474B-AF79-F8E5BE9867BF}"/>
              </a:ext>
            </a:extLst>
          </p:cNvPr>
          <p:cNvSpPr>
            <a:spLocks noGrp="1"/>
          </p:cNvSpPr>
          <p:nvPr>
            <p:ph type="body" idx="1"/>
          </p:nvPr>
        </p:nvSpPr>
        <p:spPr>
          <a:xfrm>
            <a:off x="914400" y="2998113"/>
            <a:ext cx="7512050" cy="861774"/>
          </a:xfrm>
        </p:spPr>
        <p:txBody>
          <a:bodyPr/>
          <a:lstStyle/>
          <a:p>
            <a:r>
              <a:rPr lang="ru-RU" dirty="0"/>
              <a:t>Давайте закрепим пройденный материал – решим задачи </a:t>
            </a:r>
            <a:endParaRPr lang="en-US" dirty="0"/>
          </a:p>
        </p:txBody>
      </p:sp>
    </p:spTree>
    <p:extLst>
      <p:ext uri="{BB962C8B-B14F-4D97-AF65-F5344CB8AC3E}">
        <p14:creationId xmlns:p14="http://schemas.microsoft.com/office/powerpoint/2010/main" val="3037974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470563" y="116554"/>
            <a:ext cx="8458200" cy="984885"/>
          </a:xfrm>
        </p:spPr>
        <p:txBody>
          <a:bodyPr/>
          <a:lstStyle/>
          <a:p>
            <a:pPr eaLnBrk="1" fontAlgn="auto" hangingPunct="1">
              <a:spcAft>
                <a:spcPts val="0"/>
              </a:spcAft>
              <a:defRPr/>
            </a:pPr>
            <a:r>
              <a:rPr lang="ru-RU" altLang="fr-FR" sz="3200" i="0" dirty="0">
                <a:solidFill>
                  <a:srgbClr val="C00000"/>
                </a:solidFill>
                <a:latin typeface="+mj-lt"/>
              </a:rPr>
              <a:t>Ответьте пожалуйста какое нежелательное явление: СЕРЬЕЗНОЕ ИЛИ</a:t>
            </a:r>
            <a:r>
              <a:rPr lang="en-GB" altLang="fr-FR" sz="3200" i="0" dirty="0">
                <a:solidFill>
                  <a:srgbClr val="C00000"/>
                </a:solidFill>
                <a:latin typeface="+mj-lt"/>
              </a:rPr>
              <a:t> </a:t>
            </a:r>
            <a:r>
              <a:rPr lang="ru-RU" altLang="fr-FR" sz="3200" i="0" dirty="0">
                <a:solidFill>
                  <a:srgbClr val="C00000"/>
                </a:solidFill>
                <a:latin typeface="+mj-lt"/>
              </a:rPr>
              <a:t>НЕ СЕРЬЕЗНОЕ</a:t>
            </a:r>
            <a:r>
              <a:rPr lang="en-GB" altLang="fr-FR" sz="3200" i="0" dirty="0">
                <a:solidFill>
                  <a:srgbClr val="C00000"/>
                </a:solidFill>
                <a:latin typeface="+mj-lt"/>
              </a:rPr>
              <a:t>?</a:t>
            </a:r>
          </a:p>
        </p:txBody>
      </p:sp>
      <p:sp>
        <p:nvSpPr>
          <p:cNvPr id="7" name="Slide Number Placeholder 5"/>
          <p:cNvSpPr>
            <a:spLocks noGrp="1"/>
          </p:cNvSpPr>
          <p:nvPr>
            <p:ph type="sldNum" sz="quarter" idx="4294967295"/>
          </p:nvPr>
        </p:nvSpPr>
        <p:spPr>
          <a:xfrm>
            <a:off x="8686800" y="6400800"/>
            <a:ext cx="503238" cy="503238"/>
          </a:xfrm>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B0E96BFF-5D3E-4EB9-B4CA-A2DAA9A018F1}" type="slidenum">
              <a:rPr lang="en-US" altLang="en-US">
                <a:solidFill>
                  <a:srgbClr val="7F7F7F"/>
                </a:solidFill>
              </a:rPr>
              <a:pPr eaLnBrk="1" hangingPunct="1"/>
              <a:t>25</a:t>
            </a:fld>
            <a:endParaRPr lang="en-US" altLang="en-US">
              <a:solidFill>
                <a:srgbClr val="7F7F7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97945119"/>
              </p:ext>
            </p:extLst>
          </p:nvPr>
        </p:nvGraphicFramePr>
        <p:xfrm>
          <a:off x="228600" y="1368139"/>
          <a:ext cx="8458200" cy="4499261"/>
        </p:xfrm>
        <a:graphic>
          <a:graphicData uri="http://schemas.openxmlformats.org/drawingml/2006/table">
            <a:tbl>
              <a:tblPr firstRow="1" bandRow="1">
                <a:tableStyleId>{2D5ABB26-0587-4C30-8999-92F81FD0307C}</a:tableStyleId>
              </a:tblPr>
              <a:tblGrid>
                <a:gridCol w="361909">
                  <a:extLst>
                    <a:ext uri="{9D8B030D-6E8A-4147-A177-3AD203B41FA5}">
                      <a16:colId xmlns:a16="http://schemas.microsoft.com/office/drawing/2014/main" val="20000"/>
                    </a:ext>
                  </a:extLst>
                </a:gridCol>
                <a:gridCol w="7162104">
                  <a:extLst>
                    <a:ext uri="{9D8B030D-6E8A-4147-A177-3AD203B41FA5}">
                      <a16:colId xmlns:a16="http://schemas.microsoft.com/office/drawing/2014/main" val="20001"/>
                    </a:ext>
                  </a:extLst>
                </a:gridCol>
                <a:gridCol w="934187">
                  <a:extLst>
                    <a:ext uri="{9D8B030D-6E8A-4147-A177-3AD203B41FA5}">
                      <a16:colId xmlns:a16="http://schemas.microsoft.com/office/drawing/2014/main" val="20002"/>
                    </a:ext>
                  </a:extLst>
                </a:gridCol>
              </a:tblGrid>
              <a:tr h="435841">
                <a:tc>
                  <a:txBody>
                    <a:bodyPr/>
                    <a:lstStyle/>
                    <a:p>
                      <a:endParaRPr lang="en-GB" sz="2000" dirty="0">
                        <a:solidFill>
                          <a:schemeClr val="bg2">
                            <a:lumMod val="50000"/>
                          </a:schemeClr>
                        </a:solidFill>
                        <a:latin typeface="Calibri" panose="020F0502020204030204" pitchFamily="34" charset="0"/>
                        <a:cs typeface="Calibri" panose="020F0502020204030204" pitchFamily="34" charset="0"/>
                      </a:endParaRPr>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solidFill>
                            <a:schemeClr val="tx1"/>
                          </a:solidFill>
                          <a:latin typeface="Calibri" panose="020F0502020204030204" pitchFamily="34" charset="0"/>
                          <a:cs typeface="Calibri" panose="020F0502020204030204" pitchFamily="34" charset="0"/>
                        </a:rPr>
                        <a:t>Ситуация</a:t>
                      </a:r>
                      <a:endParaRPr lang="en-GB" sz="2000" b="1" dirty="0">
                        <a:solidFill>
                          <a:schemeClr val="tx1"/>
                        </a:solidFill>
                        <a:latin typeface="Calibri" panose="020F0502020204030204" pitchFamily="34" charset="0"/>
                        <a:cs typeface="Calibri" panose="020F0502020204030204" pitchFamily="34" charset="0"/>
                      </a:endParaRPr>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rPr>
                        <a:t>Answer</a:t>
                      </a:r>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24420">
                <a:tc>
                  <a:txBody>
                    <a:bodyPr/>
                    <a:lstStyle/>
                    <a:p>
                      <a:r>
                        <a:rPr lang="en-GB" sz="2000" dirty="0">
                          <a:solidFill>
                            <a:schemeClr val="tx1"/>
                          </a:solidFill>
                          <a:latin typeface="Calibri" panose="020F0502020204030204" pitchFamily="34" charset="0"/>
                          <a:cs typeface="Calibri" panose="020F0502020204030204" pitchFamily="34" charset="0"/>
                        </a:rPr>
                        <a:t>1</a:t>
                      </a:r>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ru-RU" sz="2000" dirty="0">
                          <a:solidFill>
                            <a:schemeClr val="tx1"/>
                          </a:solidFill>
                          <a:latin typeface="Calibri" panose="020F0502020204030204" pitchFamily="34" charset="0"/>
                          <a:cs typeface="Calibri" panose="020F0502020204030204" pitchFamily="34" charset="0"/>
                        </a:rPr>
                        <a:t>Пациент</a:t>
                      </a:r>
                      <a:r>
                        <a:rPr lang="en-US" sz="2000" dirty="0">
                          <a:solidFill>
                            <a:schemeClr val="tx1"/>
                          </a:solidFill>
                          <a:latin typeface="Calibri" panose="020F0502020204030204" pitchFamily="34" charset="0"/>
                          <a:cs typeface="Calibri" panose="020F0502020204030204" pitchFamily="34" charset="0"/>
                        </a:rPr>
                        <a:t> </a:t>
                      </a:r>
                      <a:r>
                        <a:rPr lang="ru-RU" sz="2000" dirty="0">
                          <a:solidFill>
                            <a:schemeClr val="tx1"/>
                          </a:solidFill>
                          <a:latin typeface="Calibri" panose="020F0502020204030204" pitchFamily="34" charset="0"/>
                          <a:cs typeface="Calibri" panose="020F0502020204030204" pitchFamily="34" charset="0"/>
                        </a:rPr>
                        <a:t>А.</a:t>
                      </a:r>
                      <a:r>
                        <a:rPr lang="en-US" sz="2000" dirty="0">
                          <a:solidFill>
                            <a:schemeClr val="tx1"/>
                          </a:solidFill>
                          <a:latin typeface="Calibri" panose="020F0502020204030204" pitchFamily="34" charset="0"/>
                          <a:cs typeface="Calibri" panose="020F0502020204030204" pitchFamily="34" charset="0"/>
                        </a:rPr>
                        <a:t> </a:t>
                      </a:r>
                      <a:r>
                        <a:rPr lang="ru-RU" sz="2000" dirty="0">
                          <a:solidFill>
                            <a:schemeClr val="tx1"/>
                          </a:solidFill>
                          <a:latin typeface="Calibri" panose="020F0502020204030204" pitchFamily="34" charset="0"/>
                          <a:cs typeface="Calibri" panose="020F0502020204030204" pitchFamily="34" charset="0"/>
                        </a:rPr>
                        <a:t>был нездоров и жаловался на потливость</a:t>
                      </a:r>
                      <a:r>
                        <a:rPr lang="en-US" sz="2000" baseline="0" dirty="0">
                          <a:solidFill>
                            <a:schemeClr val="tx1"/>
                          </a:solidFill>
                          <a:latin typeface="Calibri" panose="020F0502020204030204" pitchFamily="34" charset="0"/>
                          <a:cs typeface="Calibri" panose="020F0502020204030204" pitchFamily="34" charset="0"/>
                        </a:rPr>
                        <a:t>. </a:t>
                      </a:r>
                      <a:r>
                        <a:rPr lang="ru-RU" sz="2000" baseline="0" dirty="0">
                          <a:solidFill>
                            <a:schemeClr val="tx1"/>
                          </a:solidFill>
                          <a:latin typeface="Calibri" panose="020F0502020204030204" pitchFamily="34" charset="0"/>
                          <a:cs typeface="Calibri" panose="020F0502020204030204" pitchFamily="34" charset="0"/>
                        </a:rPr>
                        <a:t>Он остался дома и отдохнул 2 дня и ему стало лучше</a:t>
                      </a:r>
                      <a:r>
                        <a:rPr lang="en-US" sz="2000" baseline="0" dirty="0">
                          <a:solidFill>
                            <a:schemeClr val="tx1"/>
                          </a:solidFill>
                          <a:latin typeface="Calibri" panose="020F0502020204030204" pitchFamily="34" charset="0"/>
                          <a:cs typeface="Calibri" panose="020F0502020204030204" pitchFamily="34" charset="0"/>
                        </a:rPr>
                        <a:t>. </a:t>
                      </a:r>
                      <a:r>
                        <a:rPr lang="ru-RU" sz="2000" baseline="0" dirty="0">
                          <a:solidFill>
                            <a:schemeClr val="tx1"/>
                          </a:solidFill>
                          <a:latin typeface="Calibri" panose="020F0502020204030204" pitchFamily="34" charset="0"/>
                          <a:cs typeface="Calibri" panose="020F0502020204030204" pitchFamily="34" charset="0"/>
                        </a:rPr>
                        <a:t>Он получает антиретровирусную терапию несколько лет..</a:t>
                      </a:r>
                      <a:r>
                        <a:rPr lang="en-US" sz="2000" dirty="0">
                          <a:solidFill>
                            <a:schemeClr val="tx1"/>
                          </a:solidFill>
                          <a:latin typeface="Calibri" panose="020F0502020204030204" pitchFamily="34" charset="0"/>
                          <a:cs typeface="Calibri" panose="020F0502020204030204" pitchFamily="34" charset="0"/>
                        </a:rPr>
                        <a:t>.</a:t>
                      </a:r>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2725">
                <a:tc>
                  <a:txBody>
                    <a:bodyPr/>
                    <a:lstStyle/>
                    <a:p>
                      <a:r>
                        <a:rPr lang="en-GB" sz="2000" dirty="0">
                          <a:solidFill>
                            <a:schemeClr val="tx1"/>
                          </a:solidFill>
                          <a:latin typeface="Calibri" panose="020F0502020204030204" pitchFamily="34" charset="0"/>
                          <a:cs typeface="Calibri" panose="020F0502020204030204" pitchFamily="34" charset="0"/>
                        </a:rPr>
                        <a:t>2</a:t>
                      </a:r>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ru-RU" sz="2000" dirty="0">
                          <a:solidFill>
                            <a:schemeClr val="tx1"/>
                          </a:solidFill>
                          <a:latin typeface="Calibri" panose="020F0502020204030204" pitchFamily="34" charset="0"/>
                          <a:cs typeface="Calibri" panose="020F0502020204030204" pitchFamily="34" charset="0"/>
                        </a:rPr>
                        <a:t>Пациентка</a:t>
                      </a:r>
                      <a:r>
                        <a:rPr lang="en-US" sz="2000" dirty="0">
                          <a:solidFill>
                            <a:schemeClr val="tx1"/>
                          </a:solidFill>
                          <a:latin typeface="Calibri" panose="020F0502020204030204" pitchFamily="34" charset="0"/>
                          <a:cs typeface="Calibri" panose="020F0502020204030204" pitchFamily="34" charset="0"/>
                        </a:rPr>
                        <a:t> </a:t>
                      </a:r>
                      <a:r>
                        <a:rPr lang="ru-RU" sz="2000" dirty="0">
                          <a:solidFill>
                            <a:schemeClr val="tx1"/>
                          </a:solidFill>
                          <a:latin typeface="Calibri" panose="020F0502020204030204" pitchFamily="34" charset="0"/>
                          <a:cs typeface="Calibri" panose="020F0502020204030204" pitchFamily="34" charset="0"/>
                        </a:rPr>
                        <a:t>Б.</a:t>
                      </a:r>
                      <a:r>
                        <a:rPr lang="en-US" sz="2000" dirty="0">
                          <a:solidFill>
                            <a:schemeClr val="tx1"/>
                          </a:solidFill>
                          <a:latin typeface="Calibri" panose="020F0502020204030204" pitchFamily="34" charset="0"/>
                          <a:cs typeface="Calibri" panose="020F0502020204030204" pitchFamily="34" charset="0"/>
                        </a:rPr>
                        <a:t> </a:t>
                      </a:r>
                      <a:r>
                        <a:rPr lang="ru-RU" sz="2000" dirty="0">
                          <a:solidFill>
                            <a:schemeClr val="tx1"/>
                          </a:solidFill>
                          <a:latin typeface="Calibri" panose="020F0502020204030204" pitchFamily="34" charset="0"/>
                          <a:cs typeface="Calibri" panose="020F0502020204030204" pitchFamily="34" charset="0"/>
                        </a:rPr>
                        <a:t>чувствует, что ее депрессия ухудшается вместе с лечением ЛУ ТБ</a:t>
                      </a:r>
                      <a:r>
                        <a:rPr lang="en-US" sz="2000" dirty="0">
                          <a:solidFill>
                            <a:schemeClr val="tx1"/>
                          </a:solidFill>
                          <a:latin typeface="Calibri" panose="020F0502020204030204" pitchFamily="34" charset="0"/>
                          <a:cs typeface="Calibri" panose="020F0502020204030204" pitchFamily="34" charset="0"/>
                        </a:rPr>
                        <a:t>. </a:t>
                      </a:r>
                      <a:r>
                        <a:rPr lang="ru-RU" sz="2000" dirty="0">
                          <a:solidFill>
                            <a:schemeClr val="tx1"/>
                          </a:solidFill>
                          <a:latin typeface="Calibri" panose="020F0502020204030204" pitchFamily="34" charset="0"/>
                          <a:cs typeface="Calibri" panose="020F0502020204030204" pitchFamily="34" charset="0"/>
                        </a:rPr>
                        <a:t>Уже месяц, как она не может работать</a:t>
                      </a:r>
                      <a:r>
                        <a:rPr lang="en-US" sz="2000" dirty="0">
                          <a:solidFill>
                            <a:schemeClr val="tx1"/>
                          </a:solidFill>
                          <a:latin typeface="Calibri" panose="020F0502020204030204" pitchFamily="34" charset="0"/>
                          <a:cs typeface="Calibri" panose="020F0502020204030204" pitchFamily="34" charset="0"/>
                        </a:rPr>
                        <a:t>…</a:t>
                      </a:r>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p>
                    <a:p>
                      <a:pPr algn="ctr"/>
                      <a:endParaRPr lang="en-GB" sz="1800" dirty="0"/>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61119">
                <a:tc>
                  <a:txBody>
                    <a:bodyPr/>
                    <a:lstStyle/>
                    <a:p>
                      <a:r>
                        <a:rPr lang="en-GB" sz="2000" dirty="0">
                          <a:solidFill>
                            <a:schemeClr val="tx1"/>
                          </a:solidFill>
                          <a:latin typeface="Calibri" panose="020F0502020204030204" pitchFamily="34" charset="0"/>
                          <a:cs typeface="Calibri" panose="020F0502020204030204" pitchFamily="34" charset="0"/>
                        </a:rPr>
                        <a:t>3</a:t>
                      </a:r>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ru-RU" sz="2000" dirty="0">
                          <a:solidFill>
                            <a:schemeClr val="tx1"/>
                          </a:solidFill>
                          <a:latin typeface="Calibri" panose="020F0502020204030204" pitchFamily="34" charset="0"/>
                          <a:cs typeface="Calibri" panose="020F0502020204030204" pitchFamily="34" charset="0"/>
                        </a:rPr>
                        <a:t>Пациент В. находится на лечении от ЛУ ТБ</a:t>
                      </a:r>
                      <a:r>
                        <a:rPr lang="en-US" sz="2000" baseline="0" dirty="0">
                          <a:solidFill>
                            <a:schemeClr val="tx1"/>
                          </a:solidFill>
                          <a:latin typeface="Calibri" panose="020F0502020204030204" pitchFamily="34" charset="0"/>
                          <a:cs typeface="Calibri" panose="020F0502020204030204" pitchFamily="34" charset="0"/>
                        </a:rPr>
                        <a:t>. </a:t>
                      </a:r>
                      <a:r>
                        <a:rPr lang="ru-RU" sz="2000" baseline="0" dirty="0">
                          <a:solidFill>
                            <a:schemeClr val="tx1"/>
                          </a:solidFill>
                          <a:latin typeface="Calibri" panose="020F0502020204030204" pitchFamily="34" charset="0"/>
                          <a:cs typeface="Calibri" panose="020F0502020204030204" pitchFamily="34" charset="0"/>
                        </a:rPr>
                        <a:t>Внезапно он пожаловался на боль в груди и это потребовало неотложную помощь</a:t>
                      </a:r>
                      <a:r>
                        <a:rPr lang="en-US" sz="2000" baseline="0" dirty="0">
                          <a:solidFill>
                            <a:schemeClr val="tx1"/>
                          </a:solidFill>
                          <a:latin typeface="Calibri" panose="020F0502020204030204" pitchFamily="34" charset="0"/>
                          <a:cs typeface="Calibri" panose="020F0502020204030204" pitchFamily="34" charset="0"/>
                        </a:rPr>
                        <a:t>…</a:t>
                      </a:r>
                      <a:endParaRPr lang="en-US" sz="2000" dirty="0">
                        <a:solidFill>
                          <a:schemeClr val="tx1"/>
                        </a:solidFill>
                        <a:latin typeface="Calibri" panose="020F0502020204030204" pitchFamily="34" charset="0"/>
                        <a:cs typeface="Calibri" panose="020F0502020204030204" pitchFamily="34" charset="0"/>
                      </a:endParaRPr>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15156">
                <a:tc>
                  <a:txBody>
                    <a:bodyPr/>
                    <a:lstStyle/>
                    <a:p>
                      <a:r>
                        <a:rPr lang="en-GB" sz="2000" dirty="0">
                          <a:solidFill>
                            <a:schemeClr val="tx1"/>
                          </a:solidFill>
                          <a:latin typeface="Calibri" panose="020F0502020204030204" pitchFamily="34" charset="0"/>
                          <a:cs typeface="Calibri" panose="020F0502020204030204" pitchFamily="34" charset="0"/>
                        </a:rPr>
                        <a:t>4</a:t>
                      </a:r>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ru-RU" sz="2000" dirty="0">
                          <a:solidFill>
                            <a:schemeClr val="tx1"/>
                          </a:solidFill>
                          <a:latin typeface="Calibri" panose="020F0502020204030204" pitchFamily="34" charset="0"/>
                          <a:cs typeface="Calibri" panose="020F0502020204030204" pitchFamily="34" charset="0"/>
                        </a:rPr>
                        <a:t>Пациент</a:t>
                      </a:r>
                      <a:r>
                        <a:rPr lang="en-US" sz="2000" dirty="0">
                          <a:solidFill>
                            <a:schemeClr val="tx1"/>
                          </a:solidFill>
                          <a:latin typeface="Calibri" panose="020F0502020204030204" pitchFamily="34" charset="0"/>
                          <a:cs typeface="Calibri" panose="020F0502020204030204" pitchFamily="34" charset="0"/>
                        </a:rPr>
                        <a:t> </a:t>
                      </a:r>
                      <a:r>
                        <a:rPr lang="ru-RU" sz="2000" dirty="0">
                          <a:solidFill>
                            <a:schemeClr val="tx1"/>
                          </a:solidFill>
                          <a:latin typeface="Calibri" panose="020F0502020204030204" pitchFamily="34" charset="0"/>
                          <a:cs typeface="Calibri" panose="020F0502020204030204" pitchFamily="34" charset="0"/>
                        </a:rPr>
                        <a:t>Г.</a:t>
                      </a:r>
                      <a:r>
                        <a:rPr lang="en-US" sz="2000" dirty="0">
                          <a:solidFill>
                            <a:schemeClr val="tx1"/>
                          </a:solidFill>
                          <a:latin typeface="Calibri" panose="020F0502020204030204" pitchFamily="34" charset="0"/>
                          <a:cs typeface="Calibri" panose="020F0502020204030204" pitchFamily="34" charset="0"/>
                        </a:rPr>
                        <a:t> </a:t>
                      </a:r>
                      <a:r>
                        <a:rPr lang="ru-RU" sz="2000" dirty="0">
                          <a:solidFill>
                            <a:schemeClr val="tx1"/>
                          </a:solidFill>
                          <a:latin typeface="Calibri" panose="020F0502020204030204" pitchFamily="34" charset="0"/>
                          <a:cs typeface="Calibri" panose="020F0502020204030204" pitchFamily="34" charset="0"/>
                        </a:rPr>
                        <a:t>получающий лечение от ЛУ ТБ утонул</a:t>
                      </a:r>
                      <a:r>
                        <a:rPr lang="en-US" sz="2000" dirty="0">
                          <a:solidFill>
                            <a:schemeClr val="tx1"/>
                          </a:solidFill>
                          <a:latin typeface="Calibri" panose="020F0502020204030204" pitchFamily="34" charset="0"/>
                          <a:cs typeface="Calibri" panose="020F0502020204030204" pitchFamily="34" charset="0"/>
                        </a:rPr>
                        <a:t>… </a:t>
                      </a:r>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marT="45711" marB="4571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2"/>
          <p:cNvSpPr>
            <a:spLocks noChangeArrowheads="1"/>
          </p:cNvSpPr>
          <p:nvPr/>
        </p:nvSpPr>
        <p:spPr bwMode="auto">
          <a:xfrm rot="10800000" flipV="1">
            <a:off x="7958095" y="2998672"/>
            <a:ext cx="7380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ru-RU" altLang="fr-FR" sz="2400" dirty="0">
                <a:solidFill>
                  <a:srgbClr val="C00000"/>
                </a:solidFill>
                <a:latin typeface="Calibri" panose="020F0502020204030204" pitchFamily="34" charset="0"/>
                <a:cs typeface="Calibri" panose="020F0502020204030204" pitchFamily="34" charset="0"/>
              </a:rPr>
              <a:t>СЯ</a:t>
            </a:r>
            <a:endParaRPr lang="en-GB" altLang="fr-FR" sz="2400" dirty="0">
              <a:solidFill>
                <a:srgbClr val="C00000"/>
              </a:solidFill>
              <a:latin typeface="Calibri" panose="020F0502020204030204" pitchFamily="34" charset="0"/>
              <a:cs typeface="Calibri" panose="020F0502020204030204" pitchFamily="34" charset="0"/>
            </a:endParaRPr>
          </a:p>
        </p:txBody>
      </p:sp>
      <p:sp>
        <p:nvSpPr>
          <p:cNvPr id="8" name="Rectangle 7"/>
          <p:cNvSpPr/>
          <p:nvPr/>
        </p:nvSpPr>
        <p:spPr>
          <a:xfrm>
            <a:off x="8064894" y="2097901"/>
            <a:ext cx="542136" cy="461665"/>
          </a:xfrm>
          <a:prstGeom prst="rect">
            <a:avLst/>
          </a:prstGeom>
        </p:spPr>
        <p:txBody>
          <a:bodyPr wrap="none">
            <a:spAutoFit/>
          </a:bodyPr>
          <a:lstStyle/>
          <a:p>
            <a:pPr algn="ctr">
              <a:defRPr/>
            </a:pPr>
            <a:r>
              <a:rPr lang="ru-RU" sz="2400" b="1" dirty="0">
                <a:solidFill>
                  <a:schemeClr val="accent3">
                    <a:lumMod val="50000"/>
                  </a:schemeClr>
                </a:solidFill>
                <a:latin typeface="Calibri" panose="020F0502020204030204" pitchFamily="34" charset="0"/>
                <a:cs typeface="Calibri" panose="020F0502020204030204" pitchFamily="34" charset="0"/>
              </a:rPr>
              <a:t>НС</a:t>
            </a:r>
            <a:endParaRPr lang="en-GB" sz="2400" b="1" dirty="0">
              <a:solidFill>
                <a:schemeClr val="accent3">
                  <a:lumMod val="50000"/>
                </a:schemeClr>
              </a:solidFill>
              <a:latin typeface="Calibri" panose="020F0502020204030204" pitchFamily="34" charset="0"/>
              <a:cs typeface="Calibri" panose="020F0502020204030204" pitchFamily="34" charset="0"/>
            </a:endParaRPr>
          </a:p>
        </p:txBody>
      </p:sp>
      <p:sp>
        <p:nvSpPr>
          <p:cNvPr id="9" name="Rectangle 8"/>
          <p:cNvSpPr>
            <a:spLocks noChangeArrowheads="1"/>
          </p:cNvSpPr>
          <p:nvPr/>
        </p:nvSpPr>
        <p:spPr bwMode="auto">
          <a:xfrm>
            <a:off x="8020312" y="4064707"/>
            <a:ext cx="631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ru-RU" altLang="fr-FR" sz="2400" dirty="0">
                <a:solidFill>
                  <a:srgbClr val="C00000"/>
                </a:solidFill>
                <a:latin typeface="Calibri" panose="020F0502020204030204" pitchFamily="34" charset="0"/>
                <a:cs typeface="Calibri" panose="020F0502020204030204" pitchFamily="34" charset="0"/>
              </a:rPr>
              <a:t>СЯ</a:t>
            </a:r>
            <a:endParaRPr lang="en-GB" altLang="fr-FR" sz="2400" dirty="0">
              <a:solidFill>
                <a:srgbClr val="C00000"/>
              </a:solidFill>
              <a:latin typeface="Calibri" panose="020F0502020204030204" pitchFamily="34" charset="0"/>
              <a:cs typeface="Calibri" panose="020F0502020204030204" pitchFamily="34" charset="0"/>
            </a:endParaRPr>
          </a:p>
        </p:txBody>
      </p:sp>
      <p:sp>
        <p:nvSpPr>
          <p:cNvPr id="5" name="Rectangle 4"/>
          <p:cNvSpPr>
            <a:spLocks noChangeArrowheads="1"/>
          </p:cNvSpPr>
          <p:nvPr/>
        </p:nvSpPr>
        <p:spPr bwMode="auto">
          <a:xfrm>
            <a:off x="8113396" y="5196311"/>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ru-RU" altLang="fr-FR" sz="2400" dirty="0">
                <a:solidFill>
                  <a:srgbClr val="C00000"/>
                </a:solidFill>
                <a:latin typeface="Calibri" panose="020F0502020204030204" pitchFamily="34" charset="0"/>
                <a:cs typeface="Calibri" panose="020F0502020204030204" pitchFamily="34" charset="0"/>
              </a:rPr>
              <a:t>СЯ</a:t>
            </a:r>
            <a:endParaRPr lang="en-GB" altLang="fr-FR" sz="2400" dirty="0">
              <a:solidFill>
                <a:srgbClr val="C00000"/>
              </a:solidFill>
              <a:latin typeface="Calibri" panose="020F0502020204030204" pitchFamily="34" charset="0"/>
              <a:cs typeface="Calibri" panose="020F0502020204030204" pitchFamily="34" charset="0"/>
            </a:endParaRPr>
          </a:p>
        </p:txBody>
      </p:sp>
      <p:sp>
        <p:nvSpPr>
          <p:cNvPr id="4" name="Rounded Rectangle 3"/>
          <p:cNvSpPr/>
          <p:nvPr/>
        </p:nvSpPr>
        <p:spPr>
          <a:xfrm>
            <a:off x="512762" y="6019800"/>
            <a:ext cx="8118475" cy="609600"/>
          </a:xfrm>
          <a:prstGeom prst="roundRect">
            <a:avLst/>
          </a:prstGeom>
          <a:solidFill>
            <a:srgbClr val="BE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Оценка серьезности явления НЕ связана с тем, что вызвана лекарством или нет</a:t>
            </a:r>
            <a:r>
              <a:rPr lang="en-US" dirty="0"/>
              <a:t>.</a:t>
            </a:r>
            <a:endParaRPr lang="en-GB" dirty="0"/>
          </a:p>
        </p:txBody>
      </p:sp>
    </p:spTree>
    <p:extLst>
      <p:ext uri="{BB962C8B-B14F-4D97-AF65-F5344CB8AC3E}">
        <p14:creationId xmlns:p14="http://schemas.microsoft.com/office/powerpoint/2010/main" val="3808933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5"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640"/>
            <a:ext cx="8686800" cy="984885"/>
          </a:xfrm>
        </p:spPr>
        <p:txBody>
          <a:bodyPr/>
          <a:lstStyle/>
          <a:p>
            <a:r>
              <a:rPr lang="ru-RU" sz="3200" i="0" dirty="0">
                <a:solidFill>
                  <a:srgbClr val="C00000"/>
                </a:solidFill>
                <a:latin typeface="+mj-lt"/>
              </a:rPr>
              <a:t>НЕЖЕЛАТЕЛЬНЫЕ ЯВЛЕНИЯ, ПРЕДСТАВЛЯЮЩИЕ ОСОБЫЙ ИНТЕРЕС </a:t>
            </a:r>
            <a:r>
              <a:rPr lang="en-US" sz="3200" i="0" dirty="0">
                <a:solidFill>
                  <a:srgbClr val="C00000"/>
                </a:solidFill>
                <a:latin typeface="+mj-lt"/>
              </a:rPr>
              <a:t> (</a:t>
            </a:r>
            <a:r>
              <a:rPr lang="ru-RU" sz="3200" i="0" dirty="0">
                <a:solidFill>
                  <a:srgbClr val="C00000"/>
                </a:solidFill>
                <a:latin typeface="+mj-lt"/>
              </a:rPr>
              <a:t>ДОКУМЕНТ ВОЗ ПО АМБП</a:t>
            </a:r>
            <a:r>
              <a:rPr lang="en-US" sz="3200" i="0" dirty="0">
                <a:solidFill>
                  <a:srgbClr val="C00000"/>
                </a:solidFill>
                <a:latin typeface="+mj-lt"/>
              </a:rPr>
              <a:t>)</a:t>
            </a:r>
          </a:p>
        </p:txBody>
      </p:sp>
      <p:sp>
        <p:nvSpPr>
          <p:cNvPr id="3" name="Content Placeholder 2"/>
          <p:cNvSpPr>
            <a:spLocks noGrp="1"/>
          </p:cNvSpPr>
          <p:nvPr>
            <p:ph idx="1"/>
          </p:nvPr>
        </p:nvSpPr>
        <p:spPr>
          <a:xfrm>
            <a:off x="288533" y="1828800"/>
            <a:ext cx="8474467" cy="4616648"/>
          </a:xfrm>
        </p:spPr>
        <p:txBody>
          <a:bodyPr/>
          <a:lstStyle/>
          <a:p>
            <a:pPr marL="342900" indent="-342900">
              <a:buFont typeface="Wingdings" panose="05000000000000000000" pitchFamily="2" charset="2"/>
              <a:buChar char="Ø"/>
            </a:pPr>
            <a:r>
              <a:rPr lang="ru-RU" sz="2000" dirty="0">
                <a:solidFill>
                  <a:schemeClr val="tx1"/>
                </a:solidFill>
                <a:latin typeface="+mj-lt"/>
              </a:rPr>
              <a:t>Периферическая нейропатия (парестезия</a:t>
            </a:r>
            <a:r>
              <a:rPr lang="en-US" sz="2000" dirty="0">
                <a:solidFill>
                  <a:schemeClr val="tx1"/>
                </a:solidFill>
                <a:latin typeface="+mj-lt"/>
              </a:rPr>
              <a:t>), </a:t>
            </a:r>
          </a:p>
          <a:p>
            <a:pPr marL="342900" indent="-342900">
              <a:buFont typeface="Wingdings" panose="05000000000000000000" pitchFamily="2" charset="2"/>
              <a:buChar char="Ø"/>
            </a:pPr>
            <a:r>
              <a:rPr lang="ru-RU" sz="2000" dirty="0">
                <a:solidFill>
                  <a:schemeClr val="tx1"/>
                </a:solidFill>
                <a:latin typeface="+mj-lt"/>
              </a:rPr>
              <a:t>Психические расстройства и токсическое поражение центральной нервной системы </a:t>
            </a:r>
            <a:r>
              <a:rPr lang="en-US" sz="2000" dirty="0">
                <a:solidFill>
                  <a:schemeClr val="tx1"/>
                </a:solidFill>
                <a:latin typeface="+mj-lt"/>
              </a:rPr>
              <a:t>(</a:t>
            </a:r>
            <a:r>
              <a:rPr lang="ru-RU" sz="2000" dirty="0">
                <a:solidFill>
                  <a:schemeClr val="tx1"/>
                </a:solidFill>
                <a:latin typeface="+mj-lt"/>
              </a:rPr>
              <a:t>например, депрессия, психоз, суицидальные намерения, судороги</a:t>
            </a:r>
            <a:r>
              <a:rPr lang="en-US" sz="2000" dirty="0">
                <a:solidFill>
                  <a:schemeClr val="tx1"/>
                </a:solidFill>
                <a:latin typeface="+mj-lt"/>
              </a:rPr>
              <a:t>) </a:t>
            </a:r>
          </a:p>
          <a:p>
            <a:pPr marL="342900" indent="-342900">
              <a:buFont typeface="Wingdings" panose="05000000000000000000" pitchFamily="2" charset="2"/>
              <a:buChar char="Ø"/>
            </a:pPr>
            <a:r>
              <a:rPr lang="ru-RU" sz="2000" dirty="0">
                <a:solidFill>
                  <a:schemeClr val="tx1"/>
                </a:solidFill>
                <a:latin typeface="+mj-lt"/>
              </a:rPr>
              <a:t>Поражение зрительного нерва </a:t>
            </a:r>
            <a:r>
              <a:rPr lang="en-US" sz="2000" dirty="0">
                <a:solidFill>
                  <a:schemeClr val="tx1"/>
                </a:solidFill>
                <a:latin typeface="+mj-lt"/>
              </a:rPr>
              <a:t>(</a:t>
            </a:r>
            <a:r>
              <a:rPr lang="ru-RU" sz="2000" dirty="0">
                <a:solidFill>
                  <a:schemeClr val="tx1"/>
                </a:solidFill>
                <a:latin typeface="+mj-lt"/>
              </a:rPr>
              <a:t>оптический неврит</a:t>
            </a:r>
            <a:r>
              <a:rPr lang="en-US" sz="2000" dirty="0">
                <a:solidFill>
                  <a:schemeClr val="tx1"/>
                </a:solidFill>
                <a:latin typeface="+mj-lt"/>
              </a:rPr>
              <a:t>) </a:t>
            </a:r>
            <a:r>
              <a:rPr lang="ru-RU" sz="2000" dirty="0">
                <a:solidFill>
                  <a:schemeClr val="tx1"/>
                </a:solidFill>
                <a:latin typeface="+mj-lt"/>
              </a:rPr>
              <a:t>или ретинопатия</a:t>
            </a:r>
            <a:r>
              <a:rPr lang="en-US" sz="2000" dirty="0">
                <a:solidFill>
                  <a:schemeClr val="tx1"/>
                </a:solidFill>
                <a:latin typeface="+mj-lt"/>
              </a:rPr>
              <a:t>, </a:t>
            </a:r>
          </a:p>
          <a:p>
            <a:pPr marL="342900" indent="-342900">
              <a:buFont typeface="Wingdings" panose="05000000000000000000" pitchFamily="2" charset="2"/>
              <a:buChar char="Ø"/>
            </a:pPr>
            <a:r>
              <a:rPr lang="ru-RU" sz="2000" dirty="0">
                <a:solidFill>
                  <a:schemeClr val="tx1"/>
                </a:solidFill>
                <a:latin typeface="+mj-lt"/>
              </a:rPr>
              <a:t>Ототоксичноть </a:t>
            </a:r>
            <a:r>
              <a:rPr lang="en-US" sz="2000" dirty="0">
                <a:solidFill>
                  <a:schemeClr val="tx1"/>
                </a:solidFill>
                <a:latin typeface="+mj-lt"/>
              </a:rPr>
              <a:t>(</a:t>
            </a:r>
            <a:r>
              <a:rPr lang="ru-RU" sz="2000" dirty="0">
                <a:solidFill>
                  <a:schemeClr val="tx1"/>
                </a:solidFill>
                <a:latin typeface="+mj-lt"/>
              </a:rPr>
              <a:t>нарушение слуха</a:t>
            </a:r>
            <a:r>
              <a:rPr lang="en-US" sz="2000" dirty="0">
                <a:solidFill>
                  <a:schemeClr val="tx1"/>
                </a:solidFill>
                <a:latin typeface="+mj-lt"/>
              </a:rPr>
              <a:t>,</a:t>
            </a:r>
            <a:r>
              <a:rPr lang="ru-RU" sz="2000" dirty="0">
                <a:solidFill>
                  <a:schemeClr val="tx1"/>
                </a:solidFill>
                <a:latin typeface="+mj-lt"/>
              </a:rPr>
              <a:t> потеря слуха</a:t>
            </a:r>
            <a:r>
              <a:rPr lang="en-US" sz="2000" dirty="0">
                <a:solidFill>
                  <a:schemeClr val="tx1"/>
                </a:solidFill>
                <a:latin typeface="+mj-lt"/>
              </a:rPr>
              <a:t>). </a:t>
            </a:r>
          </a:p>
          <a:p>
            <a:pPr marL="342900" indent="-342900">
              <a:buFont typeface="Wingdings" panose="05000000000000000000" pitchFamily="2" charset="2"/>
              <a:buChar char="Ø"/>
            </a:pPr>
            <a:r>
              <a:rPr lang="ru-RU" sz="2000" dirty="0">
                <a:solidFill>
                  <a:schemeClr val="tx1"/>
                </a:solidFill>
                <a:latin typeface="+mj-lt"/>
              </a:rPr>
              <a:t>Миелосупрессия </a:t>
            </a:r>
            <a:r>
              <a:rPr lang="en-US" sz="2000" dirty="0">
                <a:solidFill>
                  <a:schemeClr val="tx1"/>
                </a:solidFill>
                <a:latin typeface="+mj-lt"/>
              </a:rPr>
              <a:t>(</a:t>
            </a:r>
            <a:r>
              <a:rPr lang="ru-RU" sz="2000" dirty="0">
                <a:solidFill>
                  <a:schemeClr val="tx1"/>
                </a:solidFill>
                <a:latin typeface="+mj-lt"/>
              </a:rPr>
              <a:t>проявляющая в виде анемии</a:t>
            </a:r>
            <a:r>
              <a:rPr lang="en-US" sz="2000" dirty="0">
                <a:solidFill>
                  <a:schemeClr val="tx1"/>
                </a:solidFill>
                <a:latin typeface="+mj-lt"/>
              </a:rPr>
              <a:t>, </a:t>
            </a:r>
            <a:r>
              <a:rPr lang="ru-RU" sz="2000" dirty="0">
                <a:solidFill>
                  <a:schemeClr val="tx1"/>
                </a:solidFill>
                <a:latin typeface="+mj-lt"/>
              </a:rPr>
              <a:t>тромбоциптопении</a:t>
            </a:r>
            <a:r>
              <a:rPr lang="en-US" sz="2000" dirty="0">
                <a:solidFill>
                  <a:schemeClr val="tx1"/>
                </a:solidFill>
                <a:latin typeface="+mj-lt"/>
              </a:rPr>
              <a:t>,</a:t>
            </a:r>
            <a:r>
              <a:rPr lang="ru-RU" sz="2000" dirty="0">
                <a:solidFill>
                  <a:schemeClr val="tx1"/>
                </a:solidFill>
                <a:latin typeface="+mj-lt"/>
              </a:rPr>
              <a:t> нейтропении или лейкопении</a:t>
            </a:r>
            <a:r>
              <a:rPr lang="en-US" sz="2000" dirty="0">
                <a:solidFill>
                  <a:schemeClr val="tx1"/>
                </a:solidFill>
                <a:latin typeface="+mj-lt"/>
              </a:rPr>
              <a:t>), </a:t>
            </a:r>
          </a:p>
          <a:p>
            <a:pPr marL="342900" indent="-342900">
              <a:buFont typeface="Wingdings" panose="05000000000000000000" pitchFamily="2" charset="2"/>
              <a:buChar char="Ø"/>
            </a:pPr>
            <a:r>
              <a:rPr lang="ru-RU" sz="2000" dirty="0">
                <a:solidFill>
                  <a:schemeClr val="tx1"/>
                </a:solidFill>
                <a:latin typeface="+mj-lt"/>
              </a:rPr>
              <a:t>Удлинение интервала </a:t>
            </a:r>
            <a:r>
              <a:rPr lang="en-US" sz="2000" dirty="0">
                <a:solidFill>
                  <a:schemeClr val="tx1"/>
                </a:solidFill>
                <a:latin typeface="+mj-lt"/>
              </a:rPr>
              <a:t>QT (</a:t>
            </a:r>
            <a:r>
              <a:rPr lang="ru-RU" sz="2000" dirty="0">
                <a:solidFill>
                  <a:schemeClr val="tx1"/>
                </a:solidFill>
                <a:latin typeface="+mj-lt"/>
              </a:rPr>
              <a:t>коррекция Фридерикса</a:t>
            </a:r>
            <a:r>
              <a:rPr lang="en-US" sz="2000" dirty="0">
                <a:solidFill>
                  <a:schemeClr val="tx1"/>
                </a:solidFill>
                <a:latin typeface="+mj-lt"/>
              </a:rPr>
              <a:t>; </a:t>
            </a:r>
            <a:r>
              <a:rPr lang="ru-RU" sz="2000" dirty="0">
                <a:solidFill>
                  <a:schemeClr val="tx1"/>
                </a:solidFill>
                <a:latin typeface="+mj-lt"/>
              </a:rPr>
              <a:t>см.</a:t>
            </a:r>
            <a:r>
              <a:rPr lang="en-US" sz="2000" dirty="0">
                <a:solidFill>
                  <a:schemeClr val="tx1"/>
                </a:solidFill>
                <a:latin typeface="+mj-lt"/>
              </a:rPr>
              <a:t>(8)) </a:t>
            </a:r>
          </a:p>
          <a:p>
            <a:pPr marL="342900" indent="-342900">
              <a:buFont typeface="Wingdings" panose="05000000000000000000" pitchFamily="2" charset="2"/>
              <a:buChar char="Ø"/>
            </a:pPr>
            <a:r>
              <a:rPr lang="ru-RU" sz="2000" dirty="0">
                <a:solidFill>
                  <a:schemeClr val="tx1"/>
                </a:solidFill>
                <a:latin typeface="+mj-lt"/>
              </a:rPr>
              <a:t>Лактоацидоз</a:t>
            </a:r>
            <a:endParaRPr lang="en-US" sz="2000" dirty="0">
              <a:solidFill>
                <a:schemeClr val="tx1"/>
              </a:solidFill>
              <a:latin typeface="+mj-lt"/>
            </a:endParaRPr>
          </a:p>
          <a:p>
            <a:pPr marL="342900" indent="-342900">
              <a:buFont typeface="Wingdings" panose="05000000000000000000" pitchFamily="2" charset="2"/>
              <a:buChar char="Ø"/>
            </a:pPr>
            <a:r>
              <a:rPr lang="ru-RU" sz="2000" dirty="0">
                <a:solidFill>
                  <a:schemeClr val="tx1"/>
                </a:solidFill>
                <a:latin typeface="+mj-lt"/>
              </a:rPr>
              <a:t>Гепатит</a:t>
            </a:r>
            <a:endParaRPr lang="en-US" sz="2000" dirty="0">
              <a:solidFill>
                <a:schemeClr val="tx1"/>
              </a:solidFill>
              <a:latin typeface="+mj-lt"/>
            </a:endParaRPr>
          </a:p>
          <a:p>
            <a:pPr marL="342900" indent="-342900">
              <a:buFont typeface="Wingdings" panose="05000000000000000000" pitchFamily="2" charset="2"/>
              <a:buChar char="Ø"/>
            </a:pPr>
            <a:r>
              <a:rPr lang="ru-RU" sz="2000" dirty="0">
                <a:solidFill>
                  <a:schemeClr val="tx1"/>
                </a:solidFill>
                <a:latin typeface="+mj-lt"/>
              </a:rPr>
              <a:t>Гипотиреоидизм</a:t>
            </a:r>
            <a:r>
              <a:rPr lang="en-US" sz="2000" dirty="0">
                <a:solidFill>
                  <a:schemeClr val="tx1"/>
                </a:solidFill>
                <a:latin typeface="+mj-lt"/>
              </a:rPr>
              <a:t> </a:t>
            </a:r>
          </a:p>
          <a:p>
            <a:pPr marL="342900" indent="-342900">
              <a:buFont typeface="Wingdings" panose="05000000000000000000" pitchFamily="2" charset="2"/>
              <a:buChar char="Ø"/>
            </a:pPr>
            <a:r>
              <a:rPr lang="ru-RU" sz="2000" dirty="0">
                <a:solidFill>
                  <a:schemeClr val="tx1"/>
                </a:solidFill>
                <a:latin typeface="+mj-lt"/>
              </a:rPr>
              <a:t>Гипокалиемия</a:t>
            </a:r>
            <a:r>
              <a:rPr lang="en-US" sz="2000" dirty="0">
                <a:solidFill>
                  <a:schemeClr val="tx1"/>
                </a:solidFill>
                <a:latin typeface="+mj-lt"/>
              </a:rPr>
              <a:t> </a:t>
            </a:r>
          </a:p>
          <a:p>
            <a:pPr marL="342900" indent="-342900">
              <a:buFont typeface="Wingdings" panose="05000000000000000000" pitchFamily="2" charset="2"/>
              <a:buChar char="Ø"/>
            </a:pPr>
            <a:r>
              <a:rPr lang="ru-RU" sz="2000" dirty="0">
                <a:solidFill>
                  <a:schemeClr val="tx1"/>
                </a:solidFill>
                <a:latin typeface="+mj-lt"/>
              </a:rPr>
              <a:t>Панкреатит </a:t>
            </a:r>
            <a:endParaRPr lang="en-US" sz="2000" dirty="0">
              <a:solidFill>
                <a:schemeClr val="tx1"/>
              </a:solidFill>
              <a:latin typeface="+mj-lt"/>
            </a:endParaRPr>
          </a:p>
          <a:p>
            <a:pPr marL="342900" indent="-342900">
              <a:buFont typeface="Wingdings" panose="05000000000000000000" pitchFamily="2" charset="2"/>
              <a:buChar char="Ø"/>
            </a:pPr>
            <a:r>
              <a:rPr lang="ru-RU" sz="2000" dirty="0">
                <a:solidFill>
                  <a:schemeClr val="tx1"/>
                </a:solidFill>
                <a:latin typeface="+mj-lt"/>
              </a:rPr>
              <a:t>Острое поражение почек </a:t>
            </a:r>
            <a:r>
              <a:rPr lang="en-US" sz="2000" dirty="0">
                <a:solidFill>
                  <a:schemeClr val="tx1"/>
                </a:solidFill>
                <a:latin typeface="+mj-lt"/>
              </a:rPr>
              <a:t>(</a:t>
            </a:r>
            <a:r>
              <a:rPr lang="ru-RU" sz="2000" dirty="0">
                <a:solidFill>
                  <a:schemeClr val="tx1"/>
                </a:solidFill>
                <a:latin typeface="+mj-lt"/>
              </a:rPr>
              <a:t>острая почечная недостаточность</a:t>
            </a:r>
            <a:r>
              <a:rPr lang="en-US" sz="2000" dirty="0">
                <a:solidFill>
                  <a:schemeClr val="tx1"/>
                </a:solidFill>
                <a:latin typeface="+mj-lt"/>
              </a:rPr>
              <a:t>) </a:t>
            </a:r>
          </a:p>
        </p:txBody>
      </p:sp>
    </p:spTree>
    <p:extLst>
      <p:ext uri="{BB962C8B-B14F-4D97-AF65-F5344CB8AC3E}">
        <p14:creationId xmlns:p14="http://schemas.microsoft.com/office/powerpoint/2010/main" val="3165787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375201" y="1649284"/>
            <a:ext cx="5607615" cy="5339923"/>
          </a:xfrm>
        </p:spPr>
        <p:txBody>
          <a:bodyPr/>
          <a:lstStyle/>
          <a:p>
            <a:pPr marL="342900" indent="-342900">
              <a:spcAft>
                <a:spcPts val="600"/>
              </a:spcAft>
              <a:buClr>
                <a:schemeClr val="tx1"/>
              </a:buClr>
              <a:buFont typeface="Wingdings" panose="05000000000000000000" pitchFamily="2" charset="2"/>
              <a:buChar char="ü"/>
            </a:pPr>
            <a:r>
              <a:rPr lang="ru-RU" sz="2400" dirty="0">
                <a:solidFill>
                  <a:schemeClr val="tx1"/>
                </a:solidFill>
                <a:latin typeface="+mj-lt"/>
              </a:rPr>
              <a:t>Активное слежение за больными на новых режимах лечения или новых препаратах</a:t>
            </a:r>
            <a:endParaRPr lang="en-US" sz="2400" dirty="0">
              <a:solidFill>
                <a:schemeClr val="tx1"/>
              </a:solidFill>
              <a:latin typeface="+mj-lt"/>
            </a:endParaRPr>
          </a:p>
          <a:p>
            <a:pPr marL="342900" indent="-342900">
              <a:spcAft>
                <a:spcPts val="600"/>
              </a:spcAft>
              <a:buClr>
                <a:schemeClr val="tx1"/>
              </a:buClr>
              <a:buFont typeface="Wingdings" panose="05000000000000000000" pitchFamily="2" charset="2"/>
              <a:buChar char="ü"/>
            </a:pPr>
            <a:r>
              <a:rPr lang="ru-RU" sz="2400" dirty="0">
                <a:latin typeface="+mj-lt"/>
              </a:rPr>
              <a:t>Тщательный клинический мониторинг для раннего выявления и управления нежелательных реакций (проведение регулярных клинических, биохимических см. таблицу мониторинга) </a:t>
            </a:r>
            <a:endParaRPr lang="en-US" sz="2400" dirty="0">
              <a:latin typeface="+mj-lt"/>
            </a:endParaRPr>
          </a:p>
          <a:p>
            <a:pPr marL="342900" indent="-342900">
              <a:spcAft>
                <a:spcPts val="600"/>
              </a:spcAft>
              <a:buClr>
                <a:schemeClr val="tx1"/>
              </a:buClr>
              <a:buFont typeface="Wingdings" panose="05000000000000000000" pitchFamily="2" charset="2"/>
              <a:buChar char="ü"/>
            </a:pPr>
            <a:r>
              <a:rPr lang="ru-RU" sz="2400" dirty="0">
                <a:latin typeface="+mj-lt"/>
              </a:rPr>
              <a:t>Информация о клиническом мониторинге должна быть качественно задокументирована в карте больного и формах</a:t>
            </a:r>
            <a:endParaRPr lang="en-US" sz="2400" dirty="0">
              <a:latin typeface="+mj-lt"/>
            </a:endParaRPr>
          </a:p>
          <a:p>
            <a:pPr>
              <a:spcAft>
                <a:spcPts val="600"/>
              </a:spcAft>
              <a:buFont typeface="Arial" panose="020B0604020202020204" pitchFamily="34" charset="0"/>
              <a:buChar char="•"/>
            </a:pPr>
            <a:endParaRPr lang="en-US" sz="2000" dirty="0">
              <a:latin typeface="+mn-lt"/>
            </a:endParaRPr>
          </a:p>
        </p:txBody>
      </p:sp>
      <p:sp>
        <p:nvSpPr>
          <p:cNvPr id="5" name="Title 4"/>
          <p:cNvSpPr>
            <a:spLocks noGrp="1"/>
          </p:cNvSpPr>
          <p:nvPr>
            <p:ph type="title"/>
          </p:nvPr>
        </p:nvSpPr>
        <p:spPr>
          <a:xfrm>
            <a:off x="152400" y="228600"/>
            <a:ext cx="8460000" cy="900000"/>
          </a:xfrm>
        </p:spPr>
        <p:txBody>
          <a:bodyPr>
            <a:normAutofit fontScale="90000"/>
          </a:bodyPr>
          <a:lstStyle/>
          <a:p>
            <a:pPr algn="ctr"/>
            <a:r>
              <a:rPr lang="ru-RU" sz="3200" i="0" dirty="0">
                <a:solidFill>
                  <a:srgbClr val="C00000"/>
                </a:solidFill>
                <a:latin typeface="+mj-lt"/>
              </a:rPr>
              <a:t>Из каких частей состоит АКТИВНЫЙ МОНИТОРИНГ БЕЗОПАСНОСТИ ПРЕПАРАТОВ</a:t>
            </a:r>
            <a:r>
              <a:rPr lang="en-US" sz="3200" i="0" dirty="0">
                <a:solidFill>
                  <a:srgbClr val="C00000"/>
                </a:solidFill>
                <a:latin typeface="+mj-lt"/>
              </a:rPr>
              <a:t>/A</a:t>
            </a:r>
            <a:r>
              <a:rPr lang="ru-RU" sz="3200" i="0" dirty="0">
                <a:solidFill>
                  <a:srgbClr val="C00000"/>
                </a:solidFill>
                <a:latin typeface="+mj-lt"/>
              </a:rPr>
              <a:t>МБП?</a:t>
            </a:r>
            <a:endParaRPr lang="en-US" sz="3200" i="0" dirty="0">
              <a:solidFill>
                <a:srgbClr val="C00000"/>
              </a:solidFill>
              <a:latin typeface="+mj-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676400"/>
            <a:ext cx="2291799" cy="288554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238C0C15-146F-405A-84F7-836B8ACCB7AD}"/>
              </a:ext>
            </a:extLst>
          </p:cNvPr>
          <p:cNvSpPr txBox="1">
            <a:spLocks/>
          </p:cNvSpPr>
          <p:nvPr/>
        </p:nvSpPr>
        <p:spPr>
          <a:xfrm>
            <a:off x="6386648" y="4876800"/>
            <a:ext cx="2472501" cy="984885"/>
          </a:xfrm>
          <a:prstGeom prst="rect">
            <a:avLst/>
          </a:prstGeom>
        </p:spPr>
        <p:txBody>
          <a:bodyPr vert="horz" wrap="square" lIns="91440" tIns="45720" rIns="91440" bIns="45720" rtlCol="0" anchor="t" anchorCtr="0">
            <a:normAutofit fontScale="92500" lnSpcReduction="20000"/>
          </a:bodyPr>
          <a:lstStyle>
            <a:lvl1pPr>
              <a:defRPr sz="2400" b="1" i="1">
                <a:solidFill>
                  <a:schemeClr val="tx1"/>
                </a:solidFill>
                <a:latin typeface="Times New Roman"/>
                <a:ea typeface="+mj-ea"/>
                <a:cs typeface="Times New Roman"/>
              </a:defRPr>
            </a:lvl1pPr>
          </a:lstStyle>
          <a:p>
            <a:r>
              <a:rPr lang="ru-RU" sz="1800" b="0" i="0" kern="0" dirty="0">
                <a:latin typeface="+mj-lt"/>
              </a:rPr>
              <a:t>Сопроводительный справочник ВОЗ по программному ведению</a:t>
            </a:r>
          </a:p>
          <a:p>
            <a:r>
              <a:rPr lang="ru-RU" sz="1800" b="0" i="0" kern="0" dirty="0">
                <a:latin typeface="+mj-lt"/>
              </a:rPr>
              <a:t>ЛУ-ТБ (раздел по АМБП</a:t>
            </a:r>
            <a:r>
              <a:rPr lang="en-US" sz="1800" b="0" i="0" kern="0" dirty="0">
                <a:latin typeface="+mj-lt"/>
              </a:rPr>
              <a:t>)</a:t>
            </a:r>
          </a:p>
        </p:txBody>
      </p:sp>
    </p:spTree>
    <p:extLst>
      <p:ext uri="{BB962C8B-B14F-4D97-AF65-F5344CB8AC3E}">
        <p14:creationId xmlns:p14="http://schemas.microsoft.com/office/powerpoint/2010/main" val="273742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0A0D7A-6217-4950-9975-3DB705F707D9}"/>
              </a:ext>
            </a:extLst>
          </p:cNvPr>
          <p:cNvSpPr>
            <a:spLocks noGrp="1"/>
          </p:cNvSpPr>
          <p:nvPr>
            <p:ph type="body" sz="quarter" idx="11"/>
          </p:nvPr>
        </p:nvSpPr>
        <p:spPr>
          <a:xfrm>
            <a:off x="349111" y="1934966"/>
            <a:ext cx="8501122" cy="4616648"/>
          </a:xfrm>
        </p:spPr>
        <p:txBody>
          <a:bodyPr/>
          <a:lstStyle/>
          <a:p>
            <a:pPr>
              <a:buNone/>
            </a:pPr>
            <a:r>
              <a:rPr lang="ru-RU" sz="2500" b="1" dirty="0">
                <a:solidFill>
                  <a:schemeClr val="tx1"/>
                </a:solidFill>
                <a:latin typeface="Times New Roman"/>
                <a:ea typeface="+mj-ea"/>
                <a:cs typeface="Times New Roman"/>
              </a:rPr>
              <a:t> </a:t>
            </a:r>
          </a:p>
          <a:p>
            <a:pPr marL="342900" indent="-342900"/>
            <a:r>
              <a:rPr lang="ru-RU" sz="2500" b="1" dirty="0">
                <a:solidFill>
                  <a:schemeClr val="tx1"/>
                </a:solidFill>
                <a:latin typeface="Times New Roman"/>
                <a:ea typeface="+mj-ea"/>
                <a:cs typeface="Times New Roman"/>
              </a:rPr>
              <a:t>Всем пациентам с лекарственно-устойчивой формой ТБ (ЛУ-ТБ) необходимо до взятия на лечения и до представления на первичное ЦВКК проводить </a:t>
            </a:r>
            <a:r>
              <a:rPr lang="ru-RU" sz="2500" b="1" dirty="0">
                <a:solidFill>
                  <a:srgbClr val="C00000"/>
                </a:solidFill>
                <a:latin typeface="Times New Roman"/>
                <a:ea typeface="+mj-ea"/>
                <a:cs typeface="Times New Roman"/>
              </a:rPr>
              <a:t>базовые лабораторные и инструментальные исследования</a:t>
            </a:r>
          </a:p>
          <a:p>
            <a:pPr marL="457200" indent="-457200"/>
            <a:endParaRPr lang="ru-RU" sz="2500" b="1" dirty="0">
              <a:solidFill>
                <a:schemeClr val="tx1"/>
              </a:solidFill>
              <a:latin typeface="Times New Roman"/>
              <a:ea typeface="+mj-ea"/>
              <a:cs typeface="Times New Roman"/>
            </a:endParaRPr>
          </a:p>
          <a:p>
            <a:pPr marL="457200" indent="-457200"/>
            <a:r>
              <a:rPr lang="ru-RU" sz="2500" b="1" dirty="0">
                <a:solidFill>
                  <a:schemeClr val="tx1"/>
                </a:solidFill>
                <a:latin typeface="Times New Roman"/>
                <a:ea typeface="+mj-ea"/>
                <a:cs typeface="Times New Roman"/>
              </a:rPr>
              <a:t>Всем пациентам с ЛУ-ТБ необходимо регулярно, согласно утвержденному графику ( в действующем руководстве по программному ведению ЛУ-ТБ и протоколам ОИ) следует проводить </a:t>
            </a:r>
            <a:r>
              <a:rPr lang="ru-RU" sz="2500" b="1" dirty="0">
                <a:solidFill>
                  <a:srgbClr val="C00000"/>
                </a:solidFill>
                <a:latin typeface="Times New Roman"/>
                <a:ea typeface="+mj-ea"/>
                <a:cs typeface="Times New Roman"/>
              </a:rPr>
              <a:t>контрольные лабораторные и инструментальные исследования в течение всего курса лечения</a:t>
            </a:r>
            <a:endParaRPr lang="en-US" sz="2500" b="1" dirty="0">
              <a:solidFill>
                <a:srgbClr val="C00000"/>
              </a:solidFill>
              <a:latin typeface="Times New Roman"/>
              <a:ea typeface="+mj-ea"/>
              <a:cs typeface="Times New Roman"/>
            </a:endParaRPr>
          </a:p>
        </p:txBody>
      </p:sp>
      <p:sp>
        <p:nvSpPr>
          <p:cNvPr id="4" name="Title 3">
            <a:extLst>
              <a:ext uri="{FF2B5EF4-FFF2-40B4-BE49-F238E27FC236}">
                <a16:creationId xmlns:a16="http://schemas.microsoft.com/office/drawing/2014/main" id="{309C8578-5556-49B8-9243-78DCCC9A7892}"/>
              </a:ext>
            </a:extLst>
          </p:cNvPr>
          <p:cNvSpPr>
            <a:spLocks noGrp="1"/>
          </p:cNvSpPr>
          <p:nvPr>
            <p:ph type="title"/>
          </p:nvPr>
        </p:nvSpPr>
        <p:spPr>
          <a:xfrm>
            <a:off x="339047" y="281406"/>
            <a:ext cx="8403248" cy="1242594"/>
          </a:xfrm>
        </p:spPr>
        <p:txBody>
          <a:bodyPr>
            <a:normAutofit fontScale="90000"/>
          </a:bodyPr>
          <a:lstStyle/>
          <a:p>
            <a:pPr algn="ctr"/>
            <a:r>
              <a:rPr lang="ru-RU" sz="2900" i="0" dirty="0">
                <a:solidFill>
                  <a:srgbClr val="C00000"/>
                </a:solidFill>
                <a:latin typeface="+mj-lt"/>
              </a:rPr>
              <a:t>Что такое тщательный клинический мониторинг для раннего выявления и управления нежелательными реакциями</a:t>
            </a:r>
            <a:br>
              <a:rPr lang="ru-RU" sz="2900" i="0" dirty="0">
                <a:solidFill>
                  <a:srgbClr val="C00000"/>
                </a:solidFill>
                <a:latin typeface="+mj-lt"/>
              </a:rPr>
            </a:br>
            <a:br>
              <a:rPr lang="ru-RU" sz="2900" i="0" dirty="0">
                <a:solidFill>
                  <a:srgbClr val="C00000"/>
                </a:solidFill>
                <a:latin typeface="+mj-lt"/>
              </a:rPr>
            </a:br>
            <a:br>
              <a:rPr lang="ru-RU" sz="2900" i="0" dirty="0">
                <a:solidFill>
                  <a:srgbClr val="C00000"/>
                </a:solidFill>
                <a:latin typeface="+mj-lt"/>
              </a:rPr>
            </a:br>
            <a:br>
              <a:rPr lang="en-US" sz="3200" dirty="0"/>
            </a:br>
            <a:endParaRPr lang="en-US" sz="2900" i="0" dirty="0">
              <a:solidFill>
                <a:srgbClr val="C00000"/>
              </a:solidFill>
              <a:latin typeface="+mj-lt"/>
            </a:endParaRPr>
          </a:p>
        </p:txBody>
      </p:sp>
    </p:spTree>
    <p:extLst>
      <p:ext uri="{BB962C8B-B14F-4D97-AF65-F5344CB8AC3E}">
        <p14:creationId xmlns:p14="http://schemas.microsoft.com/office/powerpoint/2010/main" val="24646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716"/>
            <a:ext cx="8839200" cy="861774"/>
          </a:xfrm>
        </p:spPr>
        <p:txBody>
          <a:bodyPr/>
          <a:lstStyle/>
          <a:p>
            <a:pPr algn="ctr"/>
            <a:r>
              <a:rPr lang="ru-RU" sz="3200" i="0" dirty="0">
                <a:solidFill>
                  <a:srgbClr val="C00000"/>
                </a:solidFill>
                <a:latin typeface="+mj-lt"/>
              </a:rPr>
              <a:t>КЛИНИЧЕСКИЙ МОНИТОРИНГ</a:t>
            </a:r>
            <a:r>
              <a:rPr lang="en-US" sz="3200" i="0" dirty="0">
                <a:solidFill>
                  <a:srgbClr val="C00000"/>
                </a:solidFill>
                <a:latin typeface="+mj-lt"/>
              </a:rPr>
              <a:t> </a:t>
            </a:r>
            <a:br>
              <a:rPr lang="en-US" dirty="0"/>
            </a:br>
            <a:r>
              <a:rPr lang="en-US" sz="2400" b="0" dirty="0"/>
              <a:t>(</a:t>
            </a:r>
            <a:r>
              <a:rPr lang="ru-RU" sz="2000" b="0" dirty="0"/>
              <a:t>смотрите полную таблицу в руководстве</a:t>
            </a:r>
            <a:r>
              <a:rPr lang="en-US" sz="2400" b="0" dirty="0"/>
              <a:t>)</a:t>
            </a:r>
          </a:p>
        </p:txBody>
      </p:sp>
      <p:sp>
        <p:nvSpPr>
          <p:cNvPr id="3" name="Content Placeholder 2"/>
          <p:cNvSpPr>
            <a:spLocks noGrp="1"/>
          </p:cNvSpPr>
          <p:nvPr>
            <p:ph idx="1"/>
          </p:nvPr>
        </p:nvSpPr>
        <p:spPr/>
        <p:txBody>
          <a:bodyPr/>
          <a:lstStyle/>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80"/>
            <a:ext cx="9153795" cy="616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25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639BD7-E4B3-45D5-9C54-829EBE67B0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732" y="1143000"/>
            <a:ext cx="4099186" cy="4099186"/>
          </a:xfrm>
        </p:spPr>
      </p:pic>
      <p:sp>
        <p:nvSpPr>
          <p:cNvPr id="7" name="Title 1">
            <a:extLst>
              <a:ext uri="{FF2B5EF4-FFF2-40B4-BE49-F238E27FC236}">
                <a16:creationId xmlns:a16="http://schemas.microsoft.com/office/drawing/2014/main" id="{78EE2C23-7AC6-4A02-A9BF-4FE97D8BE69E}"/>
              </a:ext>
            </a:extLst>
          </p:cNvPr>
          <p:cNvSpPr>
            <a:spLocks noGrp="1"/>
          </p:cNvSpPr>
          <p:nvPr>
            <p:ph type="title"/>
          </p:nvPr>
        </p:nvSpPr>
        <p:spPr>
          <a:xfrm>
            <a:off x="152400" y="277813"/>
            <a:ext cx="8534400" cy="492443"/>
          </a:xfrm>
        </p:spPr>
        <p:txBody>
          <a:bodyPr/>
          <a:lstStyle/>
          <a:p>
            <a:r>
              <a:rPr lang="ru-RU" sz="3200" i="0" dirty="0">
                <a:solidFill>
                  <a:srgbClr val="C00000"/>
                </a:solidFill>
                <a:latin typeface="+mj-lt"/>
              </a:rPr>
              <a:t>ТАЛИДОМИДНАЯ ТРАГЕДИЯ</a:t>
            </a:r>
            <a:endParaRPr lang="en-US" sz="3200" i="0" dirty="0">
              <a:solidFill>
                <a:srgbClr val="C00000"/>
              </a:solidFill>
              <a:latin typeface="+mj-lt"/>
            </a:endParaRPr>
          </a:p>
        </p:txBody>
      </p:sp>
      <p:pic>
        <p:nvPicPr>
          <p:cNvPr id="4" name="Content Placeholder 4">
            <a:extLst>
              <a:ext uri="{FF2B5EF4-FFF2-40B4-BE49-F238E27FC236}">
                <a16:creationId xmlns:a16="http://schemas.microsoft.com/office/drawing/2014/main" id="{24730ED2-2453-420D-9B64-276BA6097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623" y="990600"/>
            <a:ext cx="3092272" cy="4525963"/>
          </a:xfrm>
          <a:prstGeom prst="rect">
            <a:avLst/>
          </a:prstGeom>
        </p:spPr>
      </p:pic>
      <p:sp>
        <p:nvSpPr>
          <p:cNvPr id="6" name="Title 1">
            <a:extLst>
              <a:ext uri="{FF2B5EF4-FFF2-40B4-BE49-F238E27FC236}">
                <a16:creationId xmlns:a16="http://schemas.microsoft.com/office/drawing/2014/main" id="{7461128D-DBA2-4991-A921-9662F68A514C}"/>
              </a:ext>
            </a:extLst>
          </p:cNvPr>
          <p:cNvSpPr txBox="1">
            <a:spLocks/>
          </p:cNvSpPr>
          <p:nvPr/>
        </p:nvSpPr>
        <p:spPr>
          <a:xfrm>
            <a:off x="381000" y="5560637"/>
            <a:ext cx="8534400" cy="984885"/>
          </a:xfrm>
          <a:prstGeom prst="rect">
            <a:avLst/>
          </a:prstGeom>
        </p:spPr>
        <p:txBody>
          <a:bodyPr wrap="square" lIns="0" tIns="0" rIns="0" bIns="0">
            <a:spAutoFit/>
          </a:bodyPr>
          <a:lstStyle>
            <a:lvl1pPr>
              <a:defRPr sz="4050" b="1" i="1">
                <a:solidFill>
                  <a:schemeClr val="tx1"/>
                </a:solidFill>
                <a:latin typeface="Times New Roman"/>
                <a:ea typeface="+mj-ea"/>
                <a:cs typeface="Times New Roman"/>
              </a:defRPr>
            </a:lvl1pPr>
          </a:lstStyle>
          <a:p>
            <a:r>
              <a:rPr lang="ru-RU" sz="3200" i="0" kern="0" dirty="0">
                <a:solidFill>
                  <a:srgbClr val="C00000"/>
                </a:solidFill>
                <a:latin typeface="+mj-lt"/>
              </a:rPr>
              <a:t>Знаете ли Вы, что это за трагедия? С чем она связана?</a:t>
            </a:r>
            <a:endParaRPr lang="en-US" sz="3200" i="0" kern="0" dirty="0">
              <a:solidFill>
                <a:srgbClr val="C00000"/>
              </a:solidFill>
              <a:latin typeface="+mj-lt"/>
            </a:endParaRPr>
          </a:p>
        </p:txBody>
      </p:sp>
    </p:spTree>
    <p:extLst>
      <p:ext uri="{BB962C8B-B14F-4D97-AF65-F5344CB8AC3E}">
        <p14:creationId xmlns:p14="http://schemas.microsoft.com/office/powerpoint/2010/main" val="39762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093"/>
            <a:ext cx="8839200" cy="623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540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2" y="152400"/>
            <a:ext cx="9116183" cy="670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83968" y="6274199"/>
            <a:ext cx="1656184" cy="276999"/>
          </a:xfrm>
          <a:prstGeom prst="rect">
            <a:avLst/>
          </a:prstGeom>
          <a:noFill/>
        </p:spPr>
        <p:txBody>
          <a:bodyPr wrap="square" rtlCol="0">
            <a:spAutoFit/>
          </a:bodyPr>
          <a:lstStyle/>
          <a:p>
            <a:r>
              <a:rPr lang="ru-RU" sz="1200" dirty="0">
                <a:solidFill>
                  <a:schemeClr val="bg2"/>
                </a:solidFill>
              </a:rPr>
              <a:t>В 2 мес. 1 раз</a:t>
            </a:r>
          </a:p>
        </p:txBody>
      </p:sp>
      <p:sp>
        <p:nvSpPr>
          <p:cNvPr id="2" name="TextBox 1"/>
          <p:cNvSpPr txBox="1"/>
          <p:nvPr/>
        </p:nvSpPr>
        <p:spPr>
          <a:xfrm>
            <a:off x="4283968" y="5949280"/>
            <a:ext cx="1656184" cy="276999"/>
          </a:xfrm>
          <a:prstGeom prst="rect">
            <a:avLst/>
          </a:prstGeom>
          <a:noFill/>
        </p:spPr>
        <p:txBody>
          <a:bodyPr wrap="square" rtlCol="0">
            <a:spAutoFit/>
          </a:bodyPr>
          <a:lstStyle/>
          <a:p>
            <a:r>
              <a:rPr lang="ru-RU" sz="1200" dirty="0">
                <a:solidFill>
                  <a:schemeClr val="bg2"/>
                </a:solidFill>
              </a:rPr>
              <a:t>В 2 мес. 1 раз</a:t>
            </a:r>
          </a:p>
        </p:txBody>
      </p:sp>
    </p:spTree>
    <p:extLst>
      <p:ext uri="{BB962C8B-B14F-4D97-AF65-F5344CB8AC3E}">
        <p14:creationId xmlns:p14="http://schemas.microsoft.com/office/powerpoint/2010/main" val="3920284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9149"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097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53319" y="900422"/>
            <a:ext cx="2376264" cy="936104"/>
          </a:xfrm>
          <a:prstGeom prst="roundRect">
            <a:avLst/>
          </a:prstGeom>
          <a:solidFill>
            <a:srgbClr val="92D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ru-RU" b="1"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ru-RU" b="1" dirty="0">
                <a:solidFill>
                  <a:schemeClr val="tx1"/>
                </a:solidFill>
                <a:latin typeface="Verdana" pitchFamily="34" charset="0"/>
              </a:rPr>
              <a:t>ЦВКК </a:t>
            </a:r>
            <a:endParaRPr kumimoji="0" lang="ru-RU" sz="1800" b="1" i="0" u="none" strike="noStrike" cap="none" normalizeH="0" baseline="0" dirty="0">
              <a:ln>
                <a:noFill/>
              </a:ln>
              <a:solidFill>
                <a:schemeClr val="tx1"/>
              </a:solidFill>
              <a:effectLst/>
              <a:latin typeface="Verdana" pitchFamily="34" charset="0"/>
            </a:endParaRPr>
          </a:p>
        </p:txBody>
      </p:sp>
      <p:sp>
        <p:nvSpPr>
          <p:cNvPr id="8" name="Content Placeholder 7"/>
          <p:cNvSpPr>
            <a:spLocks noGrp="1"/>
          </p:cNvSpPr>
          <p:nvPr>
            <p:ph idx="1"/>
          </p:nvPr>
        </p:nvSpPr>
        <p:spPr bwMode="auto">
          <a:xfrm>
            <a:off x="179512" y="2715420"/>
            <a:ext cx="2376264" cy="715089"/>
          </a:xfrm>
          <a:prstGeom prst="roundRect">
            <a:avLst/>
          </a:prstGeom>
          <a:solidFill>
            <a:schemeClr val="bg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Verdana" pitchFamily="34" charset="0"/>
              </a:rPr>
              <a:t>Лечение / стационар</a:t>
            </a:r>
          </a:p>
        </p:txBody>
      </p:sp>
      <p:sp>
        <p:nvSpPr>
          <p:cNvPr id="9" name="Content Placeholder 7"/>
          <p:cNvSpPr txBox="1">
            <a:spLocks/>
          </p:cNvSpPr>
          <p:nvPr/>
        </p:nvSpPr>
        <p:spPr bwMode="auto">
          <a:xfrm>
            <a:off x="253319" y="4578666"/>
            <a:ext cx="2376264" cy="1080120"/>
          </a:xfrm>
          <a:prstGeom prst="roundRect">
            <a:avLst/>
          </a:prstGeom>
          <a:solidFill>
            <a:schemeClr val="bg2">
              <a:lumMod val="20000"/>
              <a:lumOff val="8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Tx/>
              <a:buSzPct val="60000"/>
              <a:buFont typeface="Wingdings" pitchFamily="2" charset="2"/>
              <a:buChar char="n"/>
              <a:defRPr sz="3200">
                <a:solidFill>
                  <a:schemeClr val="bg2">
                    <a:lumMod val="50000"/>
                  </a:schemeClr>
                </a:solidFill>
                <a:effectLst/>
                <a:latin typeface="+mn-lt"/>
                <a:ea typeface="+mn-ea"/>
                <a:cs typeface="+mn-cs"/>
              </a:defRPr>
            </a:lvl1pPr>
            <a:lvl2pPr marL="742950" indent="-285750" algn="l" rtl="0" eaLnBrk="0" fontAlgn="base" hangingPunct="0">
              <a:spcBef>
                <a:spcPct val="20000"/>
              </a:spcBef>
              <a:spcAft>
                <a:spcPct val="0"/>
              </a:spcAft>
              <a:buClrTx/>
              <a:buChar char="•"/>
              <a:defRPr sz="2800">
                <a:solidFill>
                  <a:schemeClr val="bg2">
                    <a:lumMod val="50000"/>
                  </a:schemeClr>
                </a:solidFill>
                <a:effectLst/>
                <a:latin typeface="+mn-lt"/>
                <a:ea typeface="+mn-ea"/>
                <a:cs typeface="+mn-cs"/>
              </a:defRPr>
            </a:lvl2pPr>
            <a:lvl3pPr marL="1143000" indent="-228600" algn="l" rtl="0" eaLnBrk="0" fontAlgn="base" hangingPunct="0">
              <a:spcBef>
                <a:spcPct val="20000"/>
              </a:spcBef>
              <a:spcAft>
                <a:spcPct val="0"/>
              </a:spcAft>
              <a:buClrTx/>
              <a:buSzPct val="60000"/>
              <a:buFont typeface="Wingdings" pitchFamily="2" charset="2"/>
              <a:buChar char="n"/>
              <a:defRPr sz="2400">
                <a:solidFill>
                  <a:schemeClr val="bg2">
                    <a:lumMod val="50000"/>
                  </a:schemeClr>
                </a:solidFill>
                <a:effectLst/>
                <a:latin typeface="+mn-lt"/>
                <a:ea typeface="+mn-ea"/>
                <a:cs typeface="+mn-cs"/>
              </a:defRPr>
            </a:lvl3pPr>
            <a:lvl4pPr marL="1600200" indent="-228600" algn="l" rtl="0" eaLnBrk="0" fontAlgn="base" hangingPunct="0">
              <a:spcBef>
                <a:spcPct val="20000"/>
              </a:spcBef>
              <a:spcAft>
                <a:spcPct val="0"/>
              </a:spcAft>
              <a:buClrTx/>
              <a:buChar char="•"/>
              <a:defRPr sz="2000">
                <a:solidFill>
                  <a:schemeClr val="bg2">
                    <a:lumMod val="50000"/>
                  </a:schemeClr>
                </a:solidFill>
                <a:effectLst/>
                <a:latin typeface="+mn-lt"/>
                <a:ea typeface="+mn-ea"/>
                <a:cs typeface="+mn-cs"/>
              </a:defRPr>
            </a:lvl4pPr>
            <a:lvl5pPr marL="2057400" indent="-228600" algn="l" rtl="0" eaLnBrk="0" fontAlgn="base" hangingPunct="0">
              <a:spcBef>
                <a:spcPct val="20000"/>
              </a:spcBef>
              <a:spcAft>
                <a:spcPct val="0"/>
              </a:spcAft>
              <a:buClrTx/>
              <a:buSzPct val="60000"/>
              <a:buFont typeface="Wingdings" pitchFamily="2" charset="2"/>
              <a:buChar char="n"/>
              <a:defRPr sz="2000">
                <a:solidFill>
                  <a:schemeClr val="bg2">
                    <a:lumMod val="50000"/>
                  </a:schemeClr>
                </a:solidFill>
                <a:effectLst/>
                <a:latin typeface="+mn-lt"/>
                <a:ea typeface="+mn-ea"/>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dk1"/>
                </a:solidFill>
                <a:effectLst>
                  <a:outerShdw blurRad="38100" dist="38100" dir="2700000" algn="tl">
                    <a:srgbClr val="C0C0C0"/>
                  </a:outerShdw>
                </a:effectLst>
                <a:latin typeface="+mn-lt"/>
                <a:ea typeface="+mn-ea"/>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dk1"/>
                </a:solidFill>
                <a:effectLst>
                  <a:outerShdw blurRad="38100" dist="38100" dir="2700000" algn="tl">
                    <a:srgbClr val="C0C0C0"/>
                  </a:outerShdw>
                </a:effectLst>
                <a:latin typeface="+mn-lt"/>
                <a:ea typeface="+mn-ea"/>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dk1"/>
                </a:solidFill>
                <a:effectLst>
                  <a:outerShdw blurRad="38100" dist="38100" dir="2700000" algn="tl">
                    <a:srgbClr val="C0C0C0"/>
                  </a:outerShdw>
                </a:effectLst>
                <a:latin typeface="+mn-lt"/>
                <a:ea typeface="+mn-ea"/>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dk1"/>
                </a:solidFill>
                <a:effectLst>
                  <a:outerShdw blurRad="38100" dist="38100" dir="2700000" algn="tl">
                    <a:srgbClr val="C0C0C0"/>
                  </a:outerShdw>
                </a:effectLst>
                <a:latin typeface="+mn-lt"/>
                <a:ea typeface="+mn-ea"/>
                <a:cs typeface="+mn-cs"/>
              </a:defRPr>
            </a:lvl9pPr>
          </a:lstStyle>
          <a:p>
            <a:pPr marL="0" indent="0" algn="ctr">
              <a:spcBef>
                <a:spcPct val="0"/>
              </a:spcBef>
              <a:buSzTx/>
              <a:buFontTx/>
              <a:buNone/>
            </a:pPr>
            <a:r>
              <a:rPr lang="ru-RU" sz="1800" b="1" kern="0" dirty="0">
                <a:solidFill>
                  <a:schemeClr val="tx1"/>
                </a:solidFill>
                <a:latin typeface="Verdana" pitchFamily="34" charset="0"/>
              </a:rPr>
              <a:t>Лечение / амбулатория</a:t>
            </a:r>
          </a:p>
        </p:txBody>
      </p:sp>
      <p:sp>
        <p:nvSpPr>
          <p:cNvPr id="14" name="Oval 13"/>
          <p:cNvSpPr/>
          <p:nvPr/>
        </p:nvSpPr>
        <p:spPr bwMode="auto">
          <a:xfrm>
            <a:off x="3124200" y="1107504"/>
            <a:ext cx="3254422" cy="455128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a:ln>
                <a:noFill/>
              </a:ln>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a:ln>
                  <a:noFill/>
                </a:ln>
                <a:effectLst/>
              </a:rPr>
              <a:t>Клинико</a:t>
            </a:r>
          </a:p>
          <a:p>
            <a:pPr marL="0" marR="0" indent="0" algn="ctr" defTabSz="914400" rtl="0" eaLnBrk="0" fontAlgn="base" latinLnBrk="0" hangingPunct="0">
              <a:lnSpc>
                <a:spcPct val="100000"/>
              </a:lnSpc>
              <a:spcBef>
                <a:spcPct val="0"/>
              </a:spcBef>
              <a:spcAft>
                <a:spcPct val="0"/>
              </a:spcAft>
              <a:buClrTx/>
              <a:buSzTx/>
              <a:buFontTx/>
              <a:buNone/>
              <a:tabLst/>
            </a:pPr>
            <a:endParaRPr lang="ru-RU" sz="2000" b="1" dirty="0"/>
          </a:p>
          <a:p>
            <a:pPr marL="0" marR="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a:ln>
                  <a:noFill/>
                </a:ln>
                <a:effectLst/>
              </a:rPr>
              <a:t>- биохимические </a:t>
            </a:r>
          </a:p>
          <a:p>
            <a:pPr marL="0" marR="0" indent="0" algn="ctr" defTabSz="914400" rtl="0" eaLnBrk="0" fontAlgn="base" latinLnBrk="0" hangingPunct="0">
              <a:lnSpc>
                <a:spcPct val="100000"/>
              </a:lnSpc>
              <a:spcBef>
                <a:spcPct val="0"/>
              </a:spcBef>
              <a:spcAft>
                <a:spcPct val="0"/>
              </a:spcAft>
              <a:buClrTx/>
              <a:buSzTx/>
              <a:buFontTx/>
              <a:buNone/>
              <a:tabLst/>
            </a:pPr>
            <a:endParaRPr lang="ru-RU" sz="2000" b="1" dirty="0"/>
          </a:p>
          <a:p>
            <a:pPr marL="0" marR="0" indent="0" algn="ctr" defTabSz="914400" rtl="0" eaLnBrk="0" fontAlgn="base" latinLnBrk="0" hangingPunct="0">
              <a:lnSpc>
                <a:spcPct val="100000"/>
              </a:lnSpc>
              <a:spcBef>
                <a:spcPct val="0"/>
              </a:spcBef>
              <a:spcAft>
                <a:spcPct val="0"/>
              </a:spcAft>
              <a:buClrTx/>
              <a:buSzTx/>
              <a:buFontTx/>
              <a:buNone/>
              <a:tabLst/>
            </a:pPr>
            <a:r>
              <a:rPr lang="ru-RU" sz="2000" b="1" dirty="0"/>
              <a:t>и инструментальные</a:t>
            </a:r>
            <a:endParaRPr kumimoji="0" lang="ru-RU" sz="2000" b="1" i="0" u="none" strike="noStrike" cap="none" normalizeH="0" baseline="0" dirty="0">
              <a:ln>
                <a:noFill/>
              </a:ln>
              <a:effectLst/>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a:ln>
                <a:noFill/>
              </a:ln>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ru-RU" sz="2000" b="1" dirty="0"/>
              <a:t>исследования</a:t>
            </a:r>
            <a:endParaRPr kumimoji="0" lang="ru-RU" sz="2000" b="1" i="0" u="none" strike="noStrike" cap="none" normalizeH="0" baseline="0" dirty="0">
              <a:ln>
                <a:noFill/>
              </a:ln>
              <a:effectLst/>
            </a:endParaRPr>
          </a:p>
        </p:txBody>
      </p:sp>
      <p:cxnSp>
        <p:nvCxnSpPr>
          <p:cNvPr id="23" name="Straight Arrow Connector 22"/>
          <p:cNvCxnSpPr>
            <a:cxnSpLocks/>
          </p:cNvCxnSpPr>
          <p:nvPr/>
        </p:nvCxnSpPr>
        <p:spPr bwMode="auto">
          <a:xfrm flipH="1">
            <a:off x="2629582" y="1371600"/>
            <a:ext cx="3749040" cy="0"/>
          </a:xfrm>
          <a:prstGeom prst="straightConnector1">
            <a:avLst/>
          </a:prstGeom>
          <a:solidFill>
            <a:schemeClr val="accent1"/>
          </a:solidFill>
          <a:ln w="28575" cap="flat" cmpd="sng" algn="ctr">
            <a:solidFill>
              <a:srgbClr val="002060"/>
            </a:solidFill>
            <a:prstDash val="solid"/>
            <a:round/>
            <a:headEnd type="none" w="med" len="med"/>
            <a:tailEnd type="arrow"/>
          </a:ln>
          <a:effectLst/>
        </p:spPr>
      </p:cxnSp>
      <p:cxnSp>
        <p:nvCxnSpPr>
          <p:cNvPr id="25" name="Straight Arrow Connector 24"/>
          <p:cNvCxnSpPr>
            <a:cxnSpLocks/>
            <a:endCxn id="33" idx="2"/>
          </p:cNvCxnSpPr>
          <p:nvPr/>
        </p:nvCxnSpPr>
        <p:spPr bwMode="auto">
          <a:xfrm flipV="1">
            <a:off x="2555776" y="3213699"/>
            <a:ext cx="3943011" cy="28442"/>
          </a:xfrm>
          <a:prstGeom prst="straightConnector1">
            <a:avLst/>
          </a:prstGeom>
          <a:solidFill>
            <a:schemeClr val="accent1"/>
          </a:solidFill>
          <a:ln w="28575" cap="flat" cmpd="sng" algn="ctr">
            <a:solidFill>
              <a:srgbClr val="002060"/>
            </a:solidFill>
            <a:prstDash val="solid"/>
            <a:round/>
            <a:headEnd type="none" w="med" len="med"/>
            <a:tailEnd type="arrow"/>
          </a:ln>
          <a:effectLst/>
        </p:spPr>
      </p:cxnSp>
      <p:cxnSp>
        <p:nvCxnSpPr>
          <p:cNvPr id="29" name="Straight Arrow Connector 28"/>
          <p:cNvCxnSpPr>
            <a:cxnSpLocks/>
          </p:cNvCxnSpPr>
          <p:nvPr/>
        </p:nvCxnSpPr>
        <p:spPr bwMode="auto">
          <a:xfrm>
            <a:off x="2629583" y="5134597"/>
            <a:ext cx="4030649" cy="0"/>
          </a:xfrm>
          <a:prstGeom prst="straightConnector1">
            <a:avLst/>
          </a:prstGeom>
          <a:solidFill>
            <a:schemeClr val="accent1"/>
          </a:solidFill>
          <a:ln w="28575" cap="flat" cmpd="sng" algn="ctr">
            <a:solidFill>
              <a:srgbClr val="002060"/>
            </a:solidFill>
            <a:prstDash val="solid"/>
            <a:round/>
            <a:headEnd type="none" w="med" len="med"/>
            <a:tailEnd type="arrow"/>
          </a:ln>
          <a:effectLst/>
        </p:spPr>
      </p:cxnSp>
      <p:sp>
        <p:nvSpPr>
          <p:cNvPr id="32" name="Oval Callout 31"/>
          <p:cNvSpPr/>
          <p:nvPr/>
        </p:nvSpPr>
        <p:spPr bwMode="auto">
          <a:xfrm>
            <a:off x="6370401" y="951500"/>
            <a:ext cx="2664296" cy="807275"/>
          </a:xfrm>
          <a:prstGeom prst="wedgeEllipseCallout">
            <a:avLst>
              <a:gd name="adj1" fmla="val -36778"/>
              <a:gd name="adj2" fmla="val 88675"/>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a:ln>
                  <a:noFill/>
                </a:ln>
                <a:effectLst/>
                <a:latin typeface="Verdana" pitchFamily="34" charset="0"/>
              </a:rPr>
              <a:t>Базовые исследования</a:t>
            </a:r>
          </a:p>
        </p:txBody>
      </p:sp>
      <p:sp>
        <p:nvSpPr>
          <p:cNvPr id="33" name="Oval Callout 32"/>
          <p:cNvSpPr/>
          <p:nvPr/>
        </p:nvSpPr>
        <p:spPr bwMode="auto">
          <a:xfrm>
            <a:off x="6498787" y="2810061"/>
            <a:ext cx="2664296" cy="807275"/>
          </a:xfrm>
          <a:prstGeom prst="wedgeEllipseCallout">
            <a:avLst>
              <a:gd name="adj1" fmla="val -36778"/>
              <a:gd name="adj2" fmla="val 8867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a:ln>
                  <a:noFill/>
                </a:ln>
                <a:effectLst/>
                <a:latin typeface="Verdana" pitchFamily="34" charset="0"/>
              </a:rPr>
              <a:t>Клинический мониторинг</a:t>
            </a:r>
          </a:p>
          <a:p>
            <a:pPr marL="0" marR="0" indent="0" algn="l" defTabSz="914400" rtl="0" eaLnBrk="0" fontAlgn="base" latinLnBrk="0" hangingPunct="0">
              <a:lnSpc>
                <a:spcPct val="100000"/>
              </a:lnSpc>
              <a:spcBef>
                <a:spcPct val="0"/>
              </a:spcBef>
              <a:spcAft>
                <a:spcPct val="0"/>
              </a:spcAft>
              <a:buClrTx/>
              <a:buSzTx/>
              <a:buFontTx/>
              <a:buNone/>
              <a:tabLst/>
            </a:pPr>
            <a:endParaRPr kumimoji="0" lang="ru-RU" i="0" u="none" strike="noStrike" cap="none" normalizeH="0" baseline="0" dirty="0">
              <a:ln>
                <a:noFill/>
              </a:ln>
              <a:solidFill>
                <a:schemeClr val="bg2">
                  <a:lumMod val="75000"/>
                </a:schemeClr>
              </a:solidFill>
              <a:effectLst/>
              <a:latin typeface="Verdana" pitchFamily="34" charset="0"/>
            </a:endParaRPr>
          </a:p>
        </p:txBody>
      </p:sp>
      <p:sp>
        <p:nvSpPr>
          <p:cNvPr id="34" name="Oval Callout 33"/>
          <p:cNvSpPr/>
          <p:nvPr/>
        </p:nvSpPr>
        <p:spPr bwMode="auto">
          <a:xfrm>
            <a:off x="6660232" y="4668622"/>
            <a:ext cx="2553517" cy="807275"/>
          </a:xfrm>
          <a:prstGeom prst="wedgeEllipseCallout">
            <a:avLst>
              <a:gd name="adj1" fmla="val -36778"/>
              <a:gd name="adj2" fmla="val 8867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a:ln>
                  <a:noFill/>
                </a:ln>
                <a:effectLst/>
                <a:latin typeface="Verdana" pitchFamily="34" charset="0"/>
              </a:rPr>
              <a:t>Клинический мониторинг</a:t>
            </a:r>
          </a:p>
        </p:txBody>
      </p:sp>
    </p:spTree>
    <p:extLst>
      <p:ext uri="{BB962C8B-B14F-4D97-AF65-F5344CB8AC3E}">
        <p14:creationId xmlns:p14="http://schemas.microsoft.com/office/powerpoint/2010/main" val="1756160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F75313-A449-4535-92A0-CD6B0BA8DDFE}"/>
              </a:ext>
            </a:extLst>
          </p:cNvPr>
          <p:cNvSpPr>
            <a:spLocks noGrp="1"/>
          </p:cNvSpPr>
          <p:nvPr>
            <p:ph type="title"/>
          </p:nvPr>
        </p:nvSpPr>
        <p:spPr>
          <a:xfrm>
            <a:off x="168052" y="159746"/>
            <a:ext cx="8807896" cy="941387"/>
          </a:xfrm>
        </p:spPr>
        <p:txBody>
          <a:bodyPr>
            <a:noAutofit/>
          </a:bodyPr>
          <a:lstStyle/>
          <a:p>
            <a:pPr algn="ctr"/>
            <a:r>
              <a:rPr lang="ru-RU" sz="3200" i="0" dirty="0">
                <a:solidFill>
                  <a:srgbClr val="C00000"/>
                </a:solidFill>
                <a:latin typeface="+mj-lt"/>
              </a:rPr>
              <a:t>КЛИНИЧЕСКИЙ МОНИТОРИНГ, ЭКГ, АУДИОМЕТРИЯ</a:t>
            </a:r>
            <a:endParaRPr lang="en-US" sz="3200" b="1" i="0" dirty="0">
              <a:solidFill>
                <a:srgbClr val="C00000"/>
              </a:solidFill>
              <a:latin typeface="+mj-lt"/>
            </a:endParaRPr>
          </a:p>
        </p:txBody>
      </p:sp>
      <p:pic>
        <p:nvPicPr>
          <p:cNvPr id="5" name="Объект 4">
            <a:extLst>
              <a:ext uri="{FF2B5EF4-FFF2-40B4-BE49-F238E27FC236}">
                <a16:creationId xmlns:a16="http://schemas.microsoft.com/office/drawing/2014/main" id="{B05206AF-A741-41E6-8EBC-DB72F7798D86}"/>
              </a:ext>
            </a:extLst>
          </p:cNvPr>
          <p:cNvPicPr>
            <a:picLocks noGrp="1" noChangeAspect="1"/>
          </p:cNvPicPr>
          <p:nvPr>
            <p:ph sz="half" idx="2"/>
          </p:nvPr>
        </p:nvPicPr>
        <p:blipFill>
          <a:blip r:embed="rId2"/>
          <a:stretch>
            <a:fillRect/>
          </a:stretch>
        </p:blipFill>
        <p:spPr>
          <a:xfrm>
            <a:off x="755576" y="3573008"/>
            <a:ext cx="3960440" cy="2695238"/>
          </a:xfrm>
          <a:prstGeom prst="rect">
            <a:avLst/>
          </a:prstGeom>
        </p:spPr>
      </p:pic>
      <p:pic>
        <p:nvPicPr>
          <p:cNvPr id="3" name="Объект 2">
            <a:extLst>
              <a:ext uri="{FF2B5EF4-FFF2-40B4-BE49-F238E27FC236}">
                <a16:creationId xmlns:a16="http://schemas.microsoft.com/office/drawing/2014/main" id="{07B5AF3B-7EAF-4AB3-9213-6DE9DE0E4BD1}"/>
              </a:ext>
            </a:extLst>
          </p:cNvPr>
          <p:cNvPicPr>
            <a:picLocks noGrp="1" noChangeAspect="1"/>
          </p:cNvPicPr>
          <p:nvPr>
            <p:ph sz="half" idx="1"/>
          </p:nvPr>
        </p:nvPicPr>
        <p:blipFill>
          <a:blip r:embed="rId3"/>
          <a:stretch>
            <a:fillRect/>
          </a:stretch>
        </p:blipFill>
        <p:spPr>
          <a:xfrm>
            <a:off x="323528" y="1268760"/>
            <a:ext cx="4038095" cy="2676190"/>
          </a:xfrm>
          <a:prstGeom prst="rect">
            <a:avLst/>
          </a:prstGeom>
        </p:spPr>
      </p:pic>
      <p:pic>
        <p:nvPicPr>
          <p:cNvPr id="4" name="Рисунок 3">
            <a:extLst>
              <a:ext uri="{FF2B5EF4-FFF2-40B4-BE49-F238E27FC236}">
                <a16:creationId xmlns:a16="http://schemas.microsoft.com/office/drawing/2014/main" id="{F1DD2AEB-4664-4BC4-8C5E-CD24BDBE0D7D}"/>
              </a:ext>
            </a:extLst>
          </p:cNvPr>
          <p:cNvPicPr>
            <a:picLocks noChangeAspect="1"/>
          </p:cNvPicPr>
          <p:nvPr/>
        </p:nvPicPr>
        <p:blipFill>
          <a:blip r:embed="rId4"/>
          <a:stretch>
            <a:fillRect/>
          </a:stretch>
        </p:blipFill>
        <p:spPr>
          <a:xfrm>
            <a:off x="6372200" y="2606855"/>
            <a:ext cx="2664296" cy="3523899"/>
          </a:xfrm>
          <a:prstGeom prst="rect">
            <a:avLst/>
          </a:prstGeom>
        </p:spPr>
      </p:pic>
      <p:pic>
        <p:nvPicPr>
          <p:cNvPr id="6" name="Рисунок 5">
            <a:extLst>
              <a:ext uri="{FF2B5EF4-FFF2-40B4-BE49-F238E27FC236}">
                <a16:creationId xmlns:a16="http://schemas.microsoft.com/office/drawing/2014/main" id="{B7B7878B-19A7-4FD5-B807-0B933FACDB97}"/>
              </a:ext>
            </a:extLst>
          </p:cNvPr>
          <p:cNvPicPr>
            <a:picLocks noChangeAspect="1"/>
          </p:cNvPicPr>
          <p:nvPr/>
        </p:nvPicPr>
        <p:blipFill>
          <a:blip r:embed="rId5"/>
          <a:stretch>
            <a:fillRect/>
          </a:stretch>
        </p:blipFill>
        <p:spPr>
          <a:xfrm>
            <a:off x="4716016" y="1556792"/>
            <a:ext cx="2376264" cy="3176916"/>
          </a:xfrm>
          <a:prstGeom prst="rect">
            <a:avLst/>
          </a:prstGeom>
        </p:spPr>
      </p:pic>
    </p:spTree>
    <p:extLst>
      <p:ext uri="{BB962C8B-B14F-4D97-AF65-F5344CB8AC3E}">
        <p14:creationId xmlns:p14="http://schemas.microsoft.com/office/powerpoint/2010/main" val="2369596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16632"/>
            <a:ext cx="8738084" cy="950168"/>
          </a:xfrm>
        </p:spPr>
        <p:txBody>
          <a:bodyPr>
            <a:noAutofit/>
          </a:bodyPr>
          <a:lstStyle/>
          <a:p>
            <a:pPr algn="ctr"/>
            <a:r>
              <a:rPr lang="ru-RU" sz="3200" i="0" dirty="0">
                <a:solidFill>
                  <a:srgbClr val="C00000"/>
                </a:solidFill>
                <a:latin typeface="+mj-lt"/>
              </a:rPr>
              <a:t>АКТИВНЫЙ МОНИТОРИНГ БЕЗОПАСНОСТИ ПРЕПАРАТОВ</a:t>
            </a:r>
            <a:endParaRPr lang="en-US" sz="3200" i="0" dirty="0">
              <a:solidFill>
                <a:srgbClr val="C00000"/>
              </a:solidFill>
              <a:latin typeface="+mj-lt"/>
            </a:endParaRPr>
          </a:p>
        </p:txBody>
      </p:sp>
      <p:sp>
        <p:nvSpPr>
          <p:cNvPr id="10" name="Text Placeholder 9"/>
          <p:cNvSpPr>
            <a:spLocks noGrp="1"/>
          </p:cNvSpPr>
          <p:nvPr>
            <p:ph type="body" sz="quarter" idx="11"/>
          </p:nvPr>
        </p:nvSpPr>
        <p:spPr>
          <a:xfrm>
            <a:off x="272265" y="1676400"/>
            <a:ext cx="8661884" cy="4832092"/>
          </a:xfrm>
        </p:spPr>
        <p:txBody>
          <a:bodyPr/>
          <a:lstStyle/>
          <a:p>
            <a:pPr marL="342900" indent="-342900">
              <a:spcAft>
                <a:spcPts val="600"/>
              </a:spcAft>
              <a:buClr>
                <a:schemeClr val="tx1"/>
              </a:buClr>
              <a:buFont typeface="Wingdings" panose="05000000000000000000" pitchFamily="2" charset="2"/>
              <a:buChar char="ü"/>
            </a:pPr>
            <a:r>
              <a:rPr lang="ru-RU" sz="2400" dirty="0">
                <a:latin typeface="+mj-lt"/>
              </a:rPr>
              <a:t>Проспективная наблюдаемая когорта </a:t>
            </a:r>
            <a:r>
              <a:rPr lang="en-US" sz="2400" dirty="0">
                <a:latin typeface="+mj-lt"/>
              </a:rPr>
              <a:t> </a:t>
            </a:r>
          </a:p>
          <a:p>
            <a:pPr marL="342900" indent="-342900">
              <a:spcAft>
                <a:spcPts val="600"/>
              </a:spcAft>
              <a:buClrTx/>
              <a:buFont typeface="Wingdings" panose="05000000000000000000" pitchFamily="2" charset="2"/>
              <a:buChar char="ü"/>
            </a:pPr>
            <a:r>
              <a:rPr lang="ru-RU" sz="2400" u="sng" dirty="0">
                <a:latin typeface="+mj-lt"/>
              </a:rPr>
              <a:t>Серьезные </a:t>
            </a:r>
            <a:r>
              <a:rPr lang="ru-RU" sz="2400" dirty="0">
                <a:latin typeface="+mj-lt"/>
              </a:rPr>
              <a:t>нежелательные явления и </a:t>
            </a:r>
            <a:r>
              <a:rPr lang="ru-RU" sz="2400" u="sng" dirty="0">
                <a:latin typeface="+mj-lt"/>
              </a:rPr>
              <a:t>НЯОИ</a:t>
            </a:r>
            <a:endParaRPr lang="en-US" sz="2400" u="sng" dirty="0">
              <a:latin typeface="+mj-lt"/>
            </a:endParaRPr>
          </a:p>
          <a:p>
            <a:pPr marL="342900" indent="-342900">
              <a:spcAft>
                <a:spcPts val="600"/>
              </a:spcAft>
              <a:buClr>
                <a:schemeClr val="tx1"/>
              </a:buClr>
              <a:buFont typeface="Wingdings" panose="05000000000000000000" pitchFamily="2" charset="2"/>
              <a:buChar char="ü"/>
            </a:pPr>
            <a:r>
              <a:rPr lang="ru-RU" sz="2400" dirty="0">
                <a:latin typeface="+mj-lt"/>
              </a:rPr>
              <a:t>Активный слежение за всеми ШЛУ-ТБ и МЛУ-ТБ больными на новых препаратах и/или новых режимах, а также стандартном режиме лечения МЛУ-ТБ </a:t>
            </a:r>
            <a:r>
              <a:rPr lang="en-US" sz="2400" dirty="0">
                <a:latin typeface="+mj-lt"/>
              </a:rPr>
              <a:t>*</a:t>
            </a:r>
          </a:p>
          <a:p>
            <a:pPr marL="342900" indent="-342900">
              <a:spcAft>
                <a:spcPts val="600"/>
              </a:spcAft>
              <a:buClr>
                <a:schemeClr val="tx1"/>
              </a:buClr>
              <a:buFont typeface="Wingdings" panose="05000000000000000000" pitchFamily="2" charset="2"/>
              <a:buChar char="ü"/>
            </a:pPr>
            <a:r>
              <a:rPr lang="ru-RU" sz="2400" dirty="0">
                <a:latin typeface="+mj-lt"/>
              </a:rPr>
              <a:t>Все серьезные нежелательные явления систематически фиксируются при их появлении</a:t>
            </a:r>
            <a:endParaRPr lang="en-US" sz="2400" dirty="0">
              <a:latin typeface="+mj-lt"/>
            </a:endParaRPr>
          </a:p>
          <a:p>
            <a:pPr marL="342900" indent="-342900">
              <a:spcAft>
                <a:spcPts val="600"/>
              </a:spcAft>
              <a:buClr>
                <a:schemeClr val="tx1"/>
              </a:buClr>
              <a:buFont typeface="Wingdings" panose="05000000000000000000" pitchFamily="2" charset="2"/>
              <a:buChar char="ü"/>
            </a:pPr>
            <a:r>
              <a:rPr lang="ru-RU" sz="2400" dirty="0">
                <a:latin typeface="+mj-lt"/>
              </a:rPr>
              <a:t>Когорта отслеживается в течение всей продолжительности лечения </a:t>
            </a:r>
            <a:endParaRPr lang="en-US" sz="2400" dirty="0">
              <a:latin typeface="+mj-lt"/>
            </a:endParaRPr>
          </a:p>
          <a:p>
            <a:pPr marL="342900" indent="-342900">
              <a:spcAft>
                <a:spcPts val="600"/>
              </a:spcAft>
              <a:buClr>
                <a:schemeClr val="tx1"/>
              </a:buClr>
              <a:buFont typeface="Wingdings" panose="05000000000000000000" pitchFamily="2" charset="2"/>
              <a:buChar char="ü"/>
            </a:pPr>
            <a:r>
              <a:rPr lang="ru-RU" sz="2400" dirty="0">
                <a:latin typeface="+mj-lt"/>
              </a:rPr>
              <a:t>Регулярно проводится оценка причинно-следственной связи</a:t>
            </a:r>
            <a:r>
              <a:rPr lang="en-US" sz="2400" dirty="0">
                <a:latin typeface="+mj-lt"/>
              </a:rPr>
              <a:t>	</a:t>
            </a:r>
          </a:p>
          <a:p>
            <a:pPr marL="0" indent="0">
              <a:spcAft>
                <a:spcPts val="600"/>
              </a:spcAft>
            </a:pPr>
            <a:endParaRPr lang="en-US" sz="2000" dirty="0"/>
          </a:p>
        </p:txBody>
      </p:sp>
    </p:spTree>
    <p:extLst>
      <p:ext uri="{BB962C8B-B14F-4D97-AF65-F5344CB8AC3E}">
        <p14:creationId xmlns:p14="http://schemas.microsoft.com/office/powerpoint/2010/main" val="25996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3E50-CB0B-4FC4-A9A5-F4DEE130C237}"/>
              </a:ext>
            </a:extLst>
          </p:cNvPr>
          <p:cNvSpPr>
            <a:spLocks noGrp="1"/>
          </p:cNvSpPr>
          <p:nvPr>
            <p:ph type="title"/>
          </p:nvPr>
        </p:nvSpPr>
        <p:spPr>
          <a:xfrm>
            <a:off x="539597" y="330530"/>
            <a:ext cx="8071003" cy="1246495"/>
          </a:xfrm>
        </p:spPr>
        <p:txBody>
          <a:bodyPr wrap="square" lIns="0" tIns="0" rIns="0" bIns="0">
            <a:spAutoFit/>
          </a:bodyPr>
          <a:lstStyle/>
          <a:p>
            <a:pPr algn="ctr"/>
            <a:r>
              <a:rPr lang="ru-RU" sz="3200" i="0" dirty="0">
                <a:solidFill>
                  <a:srgbClr val="C00000"/>
                </a:solidFill>
                <a:latin typeface="+mj-lt"/>
              </a:rPr>
              <a:t>Отчетно-учетные формы по аМБП</a:t>
            </a:r>
            <a:endParaRPr lang="en-US" sz="3200" i="0" dirty="0">
              <a:solidFill>
                <a:srgbClr val="C00000"/>
              </a:solidFill>
              <a:latin typeface="+mj-lt"/>
            </a:endParaRPr>
          </a:p>
        </p:txBody>
      </p:sp>
      <p:sp>
        <p:nvSpPr>
          <p:cNvPr id="3" name="Text Placeholder 2">
            <a:extLst>
              <a:ext uri="{FF2B5EF4-FFF2-40B4-BE49-F238E27FC236}">
                <a16:creationId xmlns:a16="http://schemas.microsoft.com/office/drawing/2014/main" id="{95032E81-4B6F-4D2D-8259-F85C97DF506B}"/>
              </a:ext>
            </a:extLst>
          </p:cNvPr>
          <p:cNvSpPr>
            <a:spLocks noGrp="1"/>
          </p:cNvSpPr>
          <p:nvPr>
            <p:ph type="body" idx="1"/>
          </p:nvPr>
        </p:nvSpPr>
        <p:spPr>
          <a:xfrm>
            <a:off x="434186" y="1197102"/>
            <a:ext cx="8633614" cy="5539978"/>
          </a:xfrm>
        </p:spPr>
        <p:txBody>
          <a:bodyPr/>
          <a:lstStyle/>
          <a:p>
            <a:pPr marL="457200" indent="-457200">
              <a:buFont typeface="Arial" panose="020B0604020202020204" pitchFamily="34" charset="0"/>
              <a:buChar char="•"/>
            </a:pPr>
            <a:r>
              <a:rPr lang="ru-RU" sz="2400" dirty="0">
                <a:solidFill>
                  <a:schemeClr val="tx1"/>
                </a:solidFill>
              </a:rPr>
              <a:t>Приложение по аМБП в медицинской карте пациента с ЛУ-ТБ – ТБ-01</a:t>
            </a:r>
          </a:p>
          <a:p>
            <a:pPr marL="457200" indent="-457200">
              <a:buFont typeface="Arial" panose="020B0604020202020204" pitchFamily="34" charset="0"/>
              <a:buChar char="•"/>
            </a:pPr>
            <a:endParaRPr lang="ru-RU" sz="2400" dirty="0">
              <a:solidFill>
                <a:schemeClr val="tx1"/>
              </a:solidFill>
            </a:endParaRPr>
          </a:p>
          <a:p>
            <a:pPr marL="457200" indent="-457200">
              <a:buFont typeface="Arial" panose="020B0604020202020204" pitchFamily="34" charset="0"/>
              <a:buChar char="•"/>
            </a:pPr>
            <a:r>
              <a:rPr lang="ru-RU" sz="2400" dirty="0">
                <a:solidFill>
                  <a:schemeClr val="tx1"/>
                </a:solidFill>
              </a:rPr>
              <a:t>Журнал регистрации нежелательных явлений противотуберкулезных</a:t>
            </a:r>
          </a:p>
          <a:p>
            <a:r>
              <a:rPr lang="ru-RU" sz="2400" dirty="0">
                <a:solidFill>
                  <a:schemeClr val="tx1"/>
                </a:solidFill>
              </a:rPr>
              <a:t>    препаратов для пациентов с ЛУ-ТБ</a:t>
            </a:r>
          </a:p>
          <a:p>
            <a:endParaRPr lang="ru-RU" sz="2400" dirty="0">
              <a:solidFill>
                <a:schemeClr val="tx1"/>
              </a:solidFill>
            </a:endParaRPr>
          </a:p>
          <a:p>
            <a:pPr marL="457200" indent="-457200">
              <a:buFont typeface="Arial" panose="020B0604020202020204" pitchFamily="34" charset="0"/>
              <a:buChar char="•"/>
            </a:pPr>
            <a:r>
              <a:rPr lang="ru-RU" sz="2400" dirty="0">
                <a:solidFill>
                  <a:schemeClr val="tx1"/>
                </a:solidFill>
              </a:rPr>
              <a:t>Желтая карта- сигнал о </a:t>
            </a:r>
            <a:r>
              <a:rPr lang="ru-RU" sz="2400" dirty="0" err="1">
                <a:solidFill>
                  <a:schemeClr val="tx1"/>
                </a:solidFill>
              </a:rPr>
              <a:t>рапортуемом</a:t>
            </a:r>
            <a:r>
              <a:rPr lang="ru-RU" sz="2400" dirty="0">
                <a:solidFill>
                  <a:schemeClr val="tx1"/>
                </a:solidFill>
              </a:rPr>
              <a:t> НЯ (у нас в стране СНЯ и НЯОИ)</a:t>
            </a:r>
          </a:p>
          <a:p>
            <a:pPr marL="457200" indent="-457200">
              <a:buFont typeface="Arial" panose="020B0604020202020204" pitchFamily="34" charset="0"/>
              <a:buChar char="•"/>
            </a:pPr>
            <a:endParaRPr lang="ru-RU" sz="2400" dirty="0">
              <a:solidFill>
                <a:schemeClr val="tx1"/>
              </a:solidFill>
            </a:endParaRPr>
          </a:p>
          <a:p>
            <a:pPr marL="457200" indent="-457200">
              <a:buFont typeface="Arial" panose="020B0604020202020204" pitchFamily="34" charset="0"/>
              <a:buChar char="•"/>
            </a:pPr>
            <a:r>
              <a:rPr lang="ru-RU" sz="2400" dirty="0">
                <a:solidFill>
                  <a:schemeClr val="tx1"/>
                </a:solidFill>
              </a:rPr>
              <a:t>Квартальный отчет о НЯ</a:t>
            </a:r>
            <a:endParaRPr lang="en-US" sz="2400" dirty="0">
              <a:solidFill>
                <a:schemeClr val="tx1"/>
              </a:solidFill>
            </a:endParaRPr>
          </a:p>
          <a:p>
            <a:pPr marL="457200" indent="-457200">
              <a:buFont typeface="Arial" panose="020B0604020202020204" pitchFamily="34" charset="0"/>
              <a:buChar char="•"/>
            </a:pPr>
            <a:endParaRPr lang="ru-RU" sz="2400" dirty="0">
              <a:solidFill>
                <a:schemeClr val="tx1"/>
              </a:solidFill>
            </a:endParaRPr>
          </a:p>
          <a:p>
            <a:pPr marL="457200" indent="-457200">
              <a:buFont typeface="Arial" panose="020B0604020202020204" pitchFamily="34" charset="0"/>
              <a:buChar char="•"/>
            </a:pPr>
            <a:r>
              <a:rPr lang="ru-RU" sz="2400" dirty="0">
                <a:solidFill>
                  <a:schemeClr val="tx1"/>
                </a:solidFill>
              </a:rPr>
              <a:t> Модуль по аМБП в электронном регистре </a:t>
            </a:r>
            <a:r>
              <a:rPr lang="en-US" sz="2400" dirty="0">
                <a:solidFill>
                  <a:schemeClr val="tx1"/>
                </a:solidFill>
              </a:rPr>
              <a:t>Open MRS</a:t>
            </a:r>
            <a:endParaRPr lang="ru-RU" sz="2400" dirty="0">
              <a:solidFill>
                <a:schemeClr val="tx1"/>
              </a:solidFill>
            </a:endParaRPr>
          </a:p>
          <a:p>
            <a:pPr marL="457200" indent="-457200">
              <a:buFont typeface="Arial" panose="020B0604020202020204" pitchFamily="34" charset="0"/>
              <a:buChar char="•"/>
            </a:pPr>
            <a:endParaRPr lang="ru-RU" sz="2400" dirty="0">
              <a:solidFill>
                <a:schemeClr val="tx1"/>
              </a:solidFill>
            </a:endParaRPr>
          </a:p>
          <a:p>
            <a:pPr marL="457200" indent="-457200">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2279343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2C5E26-626A-414C-87F2-85574ED19654}"/>
              </a:ext>
            </a:extLst>
          </p:cNvPr>
          <p:cNvSpPr>
            <a:spLocks noGrp="1"/>
          </p:cNvSpPr>
          <p:nvPr>
            <p:ph type="title"/>
          </p:nvPr>
        </p:nvSpPr>
        <p:spPr>
          <a:xfrm>
            <a:off x="251520" y="256259"/>
            <a:ext cx="8784976" cy="492443"/>
          </a:xfrm>
        </p:spPr>
        <p:txBody>
          <a:bodyPr/>
          <a:lstStyle/>
          <a:p>
            <a:r>
              <a:rPr lang="ru-RU" sz="3200" i="0" dirty="0">
                <a:solidFill>
                  <a:srgbClr val="C00000"/>
                </a:solidFill>
                <a:latin typeface="+mj-lt"/>
              </a:rPr>
              <a:t>УЧЕТНАЯ ДОКУМЕНТАЦИЯ</a:t>
            </a:r>
            <a:r>
              <a:rPr lang="en-US" sz="3200" i="0" dirty="0">
                <a:solidFill>
                  <a:srgbClr val="C00000"/>
                </a:solidFill>
                <a:latin typeface="+mj-lt"/>
              </a:rPr>
              <a:t> </a:t>
            </a:r>
            <a:r>
              <a:rPr lang="ru-RU" sz="3200" i="0" dirty="0">
                <a:solidFill>
                  <a:srgbClr val="C00000"/>
                </a:solidFill>
                <a:latin typeface="+mj-lt"/>
              </a:rPr>
              <a:t>ПО АМБП</a:t>
            </a:r>
            <a:endParaRPr lang="en-US" sz="3200" i="0" dirty="0">
              <a:solidFill>
                <a:srgbClr val="C00000"/>
              </a:solidFill>
              <a:latin typeface="+mj-lt"/>
            </a:endParaRPr>
          </a:p>
        </p:txBody>
      </p:sp>
      <p:sp>
        <p:nvSpPr>
          <p:cNvPr id="3" name="Объект 2">
            <a:extLst>
              <a:ext uri="{FF2B5EF4-FFF2-40B4-BE49-F238E27FC236}">
                <a16:creationId xmlns:a16="http://schemas.microsoft.com/office/drawing/2014/main" id="{F03A9C1E-1EC0-4656-BD03-998803FC02DD}"/>
              </a:ext>
            </a:extLst>
          </p:cNvPr>
          <p:cNvSpPr>
            <a:spLocks noGrp="1"/>
          </p:cNvSpPr>
          <p:nvPr>
            <p:ph sz="half" idx="1"/>
          </p:nvPr>
        </p:nvSpPr>
        <p:spPr/>
        <p:txBody>
          <a:bodyPr/>
          <a:lstStyle/>
          <a:p>
            <a:endParaRPr lang="en-US" dirty="0"/>
          </a:p>
          <a:p>
            <a:endParaRPr lang="en-US" dirty="0"/>
          </a:p>
        </p:txBody>
      </p:sp>
      <p:sp>
        <p:nvSpPr>
          <p:cNvPr id="4" name="Объект 3">
            <a:extLst>
              <a:ext uri="{FF2B5EF4-FFF2-40B4-BE49-F238E27FC236}">
                <a16:creationId xmlns:a16="http://schemas.microsoft.com/office/drawing/2014/main" id="{BE5FE42E-CFB7-45C8-96DA-A7404296A29F}"/>
              </a:ext>
            </a:extLst>
          </p:cNvPr>
          <p:cNvSpPr>
            <a:spLocks noGrp="1"/>
          </p:cNvSpPr>
          <p:nvPr>
            <p:ph sz="half" idx="2"/>
          </p:nvPr>
        </p:nvSpPr>
        <p:spPr/>
        <p:txBody>
          <a:bodyPr/>
          <a:lstStyle/>
          <a:p>
            <a:pPr marL="0" indent="0">
              <a:buNone/>
            </a:pPr>
            <a:endParaRPr lang="en-US" sz="2400" dirty="0"/>
          </a:p>
          <a:p>
            <a:endParaRPr lang="en-US" dirty="0"/>
          </a:p>
        </p:txBody>
      </p:sp>
      <p:pic>
        <p:nvPicPr>
          <p:cNvPr id="6" name="Рисунок 5">
            <a:extLst>
              <a:ext uri="{FF2B5EF4-FFF2-40B4-BE49-F238E27FC236}">
                <a16:creationId xmlns:a16="http://schemas.microsoft.com/office/drawing/2014/main" id="{0864CC32-9649-4D81-A25B-CDBE9FAECA05}"/>
              </a:ext>
            </a:extLst>
          </p:cNvPr>
          <p:cNvPicPr>
            <a:picLocks noChangeAspect="1"/>
          </p:cNvPicPr>
          <p:nvPr/>
        </p:nvPicPr>
        <p:blipFill>
          <a:blip r:embed="rId2"/>
          <a:stretch>
            <a:fillRect/>
          </a:stretch>
        </p:blipFill>
        <p:spPr>
          <a:xfrm>
            <a:off x="70127" y="1563564"/>
            <a:ext cx="4437172" cy="4250073"/>
          </a:xfrm>
          <a:prstGeom prst="rect">
            <a:avLst/>
          </a:prstGeom>
        </p:spPr>
      </p:pic>
      <p:pic>
        <p:nvPicPr>
          <p:cNvPr id="7" name="Рисунок 6">
            <a:extLst>
              <a:ext uri="{FF2B5EF4-FFF2-40B4-BE49-F238E27FC236}">
                <a16:creationId xmlns:a16="http://schemas.microsoft.com/office/drawing/2014/main" id="{08E13D53-4CC2-4A70-9566-D26232B903D9}"/>
              </a:ext>
            </a:extLst>
          </p:cNvPr>
          <p:cNvPicPr>
            <a:picLocks noChangeAspect="1"/>
          </p:cNvPicPr>
          <p:nvPr/>
        </p:nvPicPr>
        <p:blipFill>
          <a:blip r:embed="rId3"/>
          <a:stretch>
            <a:fillRect/>
          </a:stretch>
        </p:blipFill>
        <p:spPr>
          <a:xfrm>
            <a:off x="4495799" y="1432720"/>
            <a:ext cx="4648201" cy="4380917"/>
          </a:xfrm>
          <a:prstGeom prst="rect">
            <a:avLst/>
          </a:prstGeom>
        </p:spPr>
      </p:pic>
    </p:spTree>
    <p:extLst>
      <p:ext uri="{BB962C8B-B14F-4D97-AF65-F5344CB8AC3E}">
        <p14:creationId xmlns:p14="http://schemas.microsoft.com/office/powerpoint/2010/main" val="2986480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35E47E-7D4E-4D73-8AAB-58CE7C8DB861}"/>
              </a:ext>
            </a:extLst>
          </p:cNvPr>
          <p:cNvSpPr>
            <a:spLocks noGrp="1"/>
          </p:cNvSpPr>
          <p:nvPr>
            <p:ph type="title"/>
          </p:nvPr>
        </p:nvSpPr>
        <p:spPr>
          <a:xfrm>
            <a:off x="228600" y="274638"/>
            <a:ext cx="8735888" cy="634082"/>
          </a:xfrm>
        </p:spPr>
        <p:txBody>
          <a:bodyPr>
            <a:normAutofit/>
          </a:bodyPr>
          <a:lstStyle/>
          <a:p>
            <a:r>
              <a:rPr lang="ru-RU" sz="3200" b="1" i="0" dirty="0">
                <a:solidFill>
                  <a:srgbClr val="C00000"/>
                </a:solidFill>
                <a:latin typeface="+mj-lt"/>
              </a:rPr>
              <a:t>ОТЧЕТНАЯ ДОКУМЕНТАЦИЯ ПО АМБП</a:t>
            </a:r>
            <a:endParaRPr lang="en-US" sz="3200" i="0" dirty="0">
              <a:solidFill>
                <a:srgbClr val="C00000"/>
              </a:solidFill>
              <a:latin typeface="+mj-lt"/>
            </a:endParaRPr>
          </a:p>
        </p:txBody>
      </p:sp>
      <p:sp>
        <p:nvSpPr>
          <p:cNvPr id="4" name="Объект 3">
            <a:extLst>
              <a:ext uri="{FF2B5EF4-FFF2-40B4-BE49-F238E27FC236}">
                <a16:creationId xmlns:a16="http://schemas.microsoft.com/office/drawing/2014/main" id="{1BC2CAA4-BEF8-4A76-BD0D-0D2EEC82EDA9}"/>
              </a:ext>
            </a:extLst>
          </p:cNvPr>
          <p:cNvSpPr>
            <a:spLocks noGrp="1"/>
          </p:cNvSpPr>
          <p:nvPr>
            <p:ph sz="half" idx="2"/>
          </p:nvPr>
        </p:nvSpPr>
        <p:spPr>
          <a:xfrm>
            <a:off x="4267200" y="1052736"/>
            <a:ext cx="4343400" cy="2147970"/>
          </a:xfrm>
        </p:spPr>
        <p:txBody>
          <a:bodyPr>
            <a:normAutofit/>
          </a:bodyPr>
          <a:lstStyle/>
          <a:p>
            <a:r>
              <a:rPr lang="ru-RU" sz="1800" dirty="0">
                <a:latin typeface="+mj-lt"/>
              </a:rPr>
              <a:t>Желтая карта</a:t>
            </a:r>
            <a:r>
              <a:rPr lang="en-US" sz="1800" dirty="0">
                <a:latin typeface="+mj-lt"/>
              </a:rPr>
              <a:t> </a:t>
            </a:r>
            <a:r>
              <a:rPr lang="ru-RU" sz="1800" dirty="0">
                <a:latin typeface="+mj-lt"/>
              </a:rPr>
              <a:t>(на СНЯ</a:t>
            </a:r>
            <a:r>
              <a:rPr lang="en-US" sz="1800" dirty="0">
                <a:latin typeface="+mj-lt"/>
              </a:rPr>
              <a:t>)</a:t>
            </a:r>
          </a:p>
          <a:p>
            <a:r>
              <a:rPr lang="ru-RU" sz="1800" dirty="0">
                <a:latin typeface="+mj-lt"/>
              </a:rPr>
              <a:t>Форма отчетности </a:t>
            </a:r>
            <a:r>
              <a:rPr lang="en-US" sz="1800" dirty="0">
                <a:latin typeface="+mj-lt"/>
              </a:rPr>
              <a:t>GDF</a:t>
            </a:r>
            <a:r>
              <a:rPr lang="ru-RU" sz="1800" dirty="0">
                <a:latin typeface="+mj-lt"/>
              </a:rPr>
              <a:t> по НЯ</a:t>
            </a:r>
            <a:endParaRPr lang="en-US" sz="1800" dirty="0">
              <a:latin typeface="+mj-lt"/>
            </a:endParaRPr>
          </a:p>
          <a:p>
            <a:r>
              <a:rPr lang="ru-RU" sz="1800" dirty="0">
                <a:latin typeface="+mj-lt"/>
              </a:rPr>
              <a:t>Первичный детальный отчет (ПДО), который подготавливается после ЖК</a:t>
            </a:r>
            <a:endParaRPr lang="en-US" sz="1800" dirty="0">
              <a:latin typeface="+mj-lt"/>
            </a:endParaRPr>
          </a:p>
          <a:p>
            <a:r>
              <a:rPr lang="ru-RU" sz="1800" dirty="0">
                <a:latin typeface="+mj-lt"/>
              </a:rPr>
              <a:t>Заключительный детальный отчет </a:t>
            </a:r>
            <a:endParaRPr lang="en-US" sz="1800" dirty="0">
              <a:latin typeface="+mj-lt"/>
            </a:endParaRPr>
          </a:p>
        </p:txBody>
      </p:sp>
      <p:pic>
        <p:nvPicPr>
          <p:cNvPr id="5" name="Объект 4">
            <a:extLst>
              <a:ext uri="{FF2B5EF4-FFF2-40B4-BE49-F238E27FC236}">
                <a16:creationId xmlns:a16="http://schemas.microsoft.com/office/drawing/2014/main" id="{F18B1CB6-3185-4975-9549-29E45493644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5972" y="1219200"/>
            <a:ext cx="3733800" cy="4648200"/>
          </a:xfrm>
          <a:prstGeom prst="rect">
            <a:avLst/>
          </a:prstGeom>
          <a:solidFill>
            <a:srgbClr val="FFFF00"/>
          </a:solidFill>
          <a:ln>
            <a:solidFill>
              <a:srgbClr val="FFFF00"/>
            </a:solidFill>
          </a:ln>
        </p:spPr>
      </p:pic>
      <p:pic>
        <p:nvPicPr>
          <p:cNvPr id="7" name="Рисунок 6">
            <a:extLst>
              <a:ext uri="{FF2B5EF4-FFF2-40B4-BE49-F238E27FC236}">
                <a16:creationId xmlns:a16="http://schemas.microsoft.com/office/drawing/2014/main" id="{09E5BEBB-DF27-4BFA-8EA9-A9BCA08C4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019378"/>
            <a:ext cx="3733800" cy="3457622"/>
          </a:xfrm>
          <a:prstGeom prst="rect">
            <a:avLst/>
          </a:prstGeom>
        </p:spPr>
      </p:pic>
    </p:spTree>
    <p:extLst>
      <p:ext uri="{BB962C8B-B14F-4D97-AF65-F5344CB8AC3E}">
        <p14:creationId xmlns:p14="http://schemas.microsoft.com/office/powerpoint/2010/main" val="3629538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2668E7-2911-4C54-81A4-FCE401007E0F}"/>
              </a:ext>
            </a:extLst>
          </p:cNvPr>
          <p:cNvPicPr>
            <a:picLocks noChangeAspect="1"/>
          </p:cNvPicPr>
          <p:nvPr/>
        </p:nvPicPr>
        <p:blipFill>
          <a:blip r:embed="rId2"/>
          <a:stretch>
            <a:fillRect/>
          </a:stretch>
        </p:blipFill>
        <p:spPr>
          <a:xfrm>
            <a:off x="1066800" y="228600"/>
            <a:ext cx="6781800" cy="6400800"/>
          </a:xfrm>
          <a:prstGeom prst="rect">
            <a:avLst/>
          </a:prstGeom>
        </p:spPr>
      </p:pic>
    </p:spTree>
    <p:extLst>
      <p:ext uri="{BB962C8B-B14F-4D97-AF65-F5344CB8AC3E}">
        <p14:creationId xmlns:p14="http://schemas.microsoft.com/office/powerpoint/2010/main" val="338127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921D-F8FF-4685-9EF9-507D4DF6E592}"/>
              </a:ext>
            </a:extLst>
          </p:cNvPr>
          <p:cNvSpPr>
            <a:spLocks noGrp="1"/>
          </p:cNvSpPr>
          <p:nvPr>
            <p:ph type="title"/>
          </p:nvPr>
        </p:nvSpPr>
        <p:spPr>
          <a:xfrm>
            <a:off x="184712" y="304800"/>
            <a:ext cx="8470776" cy="492443"/>
          </a:xfrm>
        </p:spPr>
        <p:txBody>
          <a:bodyPr/>
          <a:lstStyle/>
          <a:p>
            <a:r>
              <a:rPr lang="ru-RU" sz="3200" i="0" dirty="0">
                <a:solidFill>
                  <a:srgbClr val="C00000"/>
                </a:solidFill>
                <a:latin typeface="+mj-lt"/>
              </a:rPr>
              <a:t>ТАЛИДОМИДНАЯ ТРАГЕДИЯ</a:t>
            </a:r>
            <a:endParaRPr lang="en-US" sz="3200" i="0" dirty="0">
              <a:solidFill>
                <a:srgbClr val="C00000"/>
              </a:solidFill>
              <a:latin typeface="+mj-lt"/>
            </a:endParaRPr>
          </a:p>
        </p:txBody>
      </p:sp>
      <p:pic>
        <p:nvPicPr>
          <p:cNvPr id="4" name="Content Placeholder 3">
            <a:extLst>
              <a:ext uri="{FF2B5EF4-FFF2-40B4-BE49-F238E27FC236}">
                <a16:creationId xmlns:a16="http://schemas.microsoft.com/office/drawing/2014/main" id="{43DBA824-C092-4B27-B176-2EB9E8EC7636}"/>
              </a:ext>
            </a:extLst>
          </p:cNvPr>
          <p:cNvPicPr>
            <a:picLocks noGrp="1" noChangeAspect="1"/>
          </p:cNvPicPr>
          <p:nvPr>
            <p:ph idx="1"/>
          </p:nvPr>
        </p:nvPicPr>
        <p:blipFill>
          <a:blip r:embed="rId2"/>
          <a:stretch>
            <a:fillRect/>
          </a:stretch>
        </p:blipFill>
        <p:spPr>
          <a:xfrm>
            <a:off x="459609" y="1657350"/>
            <a:ext cx="4616447" cy="3543300"/>
          </a:xfrm>
          <a:prstGeom prst="rect">
            <a:avLst/>
          </a:prstGeom>
        </p:spPr>
      </p:pic>
      <p:sp>
        <p:nvSpPr>
          <p:cNvPr id="3" name="Rectangle 2">
            <a:extLst>
              <a:ext uri="{FF2B5EF4-FFF2-40B4-BE49-F238E27FC236}">
                <a16:creationId xmlns:a16="http://schemas.microsoft.com/office/drawing/2014/main" id="{A33D6964-162C-43F1-BE4C-1A8F861D0839}"/>
              </a:ext>
            </a:extLst>
          </p:cNvPr>
          <p:cNvSpPr/>
          <p:nvPr/>
        </p:nvSpPr>
        <p:spPr>
          <a:xfrm>
            <a:off x="4420100" y="990600"/>
            <a:ext cx="4616447" cy="5539978"/>
          </a:xfrm>
          <a:prstGeom prst="rect">
            <a:avLst/>
          </a:prstGeom>
        </p:spPr>
        <p:txBody>
          <a:bodyPr wrap="square">
            <a:spAutoFit/>
          </a:bodyPr>
          <a:lstStyle/>
          <a:p>
            <a:pPr lvl="2" algn="just">
              <a:spcBef>
                <a:spcPts val="600"/>
              </a:spcBef>
              <a:spcAft>
                <a:spcPts val="600"/>
              </a:spcAft>
              <a:buClr>
                <a:schemeClr val="tx1"/>
              </a:buClr>
            </a:pPr>
            <a:r>
              <a:rPr lang="en-US" altLang="fr-FR" b="1" dirty="0">
                <a:solidFill>
                  <a:srgbClr val="FF0000"/>
                </a:solidFill>
              </a:rPr>
              <a:t>1958</a:t>
            </a:r>
            <a:r>
              <a:rPr lang="ru-RU" altLang="fr-FR" b="1" dirty="0">
                <a:solidFill>
                  <a:srgbClr val="FF0000"/>
                </a:solidFill>
              </a:rPr>
              <a:t> год</a:t>
            </a:r>
            <a:r>
              <a:rPr lang="en-US" altLang="fr-FR" dirty="0">
                <a:solidFill>
                  <a:srgbClr val="FF0000"/>
                </a:solidFill>
              </a:rPr>
              <a:t>:</a:t>
            </a:r>
            <a:r>
              <a:rPr lang="en-US" altLang="fr-FR" dirty="0">
                <a:solidFill>
                  <a:schemeClr val="accent4">
                    <a:lumMod val="10000"/>
                  </a:schemeClr>
                </a:solidFill>
              </a:rPr>
              <a:t> </a:t>
            </a:r>
            <a:r>
              <a:rPr lang="ru-RU" altLang="fr-FR" dirty="0">
                <a:solidFill>
                  <a:schemeClr val="accent4">
                    <a:lumMod val="10000"/>
                  </a:schemeClr>
                </a:solidFill>
              </a:rPr>
              <a:t>На фармацевтическом рынке был впервые зарегистрирован препарат Талидомид для лечения легкого утреннего недомогания беременных в Великобритании</a:t>
            </a:r>
          </a:p>
          <a:p>
            <a:pPr lvl="2" algn="just">
              <a:spcBef>
                <a:spcPts val="600"/>
              </a:spcBef>
              <a:spcAft>
                <a:spcPts val="600"/>
              </a:spcAft>
              <a:buClr>
                <a:schemeClr val="tx1"/>
              </a:buClr>
            </a:pPr>
            <a:r>
              <a:rPr lang="ru-RU" altLang="fr-FR" dirty="0">
                <a:solidFill>
                  <a:schemeClr val="accent4">
                    <a:lumMod val="10000"/>
                  </a:schemeClr>
                </a:solidFill>
              </a:rPr>
              <a:t>А уже в</a:t>
            </a:r>
            <a:r>
              <a:rPr lang="en-US" altLang="fr-FR" dirty="0">
                <a:solidFill>
                  <a:schemeClr val="accent4">
                    <a:lumMod val="10000"/>
                  </a:schemeClr>
                </a:solidFill>
              </a:rPr>
              <a:t> </a:t>
            </a:r>
          </a:p>
          <a:p>
            <a:pPr lvl="2" algn="just" eaLnBrk="1" hangingPunct="1">
              <a:spcBef>
                <a:spcPts val="600"/>
              </a:spcBef>
              <a:spcAft>
                <a:spcPts val="600"/>
              </a:spcAft>
              <a:buClr>
                <a:schemeClr val="tx1"/>
              </a:buClr>
            </a:pPr>
            <a:r>
              <a:rPr lang="en-US" altLang="fr-FR" b="1" dirty="0">
                <a:solidFill>
                  <a:srgbClr val="FF0000"/>
                </a:solidFill>
              </a:rPr>
              <a:t>1961</a:t>
            </a:r>
            <a:r>
              <a:rPr lang="ru-RU" altLang="fr-FR" b="1" dirty="0">
                <a:solidFill>
                  <a:srgbClr val="FF0000"/>
                </a:solidFill>
              </a:rPr>
              <a:t> году</a:t>
            </a:r>
            <a:r>
              <a:rPr lang="en-US" altLang="fr-FR" dirty="0">
                <a:solidFill>
                  <a:srgbClr val="FF0000"/>
                </a:solidFill>
              </a:rPr>
              <a:t>:</a:t>
            </a:r>
            <a:r>
              <a:rPr lang="en-US" altLang="fr-FR" dirty="0">
                <a:solidFill>
                  <a:schemeClr val="accent4">
                    <a:lumMod val="10000"/>
                  </a:schemeClr>
                </a:solidFill>
              </a:rPr>
              <a:t> </a:t>
            </a:r>
            <a:r>
              <a:rPr lang="ru-RU" altLang="fr-FR" dirty="0">
                <a:solidFill>
                  <a:schemeClr val="accent4">
                    <a:lumMod val="10000"/>
                  </a:schemeClr>
                </a:solidFill>
              </a:rPr>
              <a:t>Первая публикация о рождении детей с уродствами конечностей рожденных у женщин принимавших талидомид</a:t>
            </a:r>
            <a:endParaRPr lang="en-US" altLang="fr-FR" dirty="0">
              <a:solidFill>
                <a:schemeClr val="accent4">
                  <a:lumMod val="10000"/>
                </a:schemeClr>
              </a:solidFill>
            </a:endParaRPr>
          </a:p>
          <a:p>
            <a:pPr lvl="2" algn="just" eaLnBrk="1" hangingPunct="1">
              <a:spcBef>
                <a:spcPts val="600"/>
              </a:spcBef>
              <a:spcAft>
                <a:spcPts val="600"/>
              </a:spcAft>
              <a:buClr>
                <a:schemeClr val="tx1"/>
              </a:buClr>
            </a:pPr>
            <a:r>
              <a:rPr lang="en-US" altLang="fr-FR" b="1" dirty="0">
                <a:solidFill>
                  <a:srgbClr val="FF0000"/>
                </a:solidFill>
              </a:rPr>
              <a:t>1962</a:t>
            </a:r>
            <a:r>
              <a:rPr lang="ru-RU" altLang="fr-FR" b="1" dirty="0">
                <a:solidFill>
                  <a:srgbClr val="FF0000"/>
                </a:solidFill>
              </a:rPr>
              <a:t> год</a:t>
            </a:r>
            <a:r>
              <a:rPr lang="en-US" altLang="fr-FR" dirty="0">
                <a:solidFill>
                  <a:srgbClr val="FF0000"/>
                </a:solidFill>
              </a:rPr>
              <a:t>:</a:t>
            </a:r>
            <a:r>
              <a:rPr lang="en-US" altLang="fr-FR" b="1" dirty="0">
                <a:solidFill>
                  <a:schemeClr val="accent4">
                    <a:lumMod val="10000"/>
                  </a:schemeClr>
                </a:solidFill>
              </a:rPr>
              <a:t> </a:t>
            </a:r>
            <a:r>
              <a:rPr lang="ru-RU" altLang="fr-FR" dirty="0">
                <a:solidFill>
                  <a:schemeClr val="accent4">
                    <a:lumMod val="10000"/>
                  </a:schemeClr>
                </a:solidFill>
              </a:rPr>
              <a:t>Выведение талидомида с фармацевтического рынка </a:t>
            </a:r>
            <a:r>
              <a:rPr lang="en-US" altLang="fr-FR" b="1" dirty="0">
                <a:solidFill>
                  <a:schemeClr val="accent4">
                    <a:lumMod val="10000"/>
                  </a:schemeClr>
                </a:solidFill>
                <a:sym typeface="Wingdings" panose="05000000000000000000" pitchFamily="2" charset="2"/>
              </a:rPr>
              <a:t> </a:t>
            </a:r>
            <a:r>
              <a:rPr lang="ru-RU" altLang="fr-FR" b="1" dirty="0">
                <a:solidFill>
                  <a:schemeClr val="accent4">
                    <a:lumMod val="10000"/>
                  </a:schemeClr>
                </a:solidFill>
                <a:sym typeface="Wingdings" panose="05000000000000000000" pitchFamily="2" charset="2"/>
              </a:rPr>
              <a:t>так как </a:t>
            </a:r>
            <a:r>
              <a:rPr lang="en-US" altLang="fr-FR" b="1" dirty="0">
                <a:solidFill>
                  <a:srgbClr val="FF0000"/>
                </a:solidFill>
              </a:rPr>
              <a:t>46 </a:t>
            </a:r>
            <a:r>
              <a:rPr lang="ru-RU" altLang="fr-FR" b="1" dirty="0">
                <a:solidFill>
                  <a:srgbClr val="FF0000"/>
                </a:solidFill>
              </a:rPr>
              <a:t>стран сообщили о</a:t>
            </a:r>
            <a:r>
              <a:rPr lang="en-US" altLang="fr-FR" b="1" dirty="0">
                <a:solidFill>
                  <a:srgbClr val="FF0000"/>
                </a:solidFill>
              </a:rPr>
              <a:t> 20’000 </a:t>
            </a:r>
            <a:r>
              <a:rPr lang="ru-RU" altLang="fr-FR" b="1" dirty="0">
                <a:solidFill>
                  <a:srgbClr val="FF0000"/>
                </a:solidFill>
              </a:rPr>
              <a:t>случаях  </a:t>
            </a:r>
            <a:r>
              <a:rPr lang="ru-RU" altLang="fr-FR" dirty="0">
                <a:solidFill>
                  <a:schemeClr val="accent4">
                    <a:lumMod val="10000"/>
                  </a:schemeClr>
                </a:solidFill>
              </a:rPr>
              <a:t>рождения детей с уродствами конечностей у женщин, принимавших талидомид</a:t>
            </a:r>
          </a:p>
          <a:p>
            <a:pPr lvl="2" algn="just" eaLnBrk="1" hangingPunct="1">
              <a:spcBef>
                <a:spcPts val="600"/>
              </a:spcBef>
              <a:spcAft>
                <a:spcPts val="600"/>
              </a:spcAft>
              <a:buClr>
                <a:schemeClr val="tx1"/>
              </a:buClr>
            </a:pPr>
            <a:r>
              <a:rPr lang="ru-RU" altLang="fr-FR" sz="800" b="1" dirty="0">
                <a:solidFill>
                  <a:srgbClr val="FF0000"/>
                </a:solidFill>
              </a:rPr>
              <a:t>.</a:t>
            </a:r>
            <a:endParaRPr lang="en-US" altLang="fr-FR" sz="800" dirty="0">
              <a:solidFill>
                <a:schemeClr val="accent4">
                  <a:lumMod val="10000"/>
                </a:schemeClr>
              </a:solidFill>
            </a:endParaRPr>
          </a:p>
        </p:txBody>
      </p:sp>
    </p:spTree>
    <p:extLst>
      <p:ext uri="{BB962C8B-B14F-4D97-AF65-F5344CB8AC3E}">
        <p14:creationId xmlns:p14="http://schemas.microsoft.com/office/powerpoint/2010/main" val="150369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85800" y="152401"/>
            <a:ext cx="7516688" cy="609600"/>
          </a:xfrm>
        </p:spPr>
        <p:txBody>
          <a:bodyPr>
            <a:normAutofit/>
          </a:bodyPr>
          <a:lstStyle/>
          <a:p>
            <a:pPr algn="ctr"/>
            <a:r>
              <a:rPr lang="ru-RU" sz="3200" i="0" dirty="0">
                <a:solidFill>
                  <a:srgbClr val="C00000"/>
                </a:solidFill>
                <a:latin typeface="+mj-lt"/>
              </a:rPr>
              <a:t>РОЛИ И ПОЛНОМОЧИЯ В</a:t>
            </a:r>
            <a:r>
              <a:rPr lang="en-US" sz="3200" i="0" dirty="0">
                <a:solidFill>
                  <a:srgbClr val="C00000"/>
                </a:solidFill>
                <a:latin typeface="+mj-lt"/>
              </a:rPr>
              <a:t> </a:t>
            </a:r>
            <a:r>
              <a:rPr lang="ru-RU" sz="3200" i="0" dirty="0">
                <a:solidFill>
                  <a:srgbClr val="C00000"/>
                </a:solidFill>
                <a:latin typeface="+mj-lt"/>
              </a:rPr>
              <a:t>АМБП</a:t>
            </a:r>
            <a:endParaRPr lang="en-US" sz="3200" i="0" dirty="0">
              <a:solidFill>
                <a:srgbClr val="C00000"/>
              </a:solidFill>
              <a:latin typeface="+mj-lt"/>
            </a:endParaRPr>
          </a:p>
        </p:txBody>
      </p:sp>
      <p:sp>
        <p:nvSpPr>
          <p:cNvPr id="10" name="Text Placeholder 9"/>
          <p:cNvSpPr>
            <a:spLocks noGrp="1"/>
          </p:cNvSpPr>
          <p:nvPr>
            <p:ph type="body" sz="quarter" idx="4294967295"/>
          </p:nvPr>
        </p:nvSpPr>
        <p:spPr>
          <a:xfrm>
            <a:off x="287784" y="990600"/>
            <a:ext cx="8640440" cy="5001369"/>
          </a:xfrm>
          <a:prstGeom prst="rect">
            <a:avLst/>
          </a:prstGeom>
        </p:spPr>
        <p:txBody>
          <a:bodyPr/>
          <a:lstStyle/>
          <a:p>
            <a:pPr marL="0" indent="0">
              <a:spcBef>
                <a:spcPts val="0"/>
              </a:spcBef>
              <a:spcAft>
                <a:spcPts val="600"/>
              </a:spcAft>
              <a:buClrTx/>
              <a:buSzPct val="100000"/>
              <a:buNone/>
            </a:pPr>
            <a:r>
              <a:rPr lang="ru-RU" sz="2000" b="1" dirty="0">
                <a:solidFill>
                  <a:schemeClr val="accent4">
                    <a:lumMod val="10000"/>
                  </a:schemeClr>
                </a:solidFill>
                <a:effectLst/>
              </a:rPr>
              <a:t>Медсестры и клиницисты</a:t>
            </a:r>
            <a:endParaRPr lang="en-US" sz="2000" b="1" dirty="0">
              <a:solidFill>
                <a:schemeClr val="accent4">
                  <a:lumMod val="10000"/>
                </a:schemeClr>
              </a:solidFill>
              <a:effectLst/>
            </a:endParaRPr>
          </a:p>
          <a:p>
            <a:pPr lvl="1">
              <a:spcBef>
                <a:spcPts val="0"/>
              </a:spcBef>
              <a:spcAft>
                <a:spcPts val="600"/>
              </a:spcAft>
              <a:buClrTx/>
              <a:buSzPct val="100000"/>
              <a:buFont typeface="Arial" panose="020B0604020202020204" pitchFamily="34" charset="0"/>
              <a:buChar char="•"/>
            </a:pPr>
            <a:r>
              <a:rPr lang="en-US" sz="1800" dirty="0">
                <a:solidFill>
                  <a:schemeClr val="accent4">
                    <a:lumMod val="10000"/>
                  </a:schemeClr>
                </a:solidFill>
                <a:effectLst/>
              </a:rPr>
              <a:t>	</a:t>
            </a:r>
            <a:r>
              <a:rPr lang="ru-RU" sz="1600" dirty="0">
                <a:solidFill>
                  <a:schemeClr val="accent4">
                    <a:lumMod val="10000"/>
                  </a:schemeClr>
                </a:solidFill>
                <a:effectLst/>
              </a:rPr>
              <a:t>вести надлежащий клинический мониторинг</a:t>
            </a:r>
            <a:endParaRPr lang="en-US" sz="1600" dirty="0">
              <a:solidFill>
                <a:schemeClr val="accent4">
                  <a:lumMod val="10000"/>
                </a:schemeClr>
              </a:solidFill>
              <a:effectLst/>
            </a:endParaRPr>
          </a:p>
          <a:p>
            <a:pPr lvl="1">
              <a:spcBef>
                <a:spcPts val="0"/>
              </a:spcBef>
              <a:spcAft>
                <a:spcPts val="600"/>
              </a:spcAft>
              <a:buClrTx/>
              <a:buSzPct val="100000"/>
              <a:buFont typeface="Arial" panose="020B0604020202020204" pitchFamily="34" charset="0"/>
              <a:buChar char="•"/>
            </a:pPr>
            <a:r>
              <a:rPr lang="en-US" sz="1600" dirty="0">
                <a:solidFill>
                  <a:schemeClr val="accent4">
                    <a:lumMod val="10000"/>
                  </a:schemeClr>
                </a:solidFill>
                <a:effectLst/>
              </a:rPr>
              <a:t>	</a:t>
            </a:r>
            <a:r>
              <a:rPr lang="ru-RU" sz="1600" dirty="0">
                <a:solidFill>
                  <a:schemeClr val="accent4">
                    <a:lumMod val="10000"/>
                  </a:schemeClr>
                </a:solidFill>
                <a:effectLst/>
              </a:rPr>
              <a:t>раннее выявление и ведение</a:t>
            </a:r>
            <a:r>
              <a:rPr lang="en-US" sz="1600" dirty="0">
                <a:solidFill>
                  <a:schemeClr val="accent4">
                    <a:lumMod val="10000"/>
                  </a:schemeClr>
                </a:solidFill>
                <a:effectLst/>
              </a:rPr>
              <a:t> </a:t>
            </a:r>
            <a:r>
              <a:rPr lang="ru-RU" sz="1600" dirty="0">
                <a:solidFill>
                  <a:schemeClr val="accent4">
                    <a:lumMod val="10000"/>
                  </a:schemeClr>
                </a:solidFill>
                <a:effectLst/>
              </a:rPr>
              <a:t>НЯ</a:t>
            </a:r>
            <a:endParaRPr lang="en-US" sz="1600" dirty="0">
              <a:solidFill>
                <a:schemeClr val="accent4">
                  <a:lumMod val="10000"/>
                </a:schemeClr>
              </a:solidFill>
              <a:effectLst/>
            </a:endParaRPr>
          </a:p>
          <a:p>
            <a:pPr lvl="1">
              <a:spcBef>
                <a:spcPts val="0"/>
              </a:spcBef>
              <a:spcAft>
                <a:spcPts val="600"/>
              </a:spcAft>
              <a:buClrTx/>
              <a:buSzPct val="100000"/>
              <a:buFont typeface="Arial" panose="020B0604020202020204" pitchFamily="34" charset="0"/>
              <a:buChar char="•"/>
            </a:pPr>
            <a:r>
              <a:rPr lang="en-US" sz="1600" dirty="0">
                <a:solidFill>
                  <a:schemeClr val="accent4">
                    <a:lumMod val="10000"/>
                  </a:schemeClr>
                </a:solidFill>
                <a:effectLst/>
              </a:rPr>
              <a:t>	</a:t>
            </a:r>
            <a:r>
              <a:rPr lang="ru-RU" sz="1600" dirty="0">
                <a:solidFill>
                  <a:schemeClr val="accent4">
                    <a:lumMod val="10000"/>
                  </a:schemeClr>
                </a:solidFill>
                <a:effectLst/>
              </a:rPr>
              <a:t>учет и отчетность по НЯ</a:t>
            </a:r>
            <a:r>
              <a:rPr lang="en-US" sz="1600" dirty="0">
                <a:solidFill>
                  <a:schemeClr val="accent4">
                    <a:lumMod val="10000"/>
                  </a:schemeClr>
                </a:solidFill>
                <a:effectLst/>
              </a:rPr>
              <a:t> – </a:t>
            </a:r>
            <a:r>
              <a:rPr lang="ru-RU" sz="1600" dirty="0">
                <a:solidFill>
                  <a:schemeClr val="accent4">
                    <a:lumMod val="10000"/>
                  </a:schemeClr>
                </a:solidFill>
                <a:effectLst/>
              </a:rPr>
              <a:t>включая его последствия</a:t>
            </a:r>
            <a:endParaRPr lang="en-US" sz="1600" dirty="0">
              <a:solidFill>
                <a:schemeClr val="accent4">
                  <a:lumMod val="10000"/>
                </a:schemeClr>
              </a:solidFill>
              <a:effectLst/>
            </a:endParaRPr>
          </a:p>
          <a:p>
            <a:pPr marL="0" indent="0">
              <a:spcBef>
                <a:spcPts val="0"/>
              </a:spcBef>
              <a:spcAft>
                <a:spcPts val="600"/>
              </a:spcAft>
              <a:buClrTx/>
              <a:buSzPct val="100000"/>
              <a:buNone/>
            </a:pPr>
            <a:r>
              <a:rPr lang="ru-RU" sz="2000" b="1" dirty="0">
                <a:solidFill>
                  <a:schemeClr val="accent4">
                    <a:lumMod val="10000"/>
                  </a:schemeClr>
                </a:solidFill>
                <a:effectLst/>
              </a:rPr>
              <a:t>Консилиум  ЦВКК по ЛУ-ТБ</a:t>
            </a:r>
            <a:endParaRPr lang="en-US" sz="2000" b="1" dirty="0">
              <a:solidFill>
                <a:schemeClr val="accent4">
                  <a:lumMod val="10000"/>
                </a:schemeClr>
              </a:solidFill>
              <a:effectLst/>
            </a:endParaRPr>
          </a:p>
          <a:p>
            <a:pPr lvl="1">
              <a:spcBef>
                <a:spcPts val="0"/>
              </a:spcBef>
              <a:spcAft>
                <a:spcPts val="600"/>
              </a:spcAft>
              <a:buClrTx/>
              <a:buSzPct val="100000"/>
              <a:buFont typeface="Arial" panose="020B0604020202020204" pitchFamily="34" charset="0"/>
              <a:buChar char="•"/>
            </a:pPr>
            <a:r>
              <a:rPr lang="en-US" sz="1800" dirty="0">
                <a:solidFill>
                  <a:schemeClr val="accent4">
                    <a:lumMod val="10000"/>
                  </a:schemeClr>
                </a:solidFill>
                <a:effectLst/>
              </a:rPr>
              <a:t>	</a:t>
            </a:r>
            <a:r>
              <a:rPr lang="ru-RU" sz="1600" dirty="0">
                <a:solidFill>
                  <a:schemeClr val="accent4">
                    <a:lumMod val="10000"/>
                  </a:schemeClr>
                </a:solidFill>
                <a:effectLst/>
              </a:rPr>
              <a:t>помогать лечащим врачам вести серьезные нежелательные явления</a:t>
            </a:r>
            <a:endParaRPr lang="en-US" sz="1600" dirty="0">
              <a:solidFill>
                <a:schemeClr val="accent4">
                  <a:lumMod val="10000"/>
                </a:schemeClr>
              </a:solidFill>
              <a:effectLst/>
            </a:endParaRPr>
          </a:p>
          <a:p>
            <a:pPr lvl="1">
              <a:spcBef>
                <a:spcPts val="0"/>
              </a:spcBef>
              <a:spcAft>
                <a:spcPts val="600"/>
              </a:spcAft>
              <a:buClrTx/>
              <a:buSzPct val="100000"/>
              <a:buFont typeface="Arial" panose="020B0604020202020204" pitchFamily="34" charset="0"/>
              <a:buChar char="•"/>
            </a:pPr>
            <a:r>
              <a:rPr lang="en-US" sz="1600" dirty="0">
                <a:solidFill>
                  <a:schemeClr val="accent4">
                    <a:lumMod val="10000"/>
                  </a:schemeClr>
                </a:solidFill>
                <a:effectLst/>
              </a:rPr>
              <a:t>	</a:t>
            </a:r>
            <a:r>
              <a:rPr lang="ru-RU" sz="1600" dirty="0">
                <a:solidFill>
                  <a:schemeClr val="accent4">
                    <a:lumMod val="10000"/>
                  </a:schemeClr>
                </a:solidFill>
                <a:effectLst/>
              </a:rPr>
              <a:t>вести мониторинг и надзор за НЯ</a:t>
            </a:r>
            <a:r>
              <a:rPr lang="en-US" sz="1600" dirty="0">
                <a:solidFill>
                  <a:schemeClr val="accent4">
                    <a:lumMod val="10000"/>
                  </a:schemeClr>
                </a:solidFill>
                <a:effectLst/>
              </a:rPr>
              <a:t>– </a:t>
            </a:r>
            <a:r>
              <a:rPr lang="ru-RU" sz="1600" dirty="0">
                <a:solidFill>
                  <a:schemeClr val="accent4">
                    <a:lumMod val="10000"/>
                  </a:schemeClr>
                </a:solidFill>
                <a:effectLst/>
              </a:rPr>
              <a:t>включая отчетность в </a:t>
            </a:r>
            <a:r>
              <a:rPr lang="en-US" sz="1600" dirty="0">
                <a:solidFill>
                  <a:schemeClr val="accent4">
                    <a:lumMod val="10000"/>
                  </a:schemeClr>
                </a:solidFill>
                <a:effectLst/>
              </a:rPr>
              <a:t> </a:t>
            </a:r>
            <a:r>
              <a:rPr lang="ru-RU" sz="1600" dirty="0">
                <a:solidFill>
                  <a:schemeClr val="accent4">
                    <a:lumMod val="10000"/>
                  </a:schemeClr>
                </a:solidFill>
                <a:effectLst/>
              </a:rPr>
              <a:t>СГНФД</a:t>
            </a:r>
            <a:endParaRPr lang="en-US" sz="1600" dirty="0">
              <a:solidFill>
                <a:schemeClr val="accent4">
                  <a:lumMod val="10000"/>
                </a:schemeClr>
              </a:solidFill>
              <a:effectLst/>
            </a:endParaRPr>
          </a:p>
          <a:p>
            <a:pPr lvl="1">
              <a:spcBef>
                <a:spcPts val="0"/>
              </a:spcBef>
              <a:spcAft>
                <a:spcPts val="600"/>
              </a:spcAft>
              <a:buClrTx/>
              <a:buSzPct val="100000"/>
              <a:buFont typeface="Arial" panose="020B0604020202020204" pitchFamily="34" charset="0"/>
              <a:buChar char="•"/>
            </a:pPr>
            <a:r>
              <a:rPr lang="en-US" sz="1600" dirty="0">
                <a:solidFill>
                  <a:schemeClr val="accent4">
                    <a:lumMod val="10000"/>
                  </a:schemeClr>
                </a:solidFill>
                <a:effectLst/>
              </a:rPr>
              <a:t>  </a:t>
            </a:r>
            <a:r>
              <a:rPr lang="ru-RU" sz="1600" dirty="0">
                <a:solidFill>
                  <a:schemeClr val="accent4">
                    <a:lumMod val="10000"/>
                  </a:schemeClr>
                </a:solidFill>
                <a:effectLst/>
              </a:rPr>
              <a:t>проводить оценку причинно-следственной связи</a:t>
            </a:r>
            <a:r>
              <a:rPr lang="en-US" sz="1600" dirty="0">
                <a:solidFill>
                  <a:schemeClr val="accent4">
                    <a:lumMod val="10000"/>
                  </a:schemeClr>
                </a:solidFill>
                <a:effectLst/>
              </a:rPr>
              <a:t> (</a:t>
            </a:r>
            <a:r>
              <a:rPr lang="ru-RU" sz="1600" dirty="0">
                <a:solidFill>
                  <a:schemeClr val="accent4">
                    <a:lumMod val="10000"/>
                  </a:schemeClr>
                </a:solidFill>
                <a:effectLst/>
              </a:rPr>
              <a:t>с</a:t>
            </a:r>
            <a:r>
              <a:rPr lang="en-US" sz="1600" dirty="0">
                <a:solidFill>
                  <a:schemeClr val="accent4">
                    <a:lumMod val="10000"/>
                  </a:schemeClr>
                </a:solidFill>
                <a:effectLst/>
              </a:rPr>
              <a:t> </a:t>
            </a:r>
            <a:r>
              <a:rPr lang="ru-RU" sz="1600" dirty="0">
                <a:solidFill>
                  <a:schemeClr val="accent4">
                    <a:lumMod val="10000"/>
                  </a:schemeClr>
                </a:solidFill>
                <a:effectLst/>
              </a:rPr>
              <a:t>СГНФД</a:t>
            </a:r>
            <a:r>
              <a:rPr lang="en-US" sz="1600" dirty="0">
                <a:solidFill>
                  <a:schemeClr val="accent4">
                    <a:lumMod val="10000"/>
                  </a:schemeClr>
                </a:solidFill>
                <a:effectLst/>
              </a:rPr>
              <a:t> </a:t>
            </a:r>
            <a:r>
              <a:rPr lang="ru-RU" sz="1600" dirty="0">
                <a:solidFill>
                  <a:schemeClr val="accent4">
                    <a:lumMod val="10000"/>
                  </a:schemeClr>
                </a:solidFill>
                <a:effectLst/>
              </a:rPr>
              <a:t>экспертами</a:t>
            </a:r>
            <a:r>
              <a:rPr lang="en-US" sz="1600" dirty="0">
                <a:solidFill>
                  <a:schemeClr val="accent4">
                    <a:lumMod val="10000"/>
                  </a:schemeClr>
                </a:solidFill>
                <a:effectLst/>
              </a:rPr>
              <a:t>)</a:t>
            </a:r>
          </a:p>
          <a:p>
            <a:pPr lvl="1">
              <a:spcBef>
                <a:spcPts val="0"/>
              </a:spcBef>
              <a:spcAft>
                <a:spcPts val="600"/>
              </a:spcAft>
              <a:buClrTx/>
              <a:buSzPct val="100000"/>
              <a:buFont typeface="Arial" panose="020B0604020202020204" pitchFamily="34" charset="0"/>
              <a:buChar char="•"/>
            </a:pPr>
            <a:r>
              <a:rPr lang="en-US" sz="1600" dirty="0">
                <a:solidFill>
                  <a:schemeClr val="accent4">
                    <a:lumMod val="10000"/>
                  </a:schemeClr>
                </a:solidFill>
                <a:effectLst/>
              </a:rPr>
              <a:t>  </a:t>
            </a:r>
            <a:r>
              <a:rPr lang="ru-RU" sz="1600" dirty="0">
                <a:solidFill>
                  <a:schemeClr val="accent4">
                    <a:lumMod val="10000"/>
                  </a:schemeClr>
                </a:solidFill>
                <a:effectLst/>
              </a:rPr>
              <a:t>обратная связь по отдельным вопросам (с СГНФД</a:t>
            </a:r>
            <a:r>
              <a:rPr lang="en-US" sz="1600" dirty="0">
                <a:solidFill>
                  <a:schemeClr val="accent4">
                    <a:lumMod val="10000"/>
                  </a:schemeClr>
                </a:solidFill>
                <a:effectLst/>
              </a:rPr>
              <a:t> </a:t>
            </a:r>
            <a:r>
              <a:rPr lang="ru-RU" sz="1600" dirty="0">
                <a:solidFill>
                  <a:schemeClr val="accent4">
                    <a:lumMod val="10000"/>
                  </a:schemeClr>
                </a:solidFill>
                <a:effectLst/>
              </a:rPr>
              <a:t>экспертами</a:t>
            </a:r>
            <a:r>
              <a:rPr lang="en-US" sz="1600" dirty="0">
                <a:solidFill>
                  <a:schemeClr val="accent4">
                    <a:lumMod val="10000"/>
                  </a:schemeClr>
                </a:solidFill>
                <a:effectLst/>
              </a:rPr>
              <a:t>)</a:t>
            </a:r>
          </a:p>
          <a:p>
            <a:pPr lvl="1">
              <a:spcBef>
                <a:spcPts val="0"/>
              </a:spcBef>
              <a:spcAft>
                <a:spcPts val="600"/>
              </a:spcAft>
              <a:buClrTx/>
              <a:buSzPct val="100000"/>
              <a:buFont typeface="Arial" panose="020B0604020202020204" pitchFamily="34" charset="0"/>
              <a:buChar char="•"/>
            </a:pPr>
            <a:r>
              <a:rPr lang="en-US" sz="1600" dirty="0">
                <a:solidFill>
                  <a:schemeClr val="accent4">
                    <a:lumMod val="10000"/>
                  </a:schemeClr>
                </a:solidFill>
                <a:effectLst/>
              </a:rPr>
              <a:t>	</a:t>
            </a:r>
            <a:r>
              <a:rPr lang="ru-RU" sz="1600" dirty="0">
                <a:solidFill>
                  <a:schemeClr val="accent4">
                    <a:lumMod val="10000"/>
                  </a:schemeClr>
                </a:solidFill>
                <a:effectLst/>
              </a:rPr>
              <a:t>оценка программы и изменение политики</a:t>
            </a:r>
            <a:endParaRPr lang="en-US" sz="1600" dirty="0">
              <a:solidFill>
                <a:schemeClr val="accent4">
                  <a:lumMod val="10000"/>
                </a:schemeClr>
              </a:solidFill>
              <a:effectLst/>
            </a:endParaRPr>
          </a:p>
          <a:p>
            <a:pPr marL="0" indent="0">
              <a:spcBef>
                <a:spcPts val="0"/>
              </a:spcBef>
              <a:spcAft>
                <a:spcPts val="600"/>
              </a:spcAft>
              <a:buClrTx/>
              <a:buSzPct val="100000"/>
              <a:buNone/>
            </a:pPr>
            <a:r>
              <a:rPr lang="ru-RU" sz="2000" b="1" dirty="0">
                <a:solidFill>
                  <a:schemeClr val="accent4">
                    <a:lumMod val="10000"/>
                  </a:schemeClr>
                </a:solidFill>
                <a:effectLst/>
              </a:rPr>
              <a:t>СГНФД</a:t>
            </a:r>
            <a:r>
              <a:rPr lang="en-US" sz="2000" b="1" dirty="0">
                <a:solidFill>
                  <a:schemeClr val="accent4">
                    <a:lumMod val="10000"/>
                  </a:schemeClr>
                </a:solidFill>
                <a:effectLst/>
              </a:rPr>
              <a:t> (C</a:t>
            </a:r>
            <a:r>
              <a:rPr lang="ru-RU" sz="2000" b="1" dirty="0">
                <a:solidFill>
                  <a:schemeClr val="accent4">
                    <a:lumMod val="10000"/>
                  </a:schemeClr>
                </a:solidFill>
                <a:effectLst/>
              </a:rPr>
              <a:t>лужба Государственного надзора за фармацевтической деятельностью/Департамент фармаконадзора)</a:t>
            </a:r>
            <a:endParaRPr lang="en-US" sz="2000" b="1" dirty="0">
              <a:solidFill>
                <a:schemeClr val="accent4">
                  <a:lumMod val="10000"/>
                </a:schemeClr>
              </a:solidFill>
              <a:effectLst/>
            </a:endParaRPr>
          </a:p>
          <a:p>
            <a:pPr lvl="1">
              <a:spcBef>
                <a:spcPts val="0"/>
              </a:spcBef>
              <a:spcAft>
                <a:spcPts val="600"/>
              </a:spcAft>
              <a:buClrTx/>
              <a:buSzPct val="100000"/>
              <a:buFont typeface="Arial" panose="020B0604020202020204" pitchFamily="34" charset="0"/>
              <a:buChar char="•"/>
            </a:pPr>
            <a:r>
              <a:rPr lang="ru-RU" sz="1600" dirty="0">
                <a:solidFill>
                  <a:schemeClr val="accent4">
                    <a:lumMod val="10000"/>
                  </a:schemeClr>
                </a:solidFill>
                <a:effectLst/>
              </a:rPr>
              <a:t>Провести оценку причинно-следственной связи</a:t>
            </a:r>
            <a:r>
              <a:rPr lang="en-US" sz="1600" dirty="0">
                <a:solidFill>
                  <a:schemeClr val="accent4">
                    <a:lumMod val="10000"/>
                  </a:schemeClr>
                </a:solidFill>
                <a:effectLst/>
              </a:rPr>
              <a:t> (</a:t>
            </a:r>
            <a:r>
              <a:rPr lang="ru-RU" sz="1600" dirty="0">
                <a:solidFill>
                  <a:schemeClr val="accent4">
                    <a:lumMod val="10000"/>
                  </a:schemeClr>
                </a:solidFill>
                <a:effectLst/>
              </a:rPr>
              <a:t>с ЦВКК по ЛУ-ТБ</a:t>
            </a:r>
            <a:r>
              <a:rPr lang="en-US" sz="1600" dirty="0">
                <a:solidFill>
                  <a:schemeClr val="accent4">
                    <a:lumMod val="10000"/>
                  </a:schemeClr>
                </a:solidFill>
                <a:effectLst/>
              </a:rPr>
              <a:t>)</a:t>
            </a:r>
          </a:p>
          <a:p>
            <a:pPr lvl="1">
              <a:spcBef>
                <a:spcPts val="0"/>
              </a:spcBef>
              <a:spcAft>
                <a:spcPts val="600"/>
              </a:spcAft>
              <a:buClrTx/>
              <a:buSzPct val="100000"/>
              <a:buFont typeface="Arial" panose="020B0604020202020204" pitchFamily="34" charset="0"/>
              <a:buChar char="•"/>
            </a:pPr>
            <a:r>
              <a:rPr lang="ru-RU" sz="1600" dirty="0">
                <a:solidFill>
                  <a:schemeClr val="accent4">
                    <a:lumMod val="10000"/>
                  </a:schemeClr>
                </a:solidFill>
                <a:effectLst/>
              </a:rPr>
              <a:t>Провести анализ сигналов</a:t>
            </a:r>
            <a:endParaRPr lang="en-US" sz="1600" dirty="0">
              <a:solidFill>
                <a:schemeClr val="accent4">
                  <a:lumMod val="10000"/>
                </a:schemeClr>
              </a:solidFill>
              <a:effectLst/>
            </a:endParaRPr>
          </a:p>
          <a:p>
            <a:pPr lvl="1">
              <a:spcBef>
                <a:spcPts val="0"/>
              </a:spcBef>
              <a:spcAft>
                <a:spcPts val="600"/>
              </a:spcAft>
              <a:buClrTx/>
              <a:buSzPct val="100000"/>
              <a:buFont typeface="Arial" panose="020B0604020202020204" pitchFamily="34" charset="0"/>
              <a:buChar char="•"/>
            </a:pPr>
            <a:r>
              <a:rPr lang="ru-RU" sz="1600" dirty="0">
                <a:solidFill>
                  <a:schemeClr val="accent4">
                    <a:lumMod val="10000"/>
                  </a:schemeClr>
                </a:solidFill>
                <a:effectLst/>
              </a:rPr>
              <a:t>Мониторинг и надзор</a:t>
            </a:r>
            <a:r>
              <a:rPr lang="en-US" sz="1600" dirty="0">
                <a:solidFill>
                  <a:schemeClr val="accent4">
                    <a:lumMod val="10000"/>
                  </a:schemeClr>
                </a:solidFill>
                <a:effectLst/>
              </a:rPr>
              <a:t> (</a:t>
            </a:r>
            <a:r>
              <a:rPr lang="ru-RU" sz="1600" dirty="0">
                <a:solidFill>
                  <a:schemeClr val="accent4">
                    <a:lumMod val="10000"/>
                  </a:schemeClr>
                </a:solidFill>
                <a:effectLst/>
              </a:rPr>
              <a:t>вместе с экспертами по ТБ</a:t>
            </a:r>
            <a:r>
              <a:rPr lang="en-US" sz="1600" dirty="0">
                <a:solidFill>
                  <a:schemeClr val="accent4">
                    <a:lumMod val="10000"/>
                  </a:schemeClr>
                </a:solidFill>
                <a:effectLst/>
              </a:rPr>
              <a:t>)</a:t>
            </a:r>
          </a:p>
        </p:txBody>
      </p:sp>
    </p:spTree>
    <p:extLst>
      <p:ext uri="{BB962C8B-B14F-4D97-AF65-F5344CB8AC3E}">
        <p14:creationId xmlns:p14="http://schemas.microsoft.com/office/powerpoint/2010/main" val="4069328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60CF04-FB32-4717-AD72-7EFFF813D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124744"/>
            <a:ext cx="4674394" cy="4869160"/>
          </a:xfrm>
          <a:prstGeom prst="rect">
            <a:avLst/>
          </a:prstGeom>
        </p:spPr>
      </p:pic>
      <p:sp>
        <p:nvSpPr>
          <p:cNvPr id="4" name="Title 4">
            <a:extLst>
              <a:ext uri="{FF2B5EF4-FFF2-40B4-BE49-F238E27FC236}">
                <a16:creationId xmlns:a16="http://schemas.microsoft.com/office/drawing/2014/main" id="{F1ECD17C-714E-446D-AEFA-69FFDB25F936}"/>
              </a:ext>
            </a:extLst>
          </p:cNvPr>
          <p:cNvSpPr txBox="1">
            <a:spLocks/>
          </p:cNvSpPr>
          <p:nvPr/>
        </p:nvSpPr>
        <p:spPr bwMode="auto">
          <a:xfrm>
            <a:off x="197644" y="332656"/>
            <a:ext cx="8748712" cy="7207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normAutofit/>
          </a:bodyPr>
          <a:lstStyle>
            <a:lvl1pPr algn="ctr" rtl="0" eaLnBrk="0" fontAlgn="base" hangingPunct="0">
              <a:spcBef>
                <a:spcPct val="0"/>
              </a:spcBef>
              <a:spcAft>
                <a:spcPct val="0"/>
              </a:spcAft>
              <a:defRPr sz="3600" b="1">
                <a:solidFill>
                  <a:srgbClr val="161616"/>
                </a:solidFill>
                <a:effectLst/>
                <a:latin typeface="+mj-lt"/>
                <a:ea typeface="+mj-ea"/>
                <a:cs typeface="+mj-cs"/>
              </a:defRPr>
            </a:lvl1pPr>
            <a:lvl2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9pPr>
          </a:lstStyle>
          <a:p>
            <a:r>
              <a:rPr lang="ru-RU" sz="3200" kern="0" dirty="0">
                <a:solidFill>
                  <a:srgbClr val="C00000"/>
                </a:solidFill>
              </a:rPr>
              <a:t>СПАСИБО ЗА ВНИМАНИЕ</a:t>
            </a:r>
            <a:endParaRPr lang="en-US" sz="3200" kern="0" dirty="0">
              <a:solidFill>
                <a:srgbClr val="C00000"/>
              </a:solidFill>
            </a:endParaRPr>
          </a:p>
        </p:txBody>
      </p:sp>
      <p:sp>
        <p:nvSpPr>
          <p:cNvPr id="5" name="Title 4">
            <a:extLst>
              <a:ext uri="{FF2B5EF4-FFF2-40B4-BE49-F238E27FC236}">
                <a16:creationId xmlns:a16="http://schemas.microsoft.com/office/drawing/2014/main" id="{C6710F1C-ED04-49B9-8C4D-A7EC2C3A5D49}"/>
              </a:ext>
            </a:extLst>
          </p:cNvPr>
          <p:cNvSpPr txBox="1">
            <a:spLocks/>
          </p:cNvSpPr>
          <p:nvPr/>
        </p:nvSpPr>
        <p:spPr bwMode="auto">
          <a:xfrm>
            <a:off x="76200" y="5993904"/>
            <a:ext cx="8870156" cy="304831"/>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normAutofit fontScale="92500" lnSpcReduction="20000"/>
          </a:bodyPr>
          <a:lstStyle>
            <a:lvl1pPr algn="ctr" rtl="0" eaLnBrk="0" fontAlgn="base" hangingPunct="0">
              <a:spcBef>
                <a:spcPct val="0"/>
              </a:spcBef>
              <a:spcAft>
                <a:spcPct val="0"/>
              </a:spcAft>
              <a:defRPr sz="3600" b="1">
                <a:solidFill>
                  <a:srgbClr val="161616"/>
                </a:solidFill>
                <a:effectLst/>
                <a:latin typeface="+mj-lt"/>
                <a:ea typeface="+mj-ea"/>
                <a:cs typeface="+mj-cs"/>
              </a:defRPr>
            </a:lvl1pPr>
            <a:lvl2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161616"/>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FFFF00"/>
                </a:solidFill>
                <a:effectLst>
                  <a:outerShdw blurRad="38100" dist="38100" dir="2700000" algn="tl">
                    <a:srgbClr val="C0C0C0"/>
                  </a:outerShdw>
                </a:effectLst>
                <a:latin typeface="Verdana" pitchFamily="34" charset="0"/>
              </a:defRPr>
            </a:lvl9pPr>
          </a:lstStyle>
          <a:p>
            <a:r>
              <a:rPr lang="ru-RU" sz="1800" b="0" i="1" kern="0" dirty="0">
                <a:solidFill>
                  <a:schemeClr val="tx1"/>
                </a:solidFill>
              </a:rPr>
              <a:t>Памятник жертвам талидомидной трагедии в Лондоне </a:t>
            </a:r>
            <a:endParaRPr lang="en-US" sz="1800" b="0" i="1" kern="0" dirty="0">
              <a:solidFill>
                <a:schemeClr val="tx1"/>
              </a:solidFill>
            </a:endParaRPr>
          </a:p>
        </p:txBody>
      </p:sp>
    </p:spTree>
    <p:extLst>
      <p:ext uri="{BB962C8B-B14F-4D97-AF65-F5344CB8AC3E}">
        <p14:creationId xmlns:p14="http://schemas.microsoft.com/office/powerpoint/2010/main" val="360855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EFCEA7AF-D417-44CF-8D71-188017F078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762000"/>
            <a:ext cx="695225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860B0901-F9EE-4B6E-A6E2-725620F63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382787"/>
            <a:ext cx="2736304" cy="385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07504" y="5643847"/>
            <a:ext cx="4994301" cy="1077218"/>
          </a:xfrm>
          <a:prstGeom prst="rect">
            <a:avLst/>
          </a:prstGeom>
          <a:solidFill>
            <a:schemeClr val="accent4"/>
          </a:solidFill>
          <a:ln>
            <a:solidFill>
              <a:srgbClr val="0070C0"/>
            </a:solidFill>
          </a:ln>
        </p:spPr>
        <p:txBody>
          <a:bodyPr wrap="square">
            <a:spAutoFit/>
          </a:bodyPr>
          <a:lstStyle/>
          <a:p>
            <a:pPr algn="ctr"/>
            <a:r>
              <a:rPr lang="ru-RU" sz="1600" b="1" dirty="0">
                <a:solidFill>
                  <a:schemeClr val="bg1"/>
                </a:solidFill>
                <a:latin typeface="Calibri"/>
                <a:cs typeface="+mn-cs"/>
              </a:rPr>
              <a:t>«Необходим экспертный орган для оценки токсичности новых лекарств» –статья-обращение к Парламенту Великобритании в газете «</a:t>
            </a:r>
            <a:r>
              <a:rPr lang="en-US" sz="1600" b="1" dirty="0">
                <a:solidFill>
                  <a:schemeClr val="bg1"/>
                </a:solidFill>
                <a:latin typeface="Calibri"/>
                <a:cs typeface="+mn-cs"/>
              </a:rPr>
              <a:t>The times</a:t>
            </a:r>
            <a:r>
              <a:rPr lang="ru-RU" sz="1600" b="1" dirty="0">
                <a:solidFill>
                  <a:schemeClr val="bg1"/>
                </a:solidFill>
                <a:latin typeface="Calibri"/>
                <a:cs typeface="+mn-cs"/>
              </a:rPr>
              <a:t>»</a:t>
            </a:r>
            <a:r>
              <a:rPr lang="en-US" sz="1600" b="1" dirty="0">
                <a:solidFill>
                  <a:schemeClr val="bg1"/>
                </a:solidFill>
                <a:latin typeface="Calibri"/>
                <a:cs typeface="+mn-cs"/>
              </a:rPr>
              <a:t> </a:t>
            </a:r>
            <a:r>
              <a:rPr lang="ru-RU" sz="1600" b="1" dirty="0">
                <a:solidFill>
                  <a:schemeClr val="bg1"/>
                </a:solidFill>
                <a:latin typeface="Calibri"/>
                <a:cs typeface="+mn-cs"/>
              </a:rPr>
              <a:t>ноябрь 1962, связанная с талидомидным скандалом</a:t>
            </a:r>
            <a:endParaRPr lang="ru-RU" sz="2400" b="1" dirty="0">
              <a:solidFill>
                <a:schemeClr val="bg1"/>
              </a:solidFill>
            </a:endParaRPr>
          </a:p>
        </p:txBody>
      </p:sp>
      <p:sp>
        <p:nvSpPr>
          <p:cNvPr id="8" name="TextBox 7"/>
          <p:cNvSpPr txBox="1"/>
          <p:nvPr/>
        </p:nvSpPr>
        <p:spPr>
          <a:xfrm>
            <a:off x="5399584" y="6238429"/>
            <a:ext cx="3744416" cy="461665"/>
          </a:xfrm>
          <a:prstGeom prst="rect">
            <a:avLst/>
          </a:prstGeom>
          <a:solidFill>
            <a:schemeClr val="accent4"/>
          </a:solidFill>
          <a:ln>
            <a:solidFill>
              <a:schemeClr val="bg2"/>
            </a:solidFill>
          </a:ln>
        </p:spPr>
        <p:txBody>
          <a:bodyPr wrap="square" rtlCol="0">
            <a:spAutoFit/>
          </a:bodyPr>
          <a:lstStyle/>
          <a:p>
            <a:pPr algn="ctr"/>
            <a:r>
              <a:rPr lang="ru-RU" sz="1200" b="1" dirty="0">
                <a:solidFill>
                  <a:schemeClr val="bg1"/>
                </a:solidFill>
              </a:rPr>
              <a:t>Побочные эффекты лекарств? Мы должны репортировать, используя желтую карту</a:t>
            </a:r>
          </a:p>
        </p:txBody>
      </p:sp>
      <p:sp>
        <p:nvSpPr>
          <p:cNvPr id="6" name="Title 1">
            <a:extLst>
              <a:ext uri="{FF2B5EF4-FFF2-40B4-BE49-F238E27FC236}">
                <a16:creationId xmlns:a16="http://schemas.microsoft.com/office/drawing/2014/main" id="{A18C66ED-0F26-4E97-BE35-B2B32AC6B440}"/>
              </a:ext>
            </a:extLst>
          </p:cNvPr>
          <p:cNvSpPr txBox="1">
            <a:spLocks/>
          </p:cNvSpPr>
          <p:nvPr/>
        </p:nvSpPr>
        <p:spPr>
          <a:xfrm>
            <a:off x="457200" y="34985"/>
            <a:ext cx="7896642" cy="1015663"/>
          </a:xfrm>
          <a:prstGeom prst="rect">
            <a:avLst/>
          </a:prstGeom>
          <a:solidFill>
            <a:schemeClr val="accent4"/>
          </a:solidFill>
          <a:ln>
            <a:solidFill>
              <a:srgbClr val="0070C0"/>
            </a:solidFill>
          </a:ln>
        </p:spPr>
        <p:txBody>
          <a:bodyPr wrap="square">
            <a:spAutoFit/>
          </a:bodyPr>
          <a:lstStyle>
            <a:defPPr>
              <a:defRPr lang="ru-RU"/>
            </a:defPPr>
            <a:lvl1pPr algn="ctr">
              <a:defRPr sz="1600" b="1">
                <a:solidFill>
                  <a:schemeClr val="bg1"/>
                </a:solidFill>
                <a:latin typeface="Calibri"/>
              </a:defRPr>
            </a:lvl1pPr>
          </a:lstStyle>
          <a:p>
            <a:r>
              <a:rPr lang="ru-RU" sz="2000" dirty="0"/>
              <a:t>Первая официальная публикация о масштабах талидомидной трагедии появилась в лондонской газете </a:t>
            </a:r>
            <a:r>
              <a:rPr lang="en-US" sz="2000" dirty="0"/>
              <a:t>“The Times” (</a:t>
            </a:r>
            <a:r>
              <a:rPr lang="ru-RU" sz="2000" dirty="0" err="1"/>
              <a:t>Зе</a:t>
            </a:r>
            <a:r>
              <a:rPr lang="ru-RU" sz="2000" dirty="0"/>
              <a:t> таймс</a:t>
            </a:r>
            <a:r>
              <a:rPr lang="en-US" sz="2000" dirty="0"/>
              <a:t>) </a:t>
            </a:r>
            <a:r>
              <a:rPr lang="ru-RU" sz="2000" dirty="0"/>
              <a:t>в ноябре 1962г.</a:t>
            </a:r>
            <a:endParaRPr lang="en-US" sz="2000" dirty="0"/>
          </a:p>
        </p:txBody>
      </p:sp>
    </p:spTree>
    <p:extLst>
      <p:ext uri="{BB962C8B-B14F-4D97-AF65-F5344CB8AC3E}">
        <p14:creationId xmlns:p14="http://schemas.microsoft.com/office/powerpoint/2010/main" val="31450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93AB7F-F6AA-4F91-80D1-0FBCB67949CE}"/>
              </a:ext>
            </a:extLst>
          </p:cNvPr>
          <p:cNvSpPr>
            <a:spLocks noGrp="1"/>
          </p:cNvSpPr>
          <p:nvPr>
            <p:ph type="body" idx="1"/>
          </p:nvPr>
        </p:nvSpPr>
        <p:spPr>
          <a:xfrm>
            <a:off x="1143000" y="2590800"/>
            <a:ext cx="6781800" cy="1292662"/>
          </a:xfrm>
        </p:spPr>
        <p:txBody>
          <a:bodyPr/>
          <a:lstStyle/>
          <a:p>
            <a:r>
              <a:rPr lang="ru-RU" dirty="0"/>
              <a:t>Таким образом стало обоснованным появление в здравоохранении фармаконадзора</a:t>
            </a:r>
            <a:endParaRPr lang="en-US" dirty="0"/>
          </a:p>
        </p:txBody>
      </p:sp>
    </p:spTree>
    <p:extLst>
      <p:ext uri="{BB962C8B-B14F-4D97-AF65-F5344CB8AC3E}">
        <p14:creationId xmlns:p14="http://schemas.microsoft.com/office/powerpoint/2010/main" val="13516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428E9AA-FE58-4B9C-AA60-8042983FA876}"/>
              </a:ext>
            </a:extLst>
          </p:cNvPr>
          <p:cNvSpPr>
            <a:spLocks noGrp="1"/>
          </p:cNvSpPr>
          <p:nvPr>
            <p:ph type="title"/>
          </p:nvPr>
        </p:nvSpPr>
        <p:spPr>
          <a:xfrm>
            <a:off x="822325" y="441325"/>
            <a:ext cx="7521575" cy="492443"/>
          </a:xfrm>
        </p:spPr>
        <p:txBody>
          <a:bodyPr/>
          <a:lstStyle/>
          <a:p>
            <a:pPr eaLnBrk="1" hangingPunct="1"/>
            <a:r>
              <a:rPr lang="ru-RU" altLang="ru-RU" sz="3200" b="1" i="0" dirty="0">
                <a:solidFill>
                  <a:srgbClr val="C00000"/>
                </a:solidFill>
                <a:latin typeface="+mj-lt"/>
              </a:rPr>
              <a:t>  ФАРМАКОНАДЗОР</a:t>
            </a:r>
            <a:endParaRPr lang="en-GB" altLang="fr-FR" sz="3200" b="1" i="0" dirty="0">
              <a:solidFill>
                <a:srgbClr val="C00000"/>
              </a:solidFill>
              <a:latin typeface="+mj-lt"/>
            </a:endParaRPr>
          </a:p>
        </p:txBody>
      </p:sp>
      <p:sp>
        <p:nvSpPr>
          <p:cNvPr id="17" name="Content Placeholder 5">
            <a:extLst>
              <a:ext uri="{FF2B5EF4-FFF2-40B4-BE49-F238E27FC236}">
                <a16:creationId xmlns:a16="http://schemas.microsoft.com/office/drawing/2014/main" id="{EC41A57F-F388-44AC-BF1B-B7B0AE09C1C1}"/>
              </a:ext>
            </a:extLst>
          </p:cNvPr>
          <p:cNvSpPr>
            <a:spLocks noGrp="1"/>
          </p:cNvSpPr>
          <p:nvPr>
            <p:ph idx="1"/>
          </p:nvPr>
        </p:nvSpPr>
        <p:spPr>
          <a:xfrm>
            <a:off x="304800" y="1700809"/>
            <a:ext cx="8382000" cy="3633192"/>
          </a:xfrm>
        </p:spPr>
        <p:txBody>
          <a:bodyPr rtlCol="0">
            <a:normAutofit/>
          </a:bodyPr>
          <a:lstStyle/>
          <a:p>
            <a:pPr algn="just" eaLnBrk="1" fontAlgn="auto" hangingPunct="1">
              <a:lnSpc>
                <a:spcPct val="110000"/>
              </a:lnSpc>
              <a:spcBef>
                <a:spcPts val="600"/>
              </a:spcBef>
              <a:spcAft>
                <a:spcPts val="600"/>
              </a:spcAft>
              <a:defRPr/>
            </a:pPr>
            <a:r>
              <a:rPr lang="ru-RU" sz="3200" dirty="0">
                <a:solidFill>
                  <a:schemeClr val="tx1"/>
                </a:solidFill>
                <a:latin typeface="+mj-lt"/>
              </a:rPr>
              <a:t>Фармаконадзор – это наука и действия, связанные с выявлением, оценкой, пониманием и предотвращением нежелательных реакций или каких-либо других явлений, связанных с лекарственными средствами (ВОЗ)</a:t>
            </a:r>
            <a:r>
              <a:rPr lang="en-GB" altLang="fr-FR" sz="3200" kern="0" dirty="0">
                <a:solidFill>
                  <a:schemeClr val="tx1"/>
                </a:solidFill>
                <a:latin typeface="+mj-lt"/>
              </a:rPr>
              <a:t>.</a:t>
            </a:r>
          </a:p>
          <a:p>
            <a:pPr algn="just" eaLnBrk="1" fontAlgn="auto" hangingPunct="1">
              <a:lnSpc>
                <a:spcPct val="110000"/>
              </a:lnSpc>
              <a:spcBef>
                <a:spcPts val="600"/>
              </a:spcBef>
              <a:spcAft>
                <a:spcPts val="600"/>
              </a:spcAft>
              <a:defRPr/>
            </a:pPr>
            <a:endParaRPr lang="en-GB" altLang="fr-FR" sz="2800" dirty="0">
              <a:solidFill>
                <a:schemeClr val="tx1"/>
              </a:solidFill>
            </a:endParaRPr>
          </a:p>
        </p:txBody>
      </p:sp>
      <p:sp>
        <p:nvSpPr>
          <p:cNvPr id="10" name="Slide Number Placeholder 5">
            <a:extLst>
              <a:ext uri="{FF2B5EF4-FFF2-40B4-BE49-F238E27FC236}">
                <a16:creationId xmlns:a16="http://schemas.microsoft.com/office/drawing/2014/main" id="{5012F560-57F3-4022-B90B-6F0A66B10772}"/>
              </a:ext>
            </a:extLst>
          </p:cNvPr>
          <p:cNvSpPr>
            <a:spLocks noGrp="1"/>
          </p:cNvSpPr>
          <p:nvPr>
            <p:ph type="sldNum" sz="quarter" idx="12"/>
          </p:nvPr>
        </p:nvSpPr>
        <p:spPr>
          <a:xfrm>
            <a:off x="7772400" y="6492875"/>
            <a:ext cx="2133600" cy="365125"/>
          </a:xfrm>
        </p:spPr>
        <p:txBody>
          <a:bodyPr>
            <a:normAutofit lnSpcReduction="10000"/>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6377D238-F728-41FC-AECC-9F50C8C99048}" type="slidenum">
              <a:rPr lang="en-US" altLang="en-US">
                <a:solidFill>
                  <a:srgbClr val="7F7F7F"/>
                </a:solidFill>
              </a:rPr>
              <a:pPr eaLnBrk="1" hangingPunct="1"/>
              <a:t>7</a:t>
            </a:fld>
            <a:endParaRPr lang="en-US" altLang="en-US">
              <a:solidFill>
                <a:srgbClr val="7F7F7F"/>
              </a:solidFill>
            </a:endParaRPr>
          </a:p>
        </p:txBody>
      </p:sp>
      <p:pic>
        <p:nvPicPr>
          <p:cNvPr id="16391" name="Picture 12">
            <a:extLst>
              <a:ext uri="{FF2B5EF4-FFF2-40B4-BE49-F238E27FC236}">
                <a16:creationId xmlns:a16="http://schemas.microsoft.com/office/drawing/2014/main" id="{62F7CA7C-6458-4A83-A0B0-F7FC4B7C0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506571"/>
            <a:ext cx="571500" cy="2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3">
            <a:extLst>
              <a:ext uri="{FF2B5EF4-FFF2-40B4-BE49-F238E27FC236}">
                <a16:creationId xmlns:a16="http://schemas.microsoft.com/office/drawing/2014/main" id="{1232EF04-960B-46D3-A628-7896647CF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361" y="513088"/>
            <a:ext cx="9350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F945ADDA-0C66-466A-BE03-0C61F3968FC9}"/>
              </a:ext>
            </a:extLst>
          </p:cNvPr>
          <p:cNvSpPr/>
          <p:nvPr/>
        </p:nvSpPr>
        <p:spPr>
          <a:xfrm>
            <a:off x="0" y="6553200"/>
            <a:ext cx="9144000" cy="276225"/>
          </a:xfrm>
          <a:prstGeom prst="rect">
            <a:avLst/>
          </a:prstGeom>
          <a:noFill/>
        </p:spPr>
        <p:txBody>
          <a:bodyPr>
            <a:spAutoFit/>
          </a:bodyPr>
          <a:lstStyle/>
          <a:p>
            <a:pPr algn="just" fontAlgn="auto">
              <a:spcBef>
                <a:spcPts val="0"/>
              </a:spcBef>
              <a:spcAft>
                <a:spcPts val="0"/>
              </a:spcAft>
              <a:defRPr/>
            </a:pPr>
            <a:r>
              <a:rPr lang="en-GB" sz="1200" dirty="0">
                <a:solidFill>
                  <a:schemeClr val="bg1">
                    <a:lumMod val="50000"/>
                  </a:schemeClr>
                </a:solidFill>
                <a:latin typeface="+mn-lt"/>
                <a:cs typeface="+mn-cs"/>
              </a:rPr>
              <a:t>EMA, European Medicine Agency.</a:t>
            </a:r>
          </a:p>
        </p:txBody>
      </p:sp>
    </p:spTree>
    <p:extLst>
      <p:ext uri="{BB962C8B-B14F-4D97-AF65-F5344CB8AC3E}">
        <p14:creationId xmlns:p14="http://schemas.microsoft.com/office/powerpoint/2010/main" val="2020370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DEB17AC-5FF3-4CD7-9D53-121ABAE5C1F4}"/>
              </a:ext>
            </a:extLst>
          </p:cNvPr>
          <p:cNvSpPr>
            <a:spLocks noGrp="1"/>
          </p:cNvSpPr>
          <p:nvPr>
            <p:ph type="title"/>
          </p:nvPr>
        </p:nvSpPr>
        <p:spPr>
          <a:xfrm>
            <a:off x="250825" y="280988"/>
            <a:ext cx="8093075" cy="492443"/>
          </a:xfrm>
        </p:spPr>
        <p:txBody>
          <a:bodyPr/>
          <a:lstStyle/>
          <a:p>
            <a:pPr algn="ctr" eaLnBrk="1" hangingPunct="1"/>
            <a:r>
              <a:rPr lang="ru-RU" altLang="fr-FR" sz="3200" b="1" i="0" dirty="0">
                <a:solidFill>
                  <a:srgbClr val="C00000"/>
                </a:solidFill>
                <a:latin typeface="+mj-lt"/>
              </a:rPr>
              <a:t>ЦЕЛИ ФАРМАКОНАДЗОРА</a:t>
            </a:r>
            <a:endParaRPr lang="en-GB" altLang="fr-FR" sz="3200" b="1" i="0" dirty="0">
              <a:solidFill>
                <a:srgbClr val="C00000"/>
              </a:solidFill>
              <a:latin typeface="+mj-lt"/>
            </a:endParaRPr>
          </a:p>
        </p:txBody>
      </p:sp>
      <p:sp>
        <p:nvSpPr>
          <p:cNvPr id="17" name="Content Placeholder 5">
            <a:extLst>
              <a:ext uri="{FF2B5EF4-FFF2-40B4-BE49-F238E27FC236}">
                <a16:creationId xmlns:a16="http://schemas.microsoft.com/office/drawing/2014/main" id="{65B42387-1B37-4F5D-9876-0731D5446093}"/>
              </a:ext>
            </a:extLst>
          </p:cNvPr>
          <p:cNvSpPr>
            <a:spLocks noGrp="1"/>
          </p:cNvSpPr>
          <p:nvPr>
            <p:ph idx="1"/>
          </p:nvPr>
        </p:nvSpPr>
        <p:spPr>
          <a:xfrm>
            <a:off x="344488" y="1281113"/>
            <a:ext cx="8388350" cy="5181600"/>
          </a:xfrm>
        </p:spPr>
        <p:txBody>
          <a:bodyPr rtlCol="0">
            <a:normAutofit/>
          </a:bodyPr>
          <a:lstStyle/>
          <a:p>
            <a:pPr algn="just" eaLnBrk="1" fontAlgn="auto" hangingPunct="1">
              <a:lnSpc>
                <a:spcPct val="110000"/>
              </a:lnSpc>
              <a:spcBef>
                <a:spcPts val="600"/>
              </a:spcBef>
              <a:spcAft>
                <a:spcPts val="600"/>
              </a:spcAft>
              <a:defRPr/>
            </a:pPr>
            <a:r>
              <a:rPr lang="ru-RU" sz="2800" dirty="0">
                <a:solidFill>
                  <a:schemeClr val="tx1"/>
                </a:solidFill>
                <a:latin typeface="+mj-lt"/>
              </a:rPr>
              <a:t>Фармаконадзор направлен на:</a:t>
            </a:r>
            <a:endParaRPr lang="en-US" sz="2800" dirty="0">
              <a:solidFill>
                <a:schemeClr val="tx1"/>
              </a:solidFill>
              <a:latin typeface="+mj-lt"/>
            </a:endParaRPr>
          </a:p>
          <a:p>
            <a:pPr algn="just" eaLnBrk="1" fontAlgn="auto" hangingPunct="1">
              <a:lnSpc>
                <a:spcPct val="110000"/>
              </a:lnSpc>
              <a:spcBef>
                <a:spcPts val="600"/>
              </a:spcBef>
              <a:spcAft>
                <a:spcPts val="600"/>
              </a:spcAft>
              <a:defRPr/>
            </a:pPr>
            <a:r>
              <a:rPr lang="ru-RU" sz="2400" b="1" dirty="0">
                <a:solidFill>
                  <a:srgbClr val="C00000"/>
                </a:solidFill>
                <a:latin typeface="+mj-lt"/>
              </a:rPr>
              <a:t>Предотвращение вреда от побочных реакций, возникающих в результате использования лекарств в пределах профессионального употребления; а также</a:t>
            </a:r>
          </a:p>
          <a:p>
            <a:pPr algn="just" eaLnBrk="1" fontAlgn="auto" hangingPunct="1">
              <a:lnSpc>
                <a:spcPct val="110000"/>
              </a:lnSpc>
              <a:spcBef>
                <a:spcPts val="600"/>
              </a:spcBef>
              <a:spcAft>
                <a:spcPts val="600"/>
              </a:spcAft>
              <a:defRPr/>
            </a:pPr>
            <a:endParaRPr lang="ru-RU" sz="2400" b="1" dirty="0">
              <a:solidFill>
                <a:srgbClr val="C00000"/>
              </a:solidFill>
              <a:latin typeface="+mj-lt"/>
            </a:endParaRPr>
          </a:p>
          <a:p>
            <a:pPr algn="just" eaLnBrk="1" fontAlgn="auto" hangingPunct="1">
              <a:lnSpc>
                <a:spcPct val="110000"/>
              </a:lnSpc>
              <a:spcBef>
                <a:spcPts val="600"/>
              </a:spcBef>
              <a:spcAft>
                <a:spcPts val="600"/>
              </a:spcAft>
              <a:defRPr/>
            </a:pPr>
            <a:r>
              <a:rPr lang="ru-RU" sz="2400" dirty="0">
                <a:solidFill>
                  <a:schemeClr val="tx1"/>
                </a:solidFill>
                <a:latin typeface="+mj-lt"/>
              </a:rPr>
              <a:t>Содействие безопасному и эффективному использованию лекарственных средств, в частности путем предоставления своевременной информации пациентам, специалистам здравоохранения и общественности</a:t>
            </a:r>
            <a:endParaRPr lang="en-GB" altLang="fr-FR" sz="2800" dirty="0">
              <a:solidFill>
                <a:schemeClr val="tx1"/>
              </a:solidFill>
              <a:latin typeface="+mj-lt"/>
            </a:endParaRPr>
          </a:p>
        </p:txBody>
      </p:sp>
      <p:sp>
        <p:nvSpPr>
          <p:cNvPr id="10" name="Slide Number Placeholder 5">
            <a:extLst>
              <a:ext uri="{FF2B5EF4-FFF2-40B4-BE49-F238E27FC236}">
                <a16:creationId xmlns:a16="http://schemas.microsoft.com/office/drawing/2014/main" id="{0A355B35-5F01-4F04-A6D0-138D645CC988}"/>
              </a:ext>
            </a:extLst>
          </p:cNvPr>
          <p:cNvSpPr>
            <a:spLocks noGrp="1"/>
          </p:cNvSpPr>
          <p:nvPr>
            <p:ph type="sldNum" sz="quarter" idx="12"/>
          </p:nvPr>
        </p:nvSpPr>
        <p:spPr>
          <a:xfrm>
            <a:off x="7772400" y="6492875"/>
            <a:ext cx="2133600" cy="365125"/>
          </a:xfrm>
        </p:spPr>
        <p:txBody>
          <a:bodyPr>
            <a:normAutofit lnSpcReduction="10000"/>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31271AF2-3E72-4FA9-82A6-851893C941FC}" type="slidenum">
              <a:rPr lang="en-US" altLang="en-US">
                <a:solidFill>
                  <a:srgbClr val="898989"/>
                </a:solidFill>
              </a:rPr>
              <a:pPr eaLnBrk="1" hangingPunct="1"/>
              <a:t>8</a:t>
            </a:fld>
            <a:endParaRPr lang="en-US" altLang="en-US">
              <a:solidFill>
                <a:srgbClr val="898989"/>
              </a:solidFill>
            </a:endParaRPr>
          </a:p>
        </p:txBody>
      </p:sp>
      <p:sp>
        <p:nvSpPr>
          <p:cNvPr id="18" name="Rectangle 17">
            <a:extLst>
              <a:ext uri="{FF2B5EF4-FFF2-40B4-BE49-F238E27FC236}">
                <a16:creationId xmlns:a16="http://schemas.microsoft.com/office/drawing/2014/main" id="{FC51B407-D62D-4914-99D0-E4E2504DD5D4}"/>
              </a:ext>
            </a:extLst>
          </p:cNvPr>
          <p:cNvSpPr/>
          <p:nvPr/>
        </p:nvSpPr>
        <p:spPr>
          <a:xfrm>
            <a:off x="533400" y="6553200"/>
            <a:ext cx="9144000" cy="276225"/>
          </a:xfrm>
          <a:prstGeom prst="rect">
            <a:avLst/>
          </a:prstGeom>
          <a:noFill/>
        </p:spPr>
        <p:txBody>
          <a:bodyPr>
            <a:spAutoFit/>
          </a:bodyPr>
          <a:lstStyle/>
          <a:p>
            <a:pPr algn="just" fontAlgn="auto">
              <a:spcBef>
                <a:spcPts val="0"/>
              </a:spcBef>
              <a:spcAft>
                <a:spcPts val="0"/>
              </a:spcAft>
              <a:defRPr/>
            </a:pPr>
            <a:r>
              <a:rPr lang="en-GB" sz="1200" dirty="0">
                <a:solidFill>
                  <a:schemeClr val="bg1">
                    <a:lumMod val="50000"/>
                  </a:schemeClr>
                </a:solidFill>
                <a:latin typeface="+mn-lt"/>
                <a:cs typeface="+mn-cs"/>
              </a:rPr>
              <a:t>EMA, European Medicine Agency.</a:t>
            </a:r>
          </a:p>
        </p:txBody>
      </p:sp>
      <p:pic>
        <p:nvPicPr>
          <p:cNvPr id="17414" name="Picture 1">
            <a:extLst>
              <a:ext uri="{FF2B5EF4-FFF2-40B4-BE49-F238E27FC236}">
                <a16:creationId xmlns:a16="http://schemas.microsoft.com/office/drawing/2014/main" id="{6340952E-5DA2-4FA5-8C0F-44A97CB652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170" y="2841574"/>
            <a:ext cx="699459" cy="61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a:extLst>
              <a:ext uri="{FF2B5EF4-FFF2-40B4-BE49-F238E27FC236}">
                <a16:creationId xmlns:a16="http://schemas.microsoft.com/office/drawing/2014/main" id="{6167EB98-4E62-4381-98BB-18117A78D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418" y="5157787"/>
            <a:ext cx="8429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8E208CF0-D76A-4466-80A4-8777D92A658D}"/>
              </a:ext>
            </a:extLst>
          </p:cNvPr>
          <p:cNvSpPr/>
          <p:nvPr/>
        </p:nvSpPr>
        <p:spPr>
          <a:xfrm>
            <a:off x="238754" y="1955376"/>
            <a:ext cx="8713788" cy="1473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a:extLst>
              <a:ext uri="{FF2B5EF4-FFF2-40B4-BE49-F238E27FC236}">
                <a16:creationId xmlns:a16="http://schemas.microsoft.com/office/drawing/2014/main" id="{2215836F-5312-44B4-8055-7EA84F050D87}"/>
              </a:ext>
            </a:extLst>
          </p:cNvPr>
          <p:cNvSpPr/>
          <p:nvPr/>
        </p:nvSpPr>
        <p:spPr>
          <a:xfrm>
            <a:off x="215106" y="3546001"/>
            <a:ext cx="8713788" cy="26403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2">
                  <a:lumMod val="75000"/>
                </a:schemeClr>
              </a:solidFill>
            </a:endParaRPr>
          </a:p>
        </p:txBody>
      </p:sp>
    </p:spTree>
    <p:extLst>
      <p:ext uri="{BB962C8B-B14F-4D97-AF65-F5344CB8AC3E}">
        <p14:creationId xmlns:p14="http://schemas.microsoft.com/office/powerpoint/2010/main" val="19540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D53D-412D-4038-BFCC-DE1E6F00540F}"/>
              </a:ext>
            </a:extLst>
          </p:cNvPr>
          <p:cNvSpPr>
            <a:spLocks noGrp="1"/>
          </p:cNvSpPr>
          <p:nvPr>
            <p:ph type="title"/>
          </p:nvPr>
        </p:nvSpPr>
        <p:spPr>
          <a:xfrm>
            <a:off x="539597" y="330530"/>
            <a:ext cx="8375803" cy="1246495"/>
          </a:xfrm>
        </p:spPr>
        <p:txBody>
          <a:bodyPr/>
          <a:lstStyle/>
          <a:p>
            <a:pPr algn="ctr"/>
            <a:r>
              <a:rPr lang="ru-RU" dirty="0">
                <a:solidFill>
                  <a:srgbClr val="C00000"/>
                </a:solidFill>
              </a:rPr>
              <a:t>А что же такое клинические исследования препаратов?</a:t>
            </a:r>
            <a:endParaRPr lang="en-US" dirty="0">
              <a:solidFill>
                <a:srgbClr val="C00000"/>
              </a:solidFill>
            </a:endParaRPr>
          </a:p>
        </p:txBody>
      </p:sp>
      <p:sp>
        <p:nvSpPr>
          <p:cNvPr id="3" name="Text Placeholder 2">
            <a:extLst>
              <a:ext uri="{FF2B5EF4-FFF2-40B4-BE49-F238E27FC236}">
                <a16:creationId xmlns:a16="http://schemas.microsoft.com/office/drawing/2014/main" id="{FDFAE9F1-F98A-42D7-8F16-2B080C558CAB}"/>
              </a:ext>
            </a:extLst>
          </p:cNvPr>
          <p:cNvSpPr>
            <a:spLocks noGrp="1"/>
          </p:cNvSpPr>
          <p:nvPr>
            <p:ph type="body" idx="1"/>
          </p:nvPr>
        </p:nvSpPr>
        <p:spPr>
          <a:xfrm>
            <a:off x="609600" y="1905000"/>
            <a:ext cx="7718425" cy="4431983"/>
          </a:xfrm>
        </p:spPr>
        <p:txBody>
          <a:bodyPr/>
          <a:lstStyle/>
          <a:p>
            <a:pPr algn="just"/>
            <a:r>
              <a:rPr lang="ru-RU" sz="2400" dirty="0">
                <a:solidFill>
                  <a:schemeClr val="tx1"/>
                </a:solidFill>
              </a:rPr>
              <a:t>Часто, когда пациенты или даже медицинские работники слышат о клиническом исследовании препаратов, возникают ложные представления и суждения о том, что проводится «эксперимент над пациентами». Так например, когда говорят, что новый противотуберкулезный препарат </a:t>
            </a:r>
            <a:r>
              <a:rPr lang="ru-RU" sz="2400" dirty="0" err="1">
                <a:solidFill>
                  <a:schemeClr val="tx1"/>
                </a:solidFill>
              </a:rPr>
              <a:t>Бедаквилин</a:t>
            </a:r>
            <a:r>
              <a:rPr lang="ru-RU" sz="2400" dirty="0">
                <a:solidFill>
                  <a:schemeClr val="tx1"/>
                </a:solidFill>
              </a:rPr>
              <a:t> прошел стадию «3</a:t>
            </a:r>
            <a:r>
              <a:rPr lang="ru-RU" sz="2400" baseline="30000" dirty="0">
                <a:solidFill>
                  <a:schemeClr val="tx1"/>
                </a:solidFill>
              </a:rPr>
              <a:t>а</a:t>
            </a:r>
            <a:r>
              <a:rPr lang="ru-RU" sz="2400" dirty="0">
                <a:solidFill>
                  <a:schemeClr val="tx1"/>
                </a:solidFill>
              </a:rPr>
              <a:t>»</a:t>
            </a:r>
            <a:r>
              <a:rPr lang="ru-RU" sz="2400" baseline="30000" dirty="0">
                <a:solidFill>
                  <a:schemeClr val="tx1"/>
                </a:solidFill>
              </a:rPr>
              <a:t> </a:t>
            </a:r>
            <a:r>
              <a:rPr lang="ru-RU" sz="2400" dirty="0">
                <a:solidFill>
                  <a:schemeClr val="tx1"/>
                </a:solidFill>
              </a:rPr>
              <a:t>исследования, даже врачи говорили об опыте над пациентами.</a:t>
            </a:r>
          </a:p>
          <a:p>
            <a:pPr algn="just"/>
            <a:endParaRPr lang="ru-RU" sz="2400" dirty="0">
              <a:solidFill>
                <a:schemeClr val="tx1"/>
              </a:solidFill>
            </a:endParaRPr>
          </a:p>
          <a:p>
            <a:pPr algn="just"/>
            <a:r>
              <a:rPr lang="ru-RU" sz="2400" dirty="0">
                <a:solidFill>
                  <a:schemeClr val="tx1"/>
                </a:solidFill>
              </a:rPr>
              <a:t>Давайте же посмотрим, что из себя представляют стадии клинического исследования препаратов</a:t>
            </a:r>
            <a:endParaRPr lang="en-US" sz="2400" dirty="0">
              <a:solidFill>
                <a:schemeClr val="tx1"/>
              </a:solidFill>
            </a:endParaRPr>
          </a:p>
        </p:txBody>
      </p:sp>
    </p:spTree>
    <p:extLst>
      <p:ext uri="{BB962C8B-B14F-4D97-AF65-F5344CB8AC3E}">
        <p14:creationId xmlns:p14="http://schemas.microsoft.com/office/powerpoint/2010/main" val="2100058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14310</TotalTime>
  <Words>2101</Words>
  <Application>Microsoft Office PowerPoint</Application>
  <PresentationFormat>On-screen Show (4:3)</PresentationFormat>
  <Paragraphs>248</Paragraphs>
  <Slides>41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Courier New</vt:lpstr>
      <vt:lpstr>Franklin Gothic Book</vt:lpstr>
      <vt:lpstr>Georgia</vt:lpstr>
      <vt:lpstr>Times New Roman</vt:lpstr>
      <vt:lpstr>Trebuchet MS</vt:lpstr>
      <vt:lpstr>Verdana</vt:lpstr>
      <vt:lpstr>Wingdings</vt:lpstr>
      <vt:lpstr>Office Theme</vt:lpstr>
      <vt:lpstr>ВВЕДЕНИЕ В АКТИВНЫЙ МОНИТОРИНГ БЕЗОПАСНОСТИ ПРЕПАРАТОВ (АМБП)</vt:lpstr>
      <vt:lpstr>PowerPoint Presentation</vt:lpstr>
      <vt:lpstr>ТАЛИДОМИДНАЯ ТРАГЕДИЯ</vt:lpstr>
      <vt:lpstr>ТАЛИДОМИДНАЯ ТРАГЕДИЯ</vt:lpstr>
      <vt:lpstr>PowerPoint Presentation</vt:lpstr>
      <vt:lpstr>PowerPoint Presentation</vt:lpstr>
      <vt:lpstr>  ФАРМАКОНАДЗОР</vt:lpstr>
      <vt:lpstr>ЦЕЛИ ФАРМАКОНАДЗОРА</vt:lpstr>
      <vt:lpstr>А что же такое клинические исследования препаратов?</vt:lpstr>
      <vt:lpstr>PowerPoint Presentation</vt:lpstr>
      <vt:lpstr>ЗАЧЕМ НУЖЕН ПОСТМАРКЕТИНГОВЫЙ НАДЗОР</vt:lpstr>
      <vt:lpstr>ОПРЕДЕЛЕНИЯ</vt:lpstr>
      <vt:lpstr>ОПРЕДЕЛЕНИЯ</vt:lpstr>
      <vt:lpstr>PowerPoint Presentation</vt:lpstr>
      <vt:lpstr>PowerPoint Presentation</vt:lpstr>
      <vt:lpstr>СЕРЬЕЗНОЕ НЕЖЕЛАТЕЛЬНОЕ ЯВЛЕНИЕ (СНЯ)</vt:lpstr>
      <vt:lpstr>НЯ, ПРЕДСТАВЛЯЮЩИЕ ОСОБЫЙ ИНТЕРЕС</vt:lpstr>
      <vt:lpstr>НЯ, ВЕДУЩЕЕ К ОТМЕНЕ ЛЕЧЕНИЯ ИЛИ КОРРЕКТИРОВКЕ ДОЗИРОВКИ ЛЕКАРСТВА </vt:lpstr>
      <vt:lpstr>PowerPoint Presentation</vt:lpstr>
      <vt:lpstr>ПРОФИЛЬ БЕЗОПАСНОСТИ ЛЕКАРСТВЕННОГО СРЕДСТВА</vt:lpstr>
      <vt:lpstr>СИГНАЛ</vt:lpstr>
      <vt:lpstr>ПАКЕТЫ AМБП – УЧЕТ &amp; ОТЧЕТНОСТЬ:</vt:lpstr>
      <vt:lpstr>СЕРЬЁЗНОЕ НЕЖЕЛАТЕЛЬНОЕ ЯВЛЕНИЕ =  нежелательное явление, приводящее к:</vt:lpstr>
      <vt:lpstr>PowerPoint Presentation</vt:lpstr>
      <vt:lpstr>Ответьте пожалуйста какое нежелательное явление: СЕРЬЕЗНОЕ ИЛИ НЕ СЕРЬЕЗНОЕ?</vt:lpstr>
      <vt:lpstr>НЕЖЕЛАТЕЛЬНЫЕ ЯВЛЕНИЯ, ПРЕДСТАВЛЯЮЩИЕ ОСОБЫЙ ИНТЕРЕС  (ДОКУМЕНТ ВОЗ ПО АМБП)</vt:lpstr>
      <vt:lpstr>Из каких частей состоит АКТИВНЫЙ МОНИТОРИНГ БЕЗОПАСНОСТИ ПРЕПАРАТОВ/AМБП?</vt:lpstr>
      <vt:lpstr>Что такое тщательный клинический мониторинг для раннего выявления и управления нежелательными реакциями    </vt:lpstr>
      <vt:lpstr>КЛИНИЧЕСКИЙ МОНИТОРИНГ  (смотрите полную таблицу в руководстве)</vt:lpstr>
      <vt:lpstr>PowerPoint Presentation</vt:lpstr>
      <vt:lpstr>PowerPoint Presentation</vt:lpstr>
      <vt:lpstr>PowerPoint Presentation</vt:lpstr>
      <vt:lpstr>PowerPoint Presentation</vt:lpstr>
      <vt:lpstr>КЛИНИЧЕСКИЙ МОНИТОРИНГ, ЭКГ, АУДИОМЕТРИЯ</vt:lpstr>
      <vt:lpstr>АКТИВНЫЙ МОНИТОРИНГ БЕЗОПАСНОСТИ ПРЕПАРАТОВ</vt:lpstr>
      <vt:lpstr>Отчетно-учетные формы по аМБП</vt:lpstr>
      <vt:lpstr>УЧЕТНАЯ ДОКУМЕНТАЦИЯ ПО АМБП</vt:lpstr>
      <vt:lpstr>ОТЧЕТНАЯ ДОКУМЕНТАЦИЯ ПО АМБП</vt:lpstr>
      <vt:lpstr>PowerPoint Presentation</vt:lpstr>
      <vt:lpstr>РОЛИ И ПОЛНОМОЧИЯ В АМБП</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Saodat Qosimova</cp:lastModifiedBy>
  <cp:revision>70</cp:revision>
  <dcterms:created xsi:type="dcterms:W3CDTF">2020-10-05T09:42:51Z</dcterms:created>
  <dcterms:modified xsi:type="dcterms:W3CDTF">2023-01-12T12:51:18Z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2020-09-28T00:00:00Z</vt:filetime>
  </property>
  <property fmtid="{D5CDD505-2E9C-101B-9397-08002B2CF9AE}" pid="3" name="Creator">
    <vt:lpwstr>Microsoft® PowerPoint® for Microsoft 365</vt:lpwstr>
  </property>
  <property fmtid="{D5CDD505-2E9C-101B-9397-08002B2CF9AE}" pid="4" name="LastSaved">
    <vt:filetime>2020-10-05T00:00:00Z</vt:filetime>
  </property>
</Properties>
</file>