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1" r:id="rId2"/>
    <p:sldId id="459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5"/>
    <a:srgbClr val="BA0C2F"/>
    <a:srgbClr val="CFCDC9"/>
    <a:srgbClr val="FFFFFF"/>
    <a:srgbClr val="6C6463"/>
    <a:srgbClr val="651D32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5377" autoAdjust="0"/>
  </p:normalViewPr>
  <p:slideViewPr>
    <p:cSldViewPr snapToGrid="0" snapToObjects="1">
      <p:cViewPr varScale="1">
        <p:scale>
          <a:sx n="82" d="100"/>
          <a:sy n="82" d="100"/>
        </p:scale>
        <p:origin x="856" y="52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 the overarching goal of the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 tactics below</a:t>
            </a:r>
            <a:endParaRPr/>
          </a:p>
        </p:txBody>
      </p:sp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61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10511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7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164371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03636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164371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10511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164371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2_Cover - Full Red">
    <p:bg>
      <p:bgPr>
        <a:solidFill>
          <a:srgbClr val="BA0C2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32" name="Google Shape;32;p3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993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610095"/>
            <a:ext cx="7543800" cy="46166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9781"/>
            <a:ext cx="8229600" cy="3421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9204"/>
            <a:ext cx="2133600" cy="184666"/>
          </a:xfrm>
        </p:spPr>
        <p:txBody>
          <a:bodyPr/>
          <a:lstStyle/>
          <a:p>
            <a:fld id="{DE5DF03B-84E6-8A45-AE08-F727D0D00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95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9781"/>
            <a:ext cx="4038600" cy="3421712"/>
          </a:xfrm>
        </p:spPr>
        <p:txBody>
          <a:bodyPr/>
          <a:lstStyle>
            <a:lvl1pPr>
              <a:defRPr sz="2117"/>
            </a:lvl1pPr>
            <a:lvl2pPr>
              <a:defRPr sz="1814"/>
            </a:lvl2pPr>
            <a:lvl3pPr>
              <a:defRPr sz="1512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9781"/>
            <a:ext cx="4038600" cy="3421712"/>
          </a:xfrm>
        </p:spPr>
        <p:txBody>
          <a:bodyPr/>
          <a:lstStyle>
            <a:lvl1pPr>
              <a:defRPr sz="2117"/>
            </a:lvl1pPr>
            <a:lvl2pPr>
              <a:defRPr sz="1814"/>
            </a:lvl2pPr>
            <a:lvl3pPr>
              <a:defRPr sz="1512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7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9" r:id="rId32"/>
    <p:sldLayoutId id="2147483765" r:id="rId33"/>
    <p:sldLayoutId id="2147483767" r:id="rId3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ctrTitle"/>
          </p:nvPr>
        </p:nvSpPr>
        <p:spPr>
          <a:xfrm>
            <a:off x="650443" y="1283111"/>
            <a:ext cx="7146950" cy="144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ПЕРИФЕРИЧЕСКАЯ НЕЙРОПАТИЯ: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МОНИТОРИНГ, УПРАВЛЕНИЕ РИСКАМИ</a:t>
            </a:r>
          </a:p>
        </p:txBody>
      </p:sp>
      <p:sp>
        <p:nvSpPr>
          <p:cNvPr id="2" name="Subtitle 12">
            <a:extLst>
              <a:ext uri="{FF2B5EF4-FFF2-40B4-BE49-F238E27FC236}">
                <a16:creationId xmlns:a16="http://schemas.microsoft.com/office/drawing/2014/main" id="{B02FF586-258D-343A-4817-6164C4553155}"/>
              </a:ext>
            </a:extLst>
          </p:cNvPr>
          <p:cNvSpPr txBox="1">
            <a:spLocks/>
          </p:cNvSpPr>
          <p:nvPr/>
        </p:nvSpPr>
        <p:spPr>
          <a:xfrm>
            <a:off x="445489" y="3754344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lvl1pPr marL="230188" lvl="0" indent="-230188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kern="1200">
                <a:solidFill>
                  <a:schemeClr val="lt1"/>
                </a:solidFill>
                <a:latin typeface="Gill Sans MT"/>
                <a:ea typeface="+mn-ea"/>
                <a:cs typeface="Gill Sans MT"/>
              </a:defRPr>
            </a:lvl1pPr>
            <a:lvl2pPr marL="684213" lvl="1" indent="-230188" algn="ctr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kern="1200">
                <a:solidFill>
                  <a:srgbClr val="888888"/>
                </a:solidFill>
                <a:latin typeface="Gill Sans MT"/>
                <a:ea typeface="+mn-ea"/>
                <a:cs typeface="Gill Sans MT"/>
              </a:defRPr>
            </a:lvl2pPr>
            <a:lvl3pPr marL="914400" lvl="2" indent="-230188" algn="ctr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kern="1200">
                <a:solidFill>
                  <a:srgbClr val="888888"/>
                </a:solidFill>
                <a:latin typeface="Gill Sans MT"/>
                <a:ea typeface="+mn-ea"/>
                <a:cs typeface="Gill Sans MT"/>
              </a:defRPr>
            </a:lvl3pPr>
            <a:lvl4pPr marL="1146175" lvl="3" indent="-231775" algn="ctr" defTabSz="457200" rtl="0" eaLnBrk="1" latinLnBrk="0" hangingPunct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kern="1200">
                <a:solidFill>
                  <a:srgbClr val="888888"/>
                </a:solidFill>
                <a:latin typeface="Gill Sans MT"/>
                <a:ea typeface="+mn-ea"/>
                <a:cs typeface="Gill Sans MT"/>
              </a:defRPr>
            </a:lvl4pPr>
            <a:lvl5pPr marL="1255713" lvl="4" indent="-230188" algn="ctr" defTabSz="457200" rtl="0" eaLnBrk="1" latinLnBrk="0" hangingPunct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kern="1200">
                <a:solidFill>
                  <a:srgbClr val="888888"/>
                </a:solidFill>
                <a:latin typeface="Gill Sans MT"/>
                <a:ea typeface="+mn-ea"/>
                <a:cs typeface="Gill Sans MT"/>
              </a:defRPr>
            </a:lvl5pPr>
            <a:lvl6pPr marL="2514600" lvl="5" indent="-228600" algn="ctr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курс «Фармаконадзор и активный мониторинг безопасности препаратов в рамках операционных исследований по внедрению новых режимов лечения ЛУ-ТБ»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0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0400"/>
            <a:ext cx="7048195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ВОСПРИЯТИЕ ВИБРАЦИИ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1250899"/>
            <a:ext cx="5205265" cy="3380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Сразу приложите вибрирующий камертон осторожно, но плотно к дистальному межфаланговому суставу большого пальца правой ноги и засеките время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Попросить пациента сказать, когда он перестанет ощущать вибрацию.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Повторить на большом пальце левой ноги.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07" y="863284"/>
            <a:ext cx="2587103" cy="31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2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22" y="555327"/>
            <a:ext cx="8313373" cy="4616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ВОСПРИЯТИЕ ВИБРАЦИИ</a:t>
            </a:r>
            <a:br>
              <a:rPr lang="ru-RU" sz="3600" b="1" dirty="0">
                <a:latin typeface="+mn-lt"/>
              </a:rPr>
            </a:br>
            <a:r>
              <a:rPr lang="ru-RU" sz="1512" dirty="0">
                <a:latin typeface="Calibri" panose="020F0502020204030204" pitchFamily="34" charset="0"/>
                <a:cs typeface="Calibri" panose="020F0502020204030204" pitchFamily="34" charset="0"/>
              </a:rPr>
              <a:t>(укажите баллы для правой и левой ноги) 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846275"/>
              </p:ext>
            </p:extLst>
          </p:nvPr>
        </p:nvGraphicFramePr>
        <p:xfrm>
          <a:off x="670181" y="1302106"/>
          <a:ext cx="7752521" cy="3655899"/>
        </p:xfrm>
        <a:graphic>
          <a:graphicData uri="http://schemas.openxmlformats.org/drawingml/2006/table">
            <a:tbl>
              <a:tblPr/>
              <a:tblGrid>
                <a:gridCol w="437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395"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Балл восприятия вибрации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24004" marB="24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70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Восприятие вибрации на дистальном межфаланговом суставе большого пальца ноги в секундах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24004" marB="24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 Правая нога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Левая нога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Балл восприятия вибрации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Определение балла по времени восприятия вибрации: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 Ощущается дольше 10 секунд = 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 Ощущается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от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6–10 секунд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= 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 Ощущается меньше 5 секунд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= 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 Не ощущается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                      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= 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 Оценка не возможна или не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проводилась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                           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= 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24004" marB="24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53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18" y="312947"/>
            <a:ext cx="8346030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АХИЛЛОВ РЕФЛЕКС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Ахиллов рефлекс — сокращение  икроножных мышц 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(m. tricipitis surae)  и  подошвенное сгибание стопы в ответ на удар молоточком по пяточному (ахиллову) сухожилию.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8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40" y="322279"/>
            <a:ext cx="8169965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ТЕХНИКА ПРОВЕДЕНИЯ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2" y="1238132"/>
            <a:ext cx="6440557" cy="3146444"/>
          </a:xfrm>
        </p:spPr>
      </p:pic>
    </p:spTree>
    <p:extLst>
      <p:ext uri="{BB962C8B-B14F-4D97-AF65-F5344CB8AC3E}">
        <p14:creationId xmlns:p14="http://schemas.microsoft.com/office/powerpoint/2010/main" val="320709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411" y="271217"/>
            <a:ext cx="8249478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БАЛЛ ОЦЕНКИ АХИЛЛОВА РЕФЛЕКСА: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5415"/>
            <a:ext cx="8229600" cy="341607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Отсутствует  = 0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Снижен  = 1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Норма  = 2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Повышен  = 3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Клонус  = 4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73465" y="1302360"/>
            <a:ext cx="598833" cy="25751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6" name="Стрелка вправо 5"/>
          <p:cNvSpPr/>
          <p:nvPr/>
        </p:nvSpPr>
        <p:spPr>
          <a:xfrm>
            <a:off x="784935" y="1731241"/>
            <a:ext cx="653236" cy="25751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7" name="Стрелка вправо 6"/>
          <p:cNvSpPr/>
          <p:nvPr/>
        </p:nvSpPr>
        <p:spPr>
          <a:xfrm>
            <a:off x="790077" y="2149825"/>
            <a:ext cx="644267" cy="25751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8" name="Стрелка вправо 7"/>
          <p:cNvSpPr/>
          <p:nvPr/>
        </p:nvSpPr>
        <p:spPr>
          <a:xfrm>
            <a:off x="810513" y="2547778"/>
            <a:ext cx="598833" cy="25751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9" name="Стрелка вправо 8"/>
          <p:cNvSpPr/>
          <p:nvPr/>
        </p:nvSpPr>
        <p:spPr>
          <a:xfrm>
            <a:off x="810512" y="2945731"/>
            <a:ext cx="598833" cy="25751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</p:spTree>
    <p:extLst>
      <p:ext uri="{BB962C8B-B14F-4D97-AF65-F5344CB8AC3E}">
        <p14:creationId xmlns:p14="http://schemas.microsoft.com/office/powerpoint/2010/main" val="371558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Pharmakovigilance\f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77" y="840927"/>
            <a:ext cx="5184775" cy="38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694" y="610095"/>
            <a:ext cx="7937106" cy="461665"/>
          </a:xfrm>
        </p:spPr>
        <p:txBody>
          <a:bodyPr>
            <a:normAutofit fontScale="90000"/>
          </a:bodyPr>
          <a:lstStyle/>
          <a:p>
            <a:r>
              <a:rPr lang="ru-RU" sz="3062" b="1" dirty="0">
                <a:latin typeface="Calibri" panose="020F0502020204030204" pitchFamily="34" charset="0"/>
                <a:cs typeface="Calibri" panose="020F0502020204030204" pitchFamily="34" charset="0"/>
              </a:rPr>
              <a:t>ВОПРОСЫ?..</a:t>
            </a:r>
          </a:p>
        </p:txBody>
      </p:sp>
    </p:spTree>
    <p:extLst>
      <p:ext uri="{BB962C8B-B14F-4D97-AF65-F5344CB8AC3E}">
        <p14:creationId xmlns:p14="http://schemas.microsoft.com/office/powerpoint/2010/main" val="13853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425" y="959206"/>
            <a:ext cx="4084974" cy="2998583"/>
          </a:xfrm>
        </p:spPr>
        <p:txBody>
          <a:bodyPr>
            <a:normAutofit/>
          </a:bodyPr>
          <a:lstStyle/>
          <a:p>
            <a:pPr algn="ctr"/>
            <a:r>
              <a:rPr lang="ru-RU" sz="3402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25515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382" y="329539"/>
            <a:ext cx="7543800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ПОНЯТИЕ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477" y="1316735"/>
            <a:ext cx="8229600" cy="3163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Периферическая нейропатия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множественное поражение периферических нервов, проявляющееся периферическими параличами, нарушениями чувствительности, трофическими и вегетососудистыми расстройствами преимущественно в дистальных (отдаленных) отделах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51417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058" y="500459"/>
            <a:ext cx="8078209" cy="5856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ЭТИОЛОГИЧЕСКАЯ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КЛАССИФИКАЦИЯ ПОЛИНЕЙРОПАТИИ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821935"/>
              </p:ext>
            </p:extLst>
          </p:nvPr>
        </p:nvGraphicFramePr>
        <p:xfrm>
          <a:off x="442061" y="1119082"/>
          <a:ext cx="8156932" cy="393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22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Идиопатические воспалительные/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не воспалительные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полинейропатии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9130" marR="69130" marT="34565" marB="345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синдром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Гийена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Барре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хроническая воспалительная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демиелинизирующая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полирадикулоневропатия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130" marR="69130" marT="34565" marB="345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29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ru-RU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Полинейропатии</a:t>
                      </a:r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при метаболических расстройствах</a:t>
                      </a:r>
                    </a:p>
                  </a:txBody>
                  <a:tcPr marL="69130" marR="69130" marT="34565" marB="345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   диабетическая,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    уремическая,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при дефиците витаминов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печеночная 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130" marR="69130" marT="34565" marB="345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29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ru-RU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Полинейропатии</a:t>
                      </a:r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при экзогенных</a:t>
                      </a:r>
                      <a:r>
                        <a:rPr lang="ru-RU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расстройствах</a:t>
                      </a:r>
                      <a:endParaRPr lang="ru-RU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130" marR="69130" marT="34565" marB="345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алкогольная,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i="1" u="sng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лекарственная,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промышленная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130" marR="69130" marT="34565" marB="345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229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ru-RU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Полинейропатии</a:t>
                      </a:r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при системных заболеваниях.</a:t>
                      </a:r>
                    </a:p>
                  </a:txBody>
                  <a:tcPr marL="69130" marR="69130" marT="34565" marB="345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диспротеинемии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саркоидоз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заболевания соединительной ткани,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васкулиты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130" marR="69130" marT="34565" marB="345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65912"/>
              </p:ext>
            </p:extLst>
          </p:nvPr>
        </p:nvGraphicFramePr>
        <p:xfrm>
          <a:off x="442058" y="4078689"/>
          <a:ext cx="8156934" cy="990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86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Полиневропатии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при инфекционных заболеваниях,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вакцинациях, злокачественных новообразованиях, воздействии внешних факторов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наследственные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130" marR="69130" marT="34565" marB="345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дифтерия, корь, грипп, эпидемический паротит, ВИЧ-инфекция,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Балезнь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Шарко- Мари- Тутта, вибрационная болезнь,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холодовая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др.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130" marR="69130" marT="34565" marB="345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6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93" y="256152"/>
            <a:ext cx="7543800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ПРИЧИНЫ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0927"/>
            <a:ext cx="8229600" cy="3790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травма нерва; опухоли;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отравление;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‐ прием определенных лекарственных средств;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нарушения иммунитета, нехватка витаминов;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хронический алкоголизм;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проблемы с сосудами, васкулит, заболевания крови;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сбои обменных процессов; эндокринная патология;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вирусные и бактериальные инфекции;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синдром Гийена‐Барре; наследственная нейропатия и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т.д.</a:t>
            </a:r>
          </a:p>
        </p:txBody>
      </p:sp>
    </p:spTree>
    <p:extLst>
      <p:ext uri="{BB962C8B-B14F-4D97-AF65-F5344CB8AC3E}">
        <p14:creationId xmlns:p14="http://schemas.microsoft.com/office/powerpoint/2010/main" val="244094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256152"/>
            <a:ext cx="8096132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СИМПТОМЫ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133856"/>
            <a:ext cx="8096132" cy="351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‐онемение, отсутствие реакции на боль или  температуру;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усиленная чувствительность к касаниям;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щекотка, покалывание, жжение;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сильная боль, спазмы;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потеря равновесия; утрата рефлексов;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‐слабость мышц; значительные изменения при ходьбе;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более частое опорожнение пузыря в течение суток;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частое спотыкание и падения;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‐ атрофия нарушенных мышц.</a:t>
            </a:r>
          </a:p>
        </p:txBody>
      </p:sp>
    </p:spTree>
    <p:extLst>
      <p:ext uri="{BB962C8B-B14F-4D97-AF65-F5344CB8AC3E}">
        <p14:creationId xmlns:p14="http://schemas.microsoft.com/office/powerpoint/2010/main" val="189956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037" y="242939"/>
            <a:ext cx="7543800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КЛИНИЧЕСКОЕ ПРОЯВЛЕНИЕ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62" y="1561202"/>
            <a:ext cx="2470584" cy="1127402"/>
          </a:xfrm>
          <a:effectLst>
            <a:glow rad="266700">
              <a:schemeClr val="accent1">
                <a:alpha val="20000"/>
              </a:schemeClr>
            </a:glow>
            <a:softEdge rad="50800"/>
          </a:effectLst>
        </p:spPr>
      </p:pic>
      <p:pic>
        <p:nvPicPr>
          <p:cNvPr id="1026" name="Picture 2" descr="C:\Users\adm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000"/>
                    </a14:imgEffect>
                    <a14:imgEffect>
                      <a14:saturation sat="1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91" y="1112434"/>
            <a:ext cx="2347551" cy="1435603"/>
          </a:xfrm>
          <a:prstGeom prst="rect">
            <a:avLst/>
          </a:prstGeom>
          <a:noFill/>
          <a:effectLst>
            <a:glow rad="381000">
              <a:schemeClr val="accent1">
                <a:alpha val="18000"/>
              </a:scheme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04" y="3260035"/>
            <a:ext cx="2534131" cy="1612979"/>
          </a:xfrm>
          <a:prstGeom prst="rect">
            <a:avLst/>
          </a:prstGeom>
          <a:noFill/>
          <a:effectLst>
            <a:glow rad="444500">
              <a:schemeClr val="accent1">
                <a:alpha val="22000"/>
              </a:schemeClr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76462" y="946543"/>
            <a:ext cx="2470584" cy="4355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6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чувствительности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8598" y="2675106"/>
            <a:ext cx="2123136" cy="326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6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Чувство покалывания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18450" y="4765103"/>
            <a:ext cx="2328595" cy="277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6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Чувство жжения</a:t>
            </a:r>
          </a:p>
        </p:txBody>
      </p:sp>
      <p:pic>
        <p:nvPicPr>
          <p:cNvPr id="1029" name="Picture 5" descr="C:\Users\adm\Desktop\ФН ДО\depositphotos_190820364-stock-photo-fire-burning-in-his-hand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1000"/>
                    </a14:imgEffect>
                    <a14:imgEffect>
                      <a14:colorTemperature colorTemp="5800"/>
                    </a14:imgEffect>
                    <a14:imgEffect>
                      <a14:saturation sat="140000"/>
                    </a14:imgEffect>
                    <a14:imgEffect>
                      <a14:brightnessContrast bright="-2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62" y="3118047"/>
            <a:ext cx="2470583" cy="1527210"/>
          </a:xfrm>
          <a:prstGeom prst="rect">
            <a:avLst/>
          </a:prstGeom>
          <a:noFill/>
          <a:effectLst>
            <a:glow rad="431800">
              <a:schemeClr val="accent1">
                <a:satMod val="175000"/>
                <a:alpha val="2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2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25" y="326120"/>
            <a:ext cx="8672600" cy="4616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ОЦЕНКА ПЕРИФЕРИЧЕСКОЙ  НЕВРОПАТИИ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464" y="959836"/>
            <a:ext cx="7877470" cy="3671657"/>
          </a:xfrm>
        </p:spPr>
        <p:txBody>
          <a:bodyPr>
            <a:normAutofit/>
          </a:bodyPr>
          <a:lstStyle/>
          <a:p>
            <a:pPr marL="388849" indent="-388849">
              <a:buAutoNum type="arabicParenR"/>
            </a:pPr>
            <a:r>
              <a:rPr lang="ru-RU" sz="211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Опрос пациента с применением конкретных вопросов касательной правой и левой ног по отдельности: </a:t>
            </a:r>
          </a:p>
          <a:p>
            <a:pPr marL="0" indent="0">
              <a:buNone/>
            </a:pPr>
            <a:endParaRPr lang="ru-RU" sz="2117" dirty="0"/>
          </a:p>
          <a:p>
            <a:pPr marL="0" indent="0">
              <a:buNone/>
            </a:pPr>
            <a:endParaRPr lang="ru-RU" sz="2117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37428"/>
              </p:ext>
            </p:extLst>
          </p:nvPr>
        </p:nvGraphicFramePr>
        <p:xfrm>
          <a:off x="766734" y="1865378"/>
          <a:ext cx="7178892" cy="2766112"/>
        </p:xfrm>
        <a:graphic>
          <a:graphicData uri="http://schemas.openxmlformats.org/drawingml/2006/table">
            <a:tbl>
              <a:tblPr/>
              <a:tblGrid>
                <a:gridCol w="1960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7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4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5173">
                <a:tc gridSpan="1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Шкала субъективных симптомов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24004" marB="24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В данный момент не наблюдается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24004" marB="24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УМЕРЕННАЯ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Wingdings"/>
                        </a:rPr>
                        <a:t>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ТЯЖЕЛАЯ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24004" marB="24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Симптомы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24004" marB="24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Левая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Правая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64">
                <a:tc gridSpan="5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Боль, ломота или жжение в ступнях, ногах</a:t>
                      </a:r>
                    </a:p>
                  </a:txBody>
                  <a:tcPr marL="24004" marR="24004" marT="24004" marB="24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64">
                <a:tc gridSpan="5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Покалывание в ступнях, ногах</a:t>
                      </a:r>
                    </a:p>
                  </a:txBody>
                  <a:tcPr marL="24004" marR="24004" marT="24004" marB="24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64">
                <a:tc gridSpan="5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Онемение (пониженная чувствительность) в ступнях, ногах</a:t>
                      </a:r>
                    </a:p>
                  </a:txBody>
                  <a:tcPr marL="24004" marR="24004" marT="24004" marB="24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004" marR="24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44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17" y="610095"/>
            <a:ext cx="8598768" cy="4616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СТЕПЕНЬ ТЯЖЕСТИ СЕНСОРНОЙ  НЕВРОПАТИИ ПО 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СУБЪЕКТИВНОЙ ОЦЕНКЕ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5068"/>
            <a:ext cx="8229600" cy="3294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Перевод балла в степень тяжести: 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01 ‐ 03 = 1 степень 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04 ‐ 06 = 2 степень 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07 ‐ 10 = 3 степень 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00 = 0 степень </a:t>
            </a:r>
          </a:p>
        </p:txBody>
      </p:sp>
    </p:spTree>
    <p:extLst>
      <p:ext uri="{BB962C8B-B14F-4D97-AF65-F5344CB8AC3E}">
        <p14:creationId xmlns:p14="http://schemas.microsoft.com/office/powerpoint/2010/main" val="421561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29" y="247439"/>
            <a:ext cx="7772400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ВОСПРИЯТИЕ ВИБРАЦИИ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6032" y="1141627"/>
            <a:ext cx="5801109" cy="3421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Сжать камертон на 128 Гц  так, чтобы концы  соприкоснулись, после чего  отпустить, чтобы камертон  завибрировал. 2. Приложить вибрирующий  камертон к костному выступу  на запястье или руке  пациента. 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Проверить распознаёт ли пациент вибрацию и гудение камертона.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 Снова сомкнуть концы  камертона.</a:t>
            </a:r>
          </a:p>
        </p:txBody>
      </p:sp>
      <p:pic>
        <p:nvPicPr>
          <p:cNvPr id="3074" name="Picture 2" descr="C:\Users\adm\Desktop\ФН ДО\10 тема\Без назва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01" y="1399431"/>
            <a:ext cx="2640968" cy="222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91139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392</TotalTime>
  <Words>660</Words>
  <Application>Microsoft Office PowerPoint</Application>
  <PresentationFormat>Custom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Cabin</vt:lpstr>
      <vt:lpstr>Calibri</vt:lpstr>
      <vt:lpstr>Corbel</vt:lpstr>
      <vt:lpstr>Gill Sans MT</vt:lpstr>
      <vt:lpstr>Times New Roman</vt:lpstr>
      <vt:lpstr>16.9-Template_12.7.2016</vt:lpstr>
      <vt:lpstr>ПЕРИФЕРИЧЕСКАЯ НЕЙРОПАТИЯ:  МОНИТОРИНГ, УПРАВЛЕНИЕ РИСКАМИ</vt:lpstr>
      <vt:lpstr>ПОНЯТИЕ </vt:lpstr>
      <vt:lpstr>ЭТИОЛОГИЧЕСКАЯ КЛАССИФИКАЦИЯ ПОЛИНЕЙРОПАТИИ</vt:lpstr>
      <vt:lpstr>ПРИЧИНЫ</vt:lpstr>
      <vt:lpstr>СИМПТОМЫ </vt:lpstr>
      <vt:lpstr>КЛИНИЧЕСКОЕ ПРОЯВЛЕНИЕ</vt:lpstr>
      <vt:lpstr>ОЦЕНКА ПЕРИФЕРИЧЕСКОЙ  НЕВРОПАТИИ </vt:lpstr>
      <vt:lpstr>СТЕПЕНЬ ТЯЖЕСТИ СЕНСОРНОЙ  НЕВРОПАТИИ ПО  СУБЪЕКТИВНОЙ ОЦЕНКЕ </vt:lpstr>
      <vt:lpstr>ВОСПРИЯТИЕ ВИБРАЦИИ</vt:lpstr>
      <vt:lpstr>ВОСПРИЯТИЕ ВИБРАЦИИ</vt:lpstr>
      <vt:lpstr>ВОСПРИЯТИЕ ВИБРАЦИИ (укажите баллы для правой и левой ноги)  </vt:lpstr>
      <vt:lpstr>АХИЛЛОВ РЕФЛЕКС</vt:lpstr>
      <vt:lpstr>ТЕХНИКА ПРОВЕДЕНИЯ</vt:lpstr>
      <vt:lpstr>БАЛЛ ОЦЕНКИ АХИЛЛОВА РЕФЛЕКСА: </vt:lpstr>
      <vt:lpstr>ВОПРОСЫ?..</vt:lpstr>
      <vt:lpstr>Спасибо !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Saodat Qosimova</cp:lastModifiedBy>
  <cp:revision>119</cp:revision>
  <dcterms:created xsi:type="dcterms:W3CDTF">2017-03-16T17:43:27Z</dcterms:created>
  <dcterms:modified xsi:type="dcterms:W3CDTF">2023-01-12T12:55:36Z</dcterms:modified>
</cp:coreProperties>
</file>