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52" r:id="rId2"/>
    <p:sldId id="322" r:id="rId3"/>
    <p:sldId id="350" r:id="rId4"/>
    <p:sldId id="347" r:id="rId5"/>
    <p:sldId id="340" r:id="rId6"/>
    <p:sldId id="337" r:id="rId7"/>
    <p:sldId id="357" r:id="rId8"/>
    <p:sldId id="353" r:id="rId9"/>
    <p:sldId id="354" r:id="rId10"/>
    <p:sldId id="355" r:id="rId11"/>
    <p:sldId id="369" r:id="rId12"/>
    <p:sldId id="356" r:id="rId13"/>
    <p:sldId id="489" r:id="rId14"/>
    <p:sldId id="498" r:id="rId15"/>
    <p:sldId id="490" r:id="rId16"/>
    <p:sldId id="496" r:id="rId17"/>
    <p:sldId id="491" r:id="rId18"/>
    <p:sldId id="494" r:id="rId19"/>
    <p:sldId id="503" r:id="rId20"/>
    <p:sldId id="504" r:id="rId21"/>
    <p:sldId id="501" r:id="rId22"/>
    <p:sldId id="458" r:id="rId23"/>
    <p:sldId id="477" r:id="rId24"/>
    <p:sldId id="476" r:id="rId25"/>
    <p:sldId id="459" r:id="rId26"/>
    <p:sldId id="33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5"/>
    <a:srgbClr val="B9C2CD"/>
    <a:srgbClr val="635C5B"/>
    <a:srgbClr val="D9D7D3"/>
    <a:srgbClr val="CFCDC9"/>
    <a:srgbClr val="BA0C2F"/>
    <a:srgbClr val="FFFFFF"/>
    <a:srgbClr val="6C6463"/>
    <a:srgbClr val="651D32"/>
    <a:srgbClr val="00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5" autoAdjust="0"/>
    <p:restoredTop sz="94095" autoAdjust="0"/>
  </p:normalViewPr>
  <p:slideViewPr>
    <p:cSldViewPr snapToObjects="1">
      <p:cViewPr>
        <p:scale>
          <a:sx n="70" d="100"/>
          <a:sy n="70" d="100"/>
        </p:scale>
        <p:origin x="121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2;&#1080;&#1079;%20&#1084;&#1091;&#1076;&#1072;&#1074;&#1072;&#1088;\&#1051;&#1080;&#1089;&#1090;%20Microsoft%20Excel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48404950946389E-3"/>
          <c:y val="2.3605926197799477E-2"/>
          <c:w val="0.97442617931679765"/>
          <c:h val="0.7011287355218693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ln w="50800" cmpd="sng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4.3993146689997056E-2"/>
                  <c:y val="5.8926685878784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DF-44F4-A0DA-47705E56C9DE}"/>
                </c:ext>
              </c:extLst>
            </c:dLbl>
            <c:dLbl>
              <c:idx val="1"/>
              <c:layout>
                <c:manualLayout>
                  <c:x val="-3.9363517060367566E-2"/>
                  <c:y val="-2.8060326608944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DF-44F4-A0DA-47705E56C9DE}"/>
                </c:ext>
              </c:extLst>
            </c:dLbl>
            <c:dLbl>
              <c:idx val="2"/>
              <c:layout>
                <c:manualLayout>
                  <c:x val="-4.7079566443083504E-2"/>
                  <c:y val="5.05085878961010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DF-44F4-A0DA-47705E56C9DE}"/>
                </c:ext>
              </c:extLst>
            </c:dLbl>
            <c:dLbl>
              <c:idx val="3"/>
              <c:layout>
                <c:manualLayout>
                  <c:x val="-4.0906726936911386E-2"/>
                  <c:y val="-4.2090489913418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DF-44F4-A0DA-47705E56C9DE}"/>
                </c:ext>
              </c:extLst>
            </c:dLbl>
            <c:dLbl>
              <c:idx val="4"/>
              <c:layout>
                <c:manualLayout>
                  <c:x val="-4.2449936813453923E-2"/>
                  <c:y val="4.7702555235206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DF-44F4-A0DA-47705E56C9DE}"/>
                </c:ext>
              </c:extLst>
            </c:dLbl>
            <c:dLbl>
              <c:idx val="5"/>
              <c:layout>
                <c:manualLayout>
                  <c:x val="-2.8742344706911692E-2"/>
                  <c:y val="-4.2090489913418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DF-44F4-A0DA-47705E56C9DE}"/>
                </c:ext>
              </c:extLst>
            </c:dLbl>
            <c:dLbl>
              <c:idx val="6"/>
              <c:layout>
                <c:manualLayout>
                  <c:x val="-4.0906726936911386E-2"/>
                  <c:y val="4.2090489913418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DF-44F4-A0DA-47705E56C9DE}"/>
                </c:ext>
              </c:extLst>
            </c:dLbl>
            <c:dLbl>
              <c:idx val="7"/>
              <c:layout>
                <c:manualLayout>
                  <c:x val="-3.9363517060367566E-2"/>
                  <c:y val="-5.3314620556995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DF-44F4-A0DA-47705E56C9DE}"/>
                </c:ext>
              </c:extLst>
            </c:dLbl>
            <c:dLbl>
              <c:idx val="8"/>
              <c:layout>
                <c:manualLayout>
                  <c:x val="-5.0165986196169902E-2"/>
                  <c:y val="3.9284457252522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DF-44F4-A0DA-47705E56C9DE}"/>
                </c:ext>
              </c:extLst>
            </c:dLbl>
            <c:dLbl>
              <c:idx val="9"/>
              <c:layout>
                <c:manualLayout>
                  <c:x val="-4.2449936813453923E-2"/>
                  <c:y val="-4.2090489913418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DF-44F4-A0DA-47705E56C9DE}"/>
                </c:ext>
              </c:extLst>
            </c:dLbl>
            <c:dLbl>
              <c:idx val="10"/>
              <c:layout>
                <c:manualLayout>
                  <c:x val="-3.6277097307281216E-2"/>
                  <c:y val="3.9284457252522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2DF-44F4-A0DA-47705E56C9DE}"/>
                </c:ext>
              </c:extLst>
            </c:dLbl>
            <c:dLbl>
              <c:idx val="11"/>
              <c:layout>
                <c:manualLayout>
                  <c:x val="-1.8635535141440732E-2"/>
                  <c:y val="-4.77025552352068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59.2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2DF-44F4-A0DA-47705E56C9DE}"/>
                </c:ext>
              </c:extLst>
            </c:dLbl>
            <c:dLbl>
              <c:idx val="12"/>
              <c:layout>
                <c:manualLayout>
                  <c:x val="-3.2305817163773648E-2"/>
                  <c:y val="5.6852633309211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AC-481F-9942-3DA7FC660503}"/>
                </c:ext>
              </c:extLst>
            </c:dLbl>
            <c:dLbl>
              <c:idx val="13"/>
              <c:layout>
                <c:manualLayout>
                  <c:x val="-1.29419189774729E-2"/>
                  <c:y val="-6.31448537607191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12-45A6-973F-723E2B56DF08}"/>
                </c:ext>
              </c:extLst>
            </c:dLbl>
            <c:dLbl>
              <c:idx val="14"/>
              <c:layout>
                <c:manualLayout>
                  <c:x val="-2.9069271083495659E-2"/>
                  <c:y val="6.6298178366193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D2-4808-B86A-B50E0EEC0EA2}"/>
                </c:ext>
              </c:extLst>
            </c:dLbl>
            <c:dLbl>
              <c:idx val="15"/>
              <c:layout>
                <c:manualLayout>
                  <c:x val="-2.0366209833671822E-2"/>
                  <c:y val="-5.6285169921382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D2-4808-B86A-B50E0EEC0E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74.7</c:v>
                </c:pt>
                <c:pt idx="1">
                  <c:v>85.1</c:v>
                </c:pt>
                <c:pt idx="2">
                  <c:v>83.8</c:v>
                </c:pt>
                <c:pt idx="3">
                  <c:v>78.7</c:v>
                </c:pt>
                <c:pt idx="4">
                  <c:v>78.5</c:v>
                </c:pt>
                <c:pt idx="5">
                  <c:v>77</c:v>
                </c:pt>
                <c:pt idx="6">
                  <c:v>69.400000000000006</c:v>
                </c:pt>
                <c:pt idx="7">
                  <c:v>65.7</c:v>
                </c:pt>
                <c:pt idx="8">
                  <c:v>60.8</c:v>
                </c:pt>
                <c:pt idx="9">
                  <c:v>60.4</c:v>
                </c:pt>
                <c:pt idx="10">
                  <c:v>60.6</c:v>
                </c:pt>
                <c:pt idx="11">
                  <c:v>60</c:v>
                </c:pt>
                <c:pt idx="12">
                  <c:v>56.6</c:v>
                </c:pt>
                <c:pt idx="13">
                  <c:v>56.5</c:v>
                </c:pt>
                <c:pt idx="14">
                  <c:v>40.5</c:v>
                </c:pt>
                <c:pt idx="15">
                  <c:v>40.299999999999997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2DF-44F4-A0DA-47705E56C9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714944"/>
        <c:axId val="37730176"/>
      </c:lineChart>
      <c:catAx>
        <c:axId val="3771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en-US"/>
          </a:p>
        </c:txPr>
        <c:crossAx val="37730176"/>
        <c:crosses val="autoZero"/>
        <c:auto val="1"/>
        <c:lblAlgn val="ctr"/>
        <c:lblOffset val="100"/>
        <c:noMultiLvlLbl val="0"/>
      </c:catAx>
      <c:valAx>
        <c:axId val="37730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771494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ru-RU" sz="1800" dirty="0"/>
              <a:t>ЗАБОЛЕВАЕМОСТЬ НА УРОВНЕ РЕГИОНОВ ЗА 2021 </a:t>
            </a:r>
          </a:p>
          <a:p>
            <a:pPr>
              <a:defRPr/>
            </a:pPr>
            <a:r>
              <a:rPr lang="ru-RU" sz="1800" dirty="0"/>
              <a:t>(НА 100 000 НАСЕЛЕНИЯ) </a:t>
            </a:r>
          </a:p>
        </c:rich>
      </c:tx>
      <c:layout>
        <c:manualLayout>
          <c:xMode val="edge"/>
          <c:yMode val="edge"/>
          <c:x val="0.1505178772240392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25789011802972E-2"/>
          <c:y val="0.31382833005249444"/>
          <c:w val="0.90030993537617665"/>
          <c:h val="0.56109005905511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РТ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8229166666666708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40,5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A0E-49E3-9089-D0D26BF675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Лист1!$A$2</c:f>
              <c:numCache>
                <c:formatCode>General</c:formatCode>
                <c:ptCount val="1"/>
                <c:pt idx="0">
                  <c:v>40.299999999999997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BA0E-49E3-9089-D0D26BF675B6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Сугд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603953646898514E-3"/>
                  <c:y val="-4.73958333333335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0E-49E3-9089-D0D26BF675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</c:f>
              <c:numCache>
                <c:formatCode>General</c:formatCode>
                <c:ptCount val="1"/>
                <c:pt idx="0">
                  <c:v>28.3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3-BA0E-49E3-9089-D0D26BF675B6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Душанбе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8106346061472887E-17"/>
                  <c:y val="1.08854166666666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0E-49E3-9089-D0D26BF675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Лист1!$C$2</c:f>
              <c:numCache>
                <c:formatCode>General</c:formatCode>
                <c:ptCount val="1"/>
                <c:pt idx="0">
                  <c:v>47.2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5-BA0E-49E3-9089-D0D26BF675B6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РРП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9.94791666666676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0E-49E3-9089-D0D26BF675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Лист1!$D$2</c:f>
              <c:numCache>
                <c:formatCode>General</c:formatCode>
                <c:ptCount val="1"/>
                <c:pt idx="0">
                  <c:v>39.5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7-BA0E-49E3-9089-D0D26BF675B6}"/>
            </c:ext>
          </c:extLst>
        </c:ser>
        <c:ser>
          <c:idx val="4"/>
          <c:order val="4"/>
          <c:tx>
            <c:strRef>
              <c:f>Лист1!$E$1</c:f>
              <c:strCache>
                <c:ptCount val="1"/>
                <c:pt idx="0">
                  <c:v>Хатлон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1301976823448481E-3"/>
                  <c:y val="-9.94791666666667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0E-49E3-9089-D0D26BF675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Лист1!$E$2</c:f>
              <c:numCache>
                <c:formatCode>General</c:formatCode>
                <c:ptCount val="1"/>
                <c:pt idx="0">
                  <c:v>45.8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9-BA0E-49E3-9089-D0D26BF675B6}"/>
            </c:ext>
          </c:extLst>
        </c:ser>
        <c:ser>
          <c:idx val="5"/>
          <c:order val="5"/>
          <c:tx>
            <c:strRef>
              <c:f>Лист1!$F$1</c:f>
              <c:strCache>
                <c:ptCount val="1"/>
                <c:pt idx="0">
                  <c:v>ГБАО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5.67708333333328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A0E-49E3-9089-D0D26BF675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Лист1!$F$2</c:f>
              <c:numCache>
                <c:formatCode>General</c:formatCode>
                <c:ptCount val="1"/>
                <c:pt idx="0">
                  <c:v>63.9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B-BA0E-49E3-9089-D0D26BF675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8943360"/>
        <c:axId val="38957440"/>
      </c:barChart>
      <c:catAx>
        <c:axId val="38943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957440"/>
        <c:crosses val="autoZero"/>
        <c:auto val="1"/>
        <c:lblAlgn val="ctr"/>
        <c:lblOffset val="100"/>
        <c:noMultiLvlLbl val="0"/>
      </c:catAx>
      <c:valAx>
        <c:axId val="3895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38943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6173859720869804E-2"/>
          <c:y val="0.9315182756382141"/>
          <c:w val="0.90696403834937411"/>
          <c:h val="4.3037939200056906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810873782640249E-2"/>
          <c:y val="1.7253371879449197E-2"/>
          <c:w val="0.96801698922879953"/>
          <c:h val="0.865701745805755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смертность </c:v>
                </c:pt>
              </c:strCache>
            </c:strRef>
          </c:tx>
          <c:spPr>
            <a:ln w="50800" cmpd="sng">
              <a:solidFill>
                <a:srgbClr val="00B050"/>
              </a:solidFill>
            </a:ln>
          </c:spPr>
          <c:marker>
            <c:symbol val="diamond"/>
            <c:size val="14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4.4120692848857994E-2"/>
                  <c:y val="5.6384536795415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62-4E80-820C-739A7330F34E}"/>
                </c:ext>
              </c:extLst>
            </c:dLbl>
            <c:dLbl>
              <c:idx val="1"/>
              <c:layout>
                <c:manualLayout>
                  <c:x val="-1.8859283257230023E-2"/>
                  <c:y val="-5.9701274253969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62-4E80-820C-739A7330F34E}"/>
                </c:ext>
              </c:extLst>
            </c:dLbl>
            <c:dLbl>
              <c:idx val="2"/>
              <c:layout>
                <c:manualLayout>
                  <c:x val="-4.4120692848857994E-2"/>
                  <c:y val="4.9751061878307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62-4E80-820C-739A7330F34E}"/>
                </c:ext>
              </c:extLst>
            </c:dLbl>
            <c:dLbl>
              <c:idx val="3"/>
              <c:layout>
                <c:manualLayout>
                  <c:x val="-3.464766425199748E-2"/>
                  <c:y val="-6.3018011712522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62-4E80-820C-739A7330F34E}"/>
                </c:ext>
              </c:extLst>
            </c:dLbl>
            <c:dLbl>
              <c:idx val="4"/>
              <c:layout>
                <c:manualLayout>
                  <c:x val="-2.6753473754613812E-2"/>
                  <c:y val="5.6384536795415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62-4E80-820C-739A7330F34E}"/>
                </c:ext>
              </c:extLst>
            </c:dLbl>
            <c:dLbl>
              <c:idx val="5"/>
              <c:layout>
                <c:manualLayout>
                  <c:x val="-2.6753473754613812E-2"/>
                  <c:y val="-5.9701274253969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62-4E80-820C-739A7330F34E}"/>
                </c:ext>
              </c:extLst>
            </c:dLbl>
            <c:dLbl>
              <c:idx val="6"/>
              <c:layout>
                <c:manualLayout>
                  <c:x val="-3.9384178550427792E-2"/>
                  <c:y val="5.6384536795415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62-4E80-820C-739A7330F34E}"/>
                </c:ext>
              </c:extLst>
            </c:dLbl>
            <c:dLbl>
              <c:idx val="7"/>
              <c:layout>
                <c:manualLayout>
                  <c:x val="-3.464766425199748E-2"/>
                  <c:y val="-5.6384536795415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62-4E80-820C-739A7330F34E}"/>
                </c:ext>
              </c:extLst>
            </c:dLbl>
            <c:dLbl>
              <c:idx val="8"/>
              <c:layout>
                <c:manualLayout>
                  <c:x val="-4.2541854749381207E-2"/>
                  <c:y val="6.3018011712522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62-4E80-820C-739A7330F34E}"/>
                </c:ext>
              </c:extLst>
            </c:dLbl>
            <c:dLbl>
              <c:idx val="9"/>
              <c:layout>
                <c:manualLayout>
                  <c:x val="-3.464766425199748E-2"/>
                  <c:y val="-4.64343244197537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62-4E80-820C-739A7330F34E}"/>
                </c:ext>
              </c:extLst>
            </c:dLbl>
            <c:dLbl>
              <c:idx val="10"/>
              <c:layout>
                <c:manualLayout>
                  <c:x val="-3.464766425199748E-2"/>
                  <c:y val="5.9701274253969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562-4E80-820C-739A7330F34E}"/>
                </c:ext>
              </c:extLst>
            </c:dLbl>
            <c:dLbl>
              <c:idx val="11"/>
              <c:layout>
                <c:manualLayout>
                  <c:x val="-3.3068826152520735E-2"/>
                  <c:y val="-4.31175869611999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D562-4E80-820C-739A7330F34E}"/>
                </c:ext>
              </c:extLst>
            </c:dLbl>
            <c:dLbl>
              <c:idx val="12"/>
              <c:layout>
                <c:manualLayout>
                  <c:x val="-2.3689657615904892E-2"/>
                  <c:y val="5.30677993368615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E7B-4DAF-B2AB-16ECAD20719E}"/>
                </c:ext>
              </c:extLst>
            </c:dLbl>
            <c:dLbl>
              <c:idx val="13"/>
              <c:layout>
                <c:manualLayout>
                  <c:x val="-1.5894691647412043E-2"/>
                  <c:y val="-5.17601156383475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1C1-4E56-9DC8-550E6EDF3C51}"/>
                </c:ext>
              </c:extLst>
            </c:dLbl>
            <c:dLbl>
              <c:idx val="14"/>
              <c:layout>
                <c:manualLayout>
                  <c:x val="-4.0484721173030112E-2"/>
                  <c:y val="4.88845536584393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1C1-4E56-9DC8-550E6EDF3C51}"/>
                </c:ext>
              </c:extLst>
            </c:dLbl>
            <c:dLbl>
              <c:idx val="15"/>
              <c:layout>
                <c:manualLayout>
                  <c:x val="-7.0272190123311156E-3"/>
                  <c:y val="-2.58800578191737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C1-4E56-9DC8-550E6EDF3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7.1</c:v>
                </c:pt>
                <c:pt idx="1">
                  <c:v>6.3</c:v>
                </c:pt>
                <c:pt idx="2">
                  <c:v>5.4</c:v>
                </c:pt>
                <c:pt idx="3">
                  <c:v>5.9</c:v>
                </c:pt>
                <c:pt idx="4">
                  <c:v>6.2</c:v>
                </c:pt>
                <c:pt idx="5">
                  <c:v>6.5</c:v>
                </c:pt>
                <c:pt idx="6">
                  <c:v>5.0999999999999996</c:v>
                </c:pt>
                <c:pt idx="7">
                  <c:v>4.9000000000000004</c:v>
                </c:pt>
                <c:pt idx="8">
                  <c:v>3.9</c:v>
                </c:pt>
                <c:pt idx="9">
                  <c:v>3.9</c:v>
                </c:pt>
                <c:pt idx="10">
                  <c:v>3.7</c:v>
                </c:pt>
                <c:pt idx="11">
                  <c:v>3.5</c:v>
                </c:pt>
                <c:pt idx="12">
                  <c:v>3.1</c:v>
                </c:pt>
                <c:pt idx="13">
                  <c:v>2.9</c:v>
                </c:pt>
                <c:pt idx="14">
                  <c:v>2.4</c:v>
                </c:pt>
                <c:pt idx="15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562-4E80-820C-739A7330F3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9621760"/>
        <c:axId val="39632896"/>
      </c:lineChart>
      <c:catAx>
        <c:axId val="396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en-US"/>
          </a:p>
        </c:txPr>
        <c:crossAx val="39632896"/>
        <c:crosses val="autoZero"/>
        <c:auto val="1"/>
        <c:lblAlgn val="ctr"/>
        <c:lblOffset val="100"/>
        <c:noMultiLvlLbl val="0"/>
      </c:catAx>
      <c:valAx>
        <c:axId val="396328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962176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11"/>
            <c:extLst>
              <c:ext xmlns:c16="http://schemas.microsoft.com/office/drawing/2014/chart" uri="{C3380CC4-5D6E-409C-BE32-E72D297353CC}">
                <c16:uniqueId val="{00000000-53BD-4515-9FD5-5435F85A3B97}"/>
              </c:ext>
            </c:extLst>
          </c:dPt>
          <c:dPt>
            <c:idx val="1"/>
            <c:bubble3D val="0"/>
            <c:explosion val="16"/>
            <c:extLst>
              <c:ext xmlns:c16="http://schemas.microsoft.com/office/drawing/2014/chart" uri="{C3380CC4-5D6E-409C-BE32-E72D297353CC}">
                <c16:uniqueId val="{00000001-53BD-4515-9FD5-5435F85A3B97}"/>
              </c:ext>
            </c:extLst>
          </c:dPt>
          <c:dPt>
            <c:idx val="2"/>
            <c:bubble3D val="0"/>
            <c:explosion val="18"/>
            <c:extLst>
              <c:ext xmlns:c16="http://schemas.microsoft.com/office/drawing/2014/chart" uri="{C3380CC4-5D6E-409C-BE32-E72D297353CC}">
                <c16:uniqueId val="{00000002-53BD-4515-9FD5-5435F85A3B97}"/>
              </c:ext>
            </c:extLst>
          </c:dPt>
          <c:dPt>
            <c:idx val="3"/>
            <c:bubble3D val="0"/>
            <c:explosion val="14"/>
            <c:extLst>
              <c:ext xmlns:c16="http://schemas.microsoft.com/office/drawing/2014/chart" uri="{C3380CC4-5D6E-409C-BE32-E72D297353CC}">
                <c16:uniqueId val="{00000003-53BD-4515-9FD5-5435F85A3B97}"/>
              </c:ext>
            </c:extLst>
          </c:dPt>
          <c:dLbls>
            <c:dLbl>
              <c:idx val="0"/>
              <c:layout>
                <c:manualLayout>
                  <c:x val="-9.8516786964129507E-2"/>
                  <c:y val="0.107037160751405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BD-4515-9FD5-5435F85A3B97}"/>
                </c:ext>
              </c:extLst>
            </c:dLbl>
            <c:dLbl>
              <c:idx val="1"/>
              <c:layout>
                <c:manualLayout>
                  <c:x val="1.4901939340915814E-2"/>
                  <c:y val="-1.5781950295058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BD-4515-9FD5-5435F85A3B97}"/>
                </c:ext>
              </c:extLst>
            </c:dLbl>
            <c:dLbl>
              <c:idx val="2"/>
              <c:layout>
                <c:manualLayout>
                  <c:x val="1.0625000000000001E-2"/>
                  <c:y val="-3.6281698000790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BD-4515-9FD5-5435F85A3B97}"/>
                </c:ext>
              </c:extLst>
            </c:dLbl>
            <c:dLbl>
              <c:idx val="3"/>
              <c:layout>
                <c:manualLayout>
                  <c:x val="4.413489112472084E-2"/>
                  <c:y val="-3.5896501283126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BD-4515-9FD5-5435F85A3B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успех лечения</c:v>
                </c:pt>
                <c:pt idx="1">
                  <c:v>безуспешное лечение</c:v>
                </c:pt>
                <c:pt idx="2">
                  <c:v>умерло</c:v>
                </c:pt>
                <c:pt idx="3">
                  <c:v>потерян от врачебного наблюдения</c:v>
                </c:pt>
                <c:pt idx="4">
                  <c:v>продолжают лечение 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0.72299999999999998</c:v>
                </c:pt>
                <c:pt idx="1">
                  <c:v>3.3000000000000002E-2</c:v>
                </c:pt>
                <c:pt idx="2">
                  <c:v>0.122</c:v>
                </c:pt>
                <c:pt idx="3">
                  <c:v>0.11700000000000001</c:v>
                </c:pt>
                <c:pt idx="4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BD-4515-9FD5-5435F85A3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380071064528797"/>
          <c:y val="6.028181338794273E-2"/>
          <c:w val="0.37619928935471209"/>
          <c:h val="0.8794361568407334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zero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865514018510327E-2"/>
          <c:y val="8.7704330607087655E-2"/>
          <c:w val="0.68173285463342792"/>
          <c:h val="0.9122956693929124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Лист1!$B$5:$B$8</c:f>
              <c:strCache>
                <c:ptCount val="4"/>
                <c:pt idx="0">
                  <c:v>Успешное лечение</c:v>
                </c:pt>
                <c:pt idx="1">
                  <c:v>Безуспешное лечение</c:v>
                </c:pt>
                <c:pt idx="2">
                  <c:v>Умерло</c:v>
                </c:pt>
                <c:pt idx="3">
                  <c:v>Потерян от врачебного наблюдения</c:v>
                </c:pt>
              </c:strCache>
            </c:strRef>
          </c:cat>
          <c:val>
            <c:numRef>
              <c:f>Лист1!$C$5:$C$8</c:f>
              <c:numCache>
                <c:formatCode>General</c:formatCode>
                <c:ptCount val="4"/>
                <c:pt idx="0">
                  <c:v>78.8</c:v>
                </c:pt>
                <c:pt idx="1">
                  <c:v>2.6</c:v>
                </c:pt>
                <c:pt idx="2" formatCode="0.0">
                  <c:v>8</c:v>
                </c:pt>
                <c:pt idx="3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78-4285-8A38-E1F9453BB3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345579131005529"/>
          <c:y val="5.2074919219079072E-2"/>
          <c:w val="0.29743503064192056"/>
          <c:h val="0.78039220010011179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.16733104592226355"/>
                  <c:y val="-0.39795792855783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2D-4F81-A097-FB60A42A1E88}"/>
                </c:ext>
              </c:extLst>
            </c:dLbl>
            <c:dLbl>
              <c:idx val="1"/>
              <c:layout>
                <c:manualLayout>
                  <c:x val="4.1666666666666664E-2"/>
                  <c:y val="-0.1666666666666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2D-4F81-A097-FB60A42A1E88}"/>
                </c:ext>
              </c:extLst>
            </c:dLbl>
            <c:dLbl>
              <c:idx val="2"/>
              <c:layout>
                <c:manualLayout>
                  <c:x val="2.2222222222222223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2D-4F81-A097-FB60A42A1E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Лист3!$B$4:$D$4</c:f>
              <c:strCache>
                <c:ptCount val="3"/>
                <c:pt idx="0">
                  <c:v>Всего направлено</c:v>
                </c:pt>
                <c:pt idx="1">
                  <c:v>Из них ПМСП</c:v>
                </c:pt>
                <c:pt idx="2">
                  <c:v>%</c:v>
                </c:pt>
              </c:strCache>
            </c:strRef>
          </c:cat>
          <c:val>
            <c:numRef>
              <c:f>Лист3!$B$5:$D$5</c:f>
              <c:numCache>
                <c:formatCode>General</c:formatCode>
                <c:ptCount val="3"/>
                <c:pt idx="0">
                  <c:v>39670</c:v>
                </c:pt>
                <c:pt idx="1">
                  <c:v>10752</c:v>
                </c:pt>
                <c:pt idx="2" formatCode="0.00%">
                  <c:v>0.27100000000000002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2D-4F81-A097-FB60A42A1E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577152"/>
        <c:axId val="44580864"/>
        <c:axId val="0"/>
      </c:bar3DChart>
      <c:catAx>
        <c:axId val="44577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580864"/>
        <c:crosses val="autoZero"/>
        <c:auto val="1"/>
        <c:lblAlgn val="ctr"/>
        <c:lblOffset val="100"/>
        <c:noMultiLvlLbl val="0"/>
      </c:catAx>
      <c:valAx>
        <c:axId val="44580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577152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400" b="1"/>
            </a:pPr>
            <a:endParaRPr lang="en-US"/>
          </a:p>
        </c:txPr>
      </c:dTable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5C3B-4991-8F39-7683ADAFB2EB}"/>
              </c:ext>
            </c:extLst>
          </c:dPt>
          <c:dLbls>
            <c:dLbl>
              <c:idx val="0"/>
              <c:layout>
                <c:manualLayout>
                  <c:x val="0.14400975051269277"/>
                  <c:y val="8.5636233649425287E-3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3B-4991-8F39-7683ADAFB2EB}"/>
                </c:ext>
              </c:extLst>
            </c:dLbl>
            <c:dLbl>
              <c:idx val="1"/>
              <c:layout>
                <c:manualLayout>
                  <c:x val="0.05"/>
                  <c:y val="-4.1666666666666664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3B-4991-8F39-7683ADAFB2EB}"/>
                </c:ext>
              </c:extLst>
            </c:dLbl>
            <c:dLbl>
              <c:idx val="2"/>
              <c:layout>
                <c:manualLayout>
                  <c:x val="8.3333333333333332E-3"/>
                  <c:y val="-3.7037037037037035E-2"/>
                </c:manualLayout>
              </c:layout>
              <c:spPr/>
              <c:txPr>
                <a:bodyPr/>
                <a:lstStyle/>
                <a:p>
                  <a:pPr>
                    <a:defRPr sz="18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3B-4991-8F39-7683ADAFB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Лист3!$J$4:$L$4</c:f>
              <c:strCache>
                <c:ptCount val="3"/>
                <c:pt idx="0">
                  <c:v>Всего  ТБ с  МТ+ </c:v>
                </c:pt>
                <c:pt idx="1">
                  <c:v>Из них ПМСП</c:v>
                </c:pt>
                <c:pt idx="2">
                  <c:v>%</c:v>
                </c:pt>
              </c:strCache>
            </c:strRef>
          </c:cat>
          <c:val>
            <c:numRef>
              <c:f>Лист3!$J$5:$L$5</c:f>
              <c:numCache>
                <c:formatCode>General</c:formatCode>
                <c:ptCount val="3"/>
                <c:pt idx="0">
                  <c:v>2463</c:v>
                </c:pt>
                <c:pt idx="1">
                  <c:v>465</c:v>
                </c:pt>
                <c:pt idx="2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3B-4991-8F39-7683ADAFB2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9189376"/>
        <c:axId val="89191168"/>
        <c:axId val="0"/>
      </c:bar3DChart>
      <c:catAx>
        <c:axId val="89189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9191168"/>
        <c:crosses val="autoZero"/>
        <c:auto val="1"/>
        <c:lblAlgn val="ctr"/>
        <c:lblOffset val="100"/>
        <c:noMultiLvlLbl val="0"/>
      </c:catAx>
      <c:valAx>
        <c:axId val="89191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189376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400" b="1"/>
            </a:pPr>
            <a:endParaRPr lang="en-US"/>
          </a:p>
        </c:txPr>
      </c:dTable>
    </c:plotArea>
    <c:plotVisOnly val="1"/>
    <c:dispBlanksAs val="gap"/>
    <c:showDLblsOverMax val="0"/>
  </c:chart>
  <c:spPr>
    <a:noFill/>
    <a:ln>
      <a:solidFill>
        <a:sysClr val="windowText" lastClr="000000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274806019306945E-2"/>
          <c:y val="0"/>
          <c:w val="0.93850498885854716"/>
          <c:h val="0.86531270259489512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Лист3!$B$3:$B$7</c:f>
              <c:strCache>
                <c:ptCount val="5"/>
                <c:pt idx="0">
                  <c:v>Согдийская область</c:v>
                </c:pt>
                <c:pt idx="1">
                  <c:v>Хатлонская область</c:v>
                </c:pt>
                <c:pt idx="2">
                  <c:v>РРП</c:v>
                </c:pt>
                <c:pt idx="3">
                  <c:v>г.Душанбе</c:v>
                </c:pt>
                <c:pt idx="4">
                  <c:v>ГБАО</c:v>
                </c:pt>
              </c:strCache>
            </c:strRef>
          </c:cat>
          <c:val>
            <c:numRef>
              <c:f>Лист3!$C$3:$C$7</c:f>
              <c:numCache>
                <c:formatCode>0.0%</c:formatCode>
                <c:ptCount val="5"/>
                <c:pt idx="0">
                  <c:v>0.52500000000000002</c:v>
                </c:pt>
                <c:pt idx="1">
                  <c:v>0.44400000000000001</c:v>
                </c:pt>
                <c:pt idx="2">
                  <c:v>0.26400000000000001</c:v>
                </c:pt>
                <c:pt idx="3">
                  <c:v>0.17199999999999999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AD-4260-8F02-68BF0318E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0218624"/>
        <c:axId val="40220160"/>
        <c:axId val="0"/>
      </c:bar3DChart>
      <c:catAx>
        <c:axId val="40218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220160"/>
        <c:crosses val="autoZero"/>
        <c:auto val="1"/>
        <c:lblAlgn val="ctr"/>
        <c:lblOffset val="100"/>
        <c:noMultiLvlLbl val="0"/>
      </c:catAx>
      <c:valAx>
        <c:axId val="40220160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4021862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spPr>
    <a:ln>
      <a:solidFill>
        <a:sysClr val="windowText" lastClr="000000">
          <a:alpha val="60000"/>
        </a:sysClr>
      </a:solidFill>
    </a:ln>
  </c:spPr>
  <c:txPr>
    <a:bodyPr/>
    <a:lstStyle/>
    <a:p>
      <a:pPr>
        <a:defRPr sz="1600" b="1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12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Туберкулез остается одной из 10 основных причин смерти в мире и основной причиной смерти от одного инфекционного агента (помимо ВИЧ / СПИДа).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12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78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45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35013"/>
            <a:ext cx="490061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этом слайде представлен показатель заболеваемости на 100 </a:t>
            </a:r>
            <a:r>
              <a:rPr lang="ru-RU" dirty="0" err="1"/>
              <a:t>тыс</a:t>
            </a:r>
            <a:r>
              <a:rPr lang="ru-RU" dirty="0"/>
              <a:t> населения РТ, начиная с 2006</a:t>
            </a:r>
            <a:r>
              <a:rPr lang="ru-RU" baseline="0" dirty="0"/>
              <a:t> по 2020год.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Здесь отмечается медленное, но стабильное снижение заболеваемости ТБ в РТ. </a:t>
            </a:r>
            <a:r>
              <a:rPr lang="ru-RU" b="1" baseline="0" dirty="0"/>
              <a:t>В 2020 году было зарегистрировано 40,5 случаев ТБ на 100,000 населения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B3692-12B4-45E5-9E73-6A26E8B3799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051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35013"/>
            <a:ext cx="490061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этом слайде отражен график,  отображающий показатель</a:t>
            </a:r>
            <a:r>
              <a:rPr lang="ru-RU" baseline="0" dirty="0"/>
              <a:t> смертности на 100 </a:t>
            </a:r>
            <a:r>
              <a:rPr lang="ru-RU" baseline="0" dirty="0" err="1"/>
              <a:t>тыс</a:t>
            </a:r>
            <a:r>
              <a:rPr lang="ru-RU" baseline="0" dirty="0"/>
              <a:t> населения за последние 15 лет. Показатель смертности от туберкулеза в РТ, как видно, из графика также  постепенно снижается.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B3692-12B4-45E5-9E73-6A26E8B3799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811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13175" y="9305925"/>
            <a:ext cx="2921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73" tIns="46237" rIns="92473" bIns="46237" anchor="b"/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7F8F2A8-36D0-4DCA-8C3D-1229DD3304F0}" type="slidenum">
              <a:rPr lang="ru-RU" altLang="ru-RU" sz="1200"/>
              <a:pPr algn="r" eaLnBrk="1" hangingPunct="1"/>
              <a:t>16</a:t>
            </a:fld>
            <a:endParaRPr lang="ru-RU" alt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35013"/>
            <a:ext cx="4900613" cy="36750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4581" name="Номер слайда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CA798E-BA19-47ED-A5FE-45066E1BFE07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5037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Как видно из данной таблицы</a:t>
            </a:r>
            <a:r>
              <a:rPr lang="ru-RU" baseline="0" dirty="0"/>
              <a:t> е</a:t>
            </a:r>
            <a:r>
              <a:rPr lang="ru-RU" dirty="0"/>
              <a:t>жегодно  % охвата</a:t>
            </a:r>
            <a:r>
              <a:rPr lang="ru-RU" baseline="0" dirty="0"/>
              <a:t> лечением пациентов с лекарственно устойчивым ТБ увеличивается.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B3692-12B4-45E5-9E73-6A26E8B37990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41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Анализ</a:t>
            </a:r>
            <a:r>
              <a:rPr lang="ru-RU" baseline="0" dirty="0"/>
              <a:t> </a:t>
            </a:r>
            <a:r>
              <a:rPr lang="ru-RU" dirty="0"/>
              <a:t>Эффективности</a:t>
            </a:r>
            <a:r>
              <a:rPr lang="ru-RU" baseline="0" dirty="0"/>
              <a:t> лечения МЛУ ТБ форм за 2016 год показал, что успех лечения составил 63,7%, неудача лечения 9,7%, умерло 16,8%, отрыв от лечения 8,5%, </a:t>
            </a:r>
          </a:p>
          <a:p>
            <a:r>
              <a:rPr lang="ru-RU" baseline="0" dirty="0"/>
              <a:t>Следует отметить, что 1,3% пациентов когорты 2016 года все еще продолжают лечение.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B3692-12B4-45E5-9E73-6A26E8B37990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8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8658"/>
            <a:ext cx="8839200" cy="4262807"/>
          </a:xfrm>
          <a:prstGeom prst="rect">
            <a:avLst/>
          </a:prstGeom>
          <a:solidFill>
            <a:srgbClr val="CFCDC9"/>
          </a:solidFill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2" y="685800"/>
            <a:ext cx="1813366" cy="54401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214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7714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5405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4146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36576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62035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90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26997"/>
            <a:ext cx="8839200" cy="657860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" y="5943600"/>
            <a:ext cx="1524000" cy="4572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Blu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2" y="685800"/>
            <a:ext cx="1813366" cy="54401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452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Blu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827782"/>
            <a:ext cx="5486400" cy="1077218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" y="5943600"/>
            <a:ext cx="1524000" cy="4572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746760" y="9906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3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989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2" y="685800"/>
            <a:ext cx="1813366" cy="54401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F1C838E6-2EFE-2E47-BF15-73F64BC0A44F}" type="datetime1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02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2633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BCCE5460-4FB7-5647-9AB1-CEF5116A5DCA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386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D8A49A0-1A63-6943-82D6-C193E6102C72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3657600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682463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7936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231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F1C838E6-2EFE-2E47-BF15-73F64BC0A44F}" type="datetime1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118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47666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BCCE5460-4FB7-5647-9AB1-CEF5116A5DCA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5104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D8A49A0-1A63-6943-82D6-C193E6102C72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3657600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9674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827782"/>
            <a:ext cx="5486400" cy="1077218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" y="5943600"/>
            <a:ext cx="1524000" cy="4572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746760" y="9906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Title + Lef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7383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0EAA3-2E0C-4596-96A7-C63C9A91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24F21-E983-4C76-9ECE-AB2CC40CF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F52C73-FF16-4655-9038-D7AB412A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D7D-CE77-4A57-8882-C730201BEFE1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3F0092-183C-4EC7-84DC-FC72FD65D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16A15-60E4-4EBF-8702-5D9DBED6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9988-9EB4-4A1E-9FF0-BC34DF22C0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599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E0054-608D-4A07-A153-9079D396E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66F4F9-15CD-45FE-AA06-2DCAECF28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7B6C89-31F7-46F4-B170-B33847A20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DCA837-DF65-43ED-AD96-900B6F726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ED3611-2787-40C0-8477-6499AEFBC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6C8E69-A572-4AA8-80AA-A7123040B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D7D-CE77-4A57-8882-C730201BEFE1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CF037F-6106-4D73-A4F5-919EA0F2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B28894-8D3C-4E5F-83EB-94FC6E86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9988-9EB4-4A1E-9FF0-BC34DF22C0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73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776D27-52AD-4E9F-9926-13BB6D083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D7D-CE77-4A57-8882-C730201BEFE1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204710-EC59-4A7F-AF94-0E5A88345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D7845D-C612-4C5E-8944-4C11AAD7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9988-9EB4-4A1E-9FF0-BC34DF22C0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41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A4FE6-376D-440F-B6E7-3F444CB7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428E8A-E1D8-42FB-898D-1023C1D57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9BA685-B350-4ACF-AA5A-C0478C0D2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E18132-9125-4CB2-81DC-594085B1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D7D-CE77-4A57-8882-C730201BEFE1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7CEA4A-41F3-411D-B4B6-FCFF293C5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D4C1BE-C7B3-4065-9F12-4FF26371A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9988-9EB4-4A1E-9FF0-BC34DF22C0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6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A0E9A-AB8C-47FF-B689-3A665047C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9F5766-C9B0-4AA6-B906-7ABD1E936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CACF0-3641-4F30-94B2-B8507F18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D7D-CE77-4A57-8882-C730201BEFE1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1301B4-3880-4CC8-9377-A488DB12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5A1E9A-A030-41B7-9D02-14FDF2528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9988-9EB4-4A1E-9FF0-BC34DF22C0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25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36576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4572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0079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0079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0079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4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30" r:id="rId15"/>
    <p:sldLayoutId id="2147483696" r:id="rId16"/>
    <p:sldLayoutId id="2147483716" r:id="rId17"/>
    <p:sldLayoutId id="2147483717" r:id="rId18"/>
    <p:sldLayoutId id="2147483718" r:id="rId19"/>
    <p:sldLayoutId id="2147483686" r:id="rId20"/>
    <p:sldLayoutId id="2147483720" r:id="rId21"/>
    <p:sldLayoutId id="2147483699" r:id="rId22"/>
    <p:sldLayoutId id="2147483694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  <p:sldLayoutId id="2147483738" r:id="rId31"/>
    <p:sldLayoutId id="2147483739" r:id="rId32"/>
    <p:sldLayoutId id="2147483740" r:id="rId33"/>
    <p:sldLayoutId id="2147483741" r:id="rId34"/>
    <p:sldLayoutId id="2147483742" r:id="rId3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6248400" cy="1371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ЭПИДЕМИОЛОГИЯ ПО ТБ и ЛУ-ТБ В МИРЕ И РЕСПУБЛИКЕ ТАДЖИКИСТАН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701211" y="4953000"/>
            <a:ext cx="7772400" cy="838200"/>
          </a:xfrm>
        </p:spPr>
        <p:txBody>
          <a:bodyPr>
            <a:normAutofit fontScale="92500" lnSpcReduction="2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Онлайн курс «Фармаконадзор и активный мониторинг безопасности препаратов в рамках операционных исследований по внедрению новых режимов лечения ЛУ-ТБ»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1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942823"/>
              </p:ext>
            </p:extLst>
          </p:nvPr>
        </p:nvGraphicFramePr>
        <p:xfrm>
          <a:off x="533400" y="1561270"/>
          <a:ext cx="8190297" cy="4751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1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5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ИНДИКАТОР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666" marR="57226" marT="2435" marB="16437" anchor="ctr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ЦЕЛЬ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66" marR="57226" marT="2435" marB="1643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697">
                <a:tc>
                  <a:txBody>
                    <a:bodyPr/>
                    <a:lstStyle/>
                    <a:p>
                      <a:pPr marL="0" marR="626745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пациентов с ТБ, диагностированных и пролеченных в течение 5 лет с 2018 по 2022 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626745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666" marR="57226" marT="2435" marB="16437" anchor="b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млн. больных, включая 3.5 млн. детей и 1.5 млн. больных с ЛУ-ТБ, включая 115 000 детей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666" marR="57226" marT="2435" marB="1643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689">
                <a:tc>
                  <a:txBody>
                    <a:bodyPr/>
                    <a:lstStyle/>
                    <a:p>
                      <a:pPr marL="0" marR="3048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пациентов, получивших превентивное лечение от ТБ в течение 5 лет с 2018 по 2022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666" marR="57226" marT="2435" marB="16437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30 млн. пациентов, в том числе 4 млн. детей в возрасте до 5 лет, 20 млн. других людей, которые находятся в домашнем контакте с людьми, пораженными туберкулезом и 6 млн. человек, живущих с ВИЧ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666" marR="57226" marT="2435" marB="164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014">
                <a:tc>
                  <a:txBody>
                    <a:bodyPr/>
                    <a:lstStyle/>
                    <a:p>
                      <a:pPr marL="0" marR="358775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Финансирование, мобилизованное для универсального доступа к качественной профилактике, диагностике, лечению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ТБ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666" marR="57226" marT="2435" marB="16437" anchor="ctr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 миллиардов долларов США ежегодно к 2022 году 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666" marR="57226" marT="2435" marB="1643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7835">
                <a:tc>
                  <a:txBody>
                    <a:bodyPr/>
                    <a:lstStyle/>
                    <a:p>
                      <a:pPr marL="0" marR="108585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Финансирование мобилизованное для исследований в области ТБ в течение 5 лет с 2018 по 2022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666" marR="57226" marT="2435" marB="16437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US$ 2 миллиарда ежегодно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666" marR="57226" marT="2435" marB="1643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0303" y="337066"/>
            <a:ext cx="8534400" cy="1200329"/>
          </a:xfrm>
        </p:spPr>
        <p:txBody>
          <a:bodyPr/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НОВЫЕ ГЛОБАЛЬНЫЕ ЦЕЛИ ПРОВОЗГЛАШЕННЫЕ В ПОЛИТИЧЕСКОЙ ДЕКЛАРАЦИИ НА СОБРАНИИ ВЫСОКОГО УРОВНЯ ООН ПО ТБ В СЕНТЯБРЕ 2018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92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sz="4400" b="1" dirty="0">
                <a:solidFill>
                  <a:srgbClr val="BA0C2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БРЕМЯ ТБ И ЛУ ТБ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4400" b="1" dirty="0">
                <a:solidFill>
                  <a:srgbClr val="BA0C2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 РЕСПУБЛИКЕ ТАДЖИКИСТАН</a:t>
            </a:r>
            <a:endParaRPr lang="en-US" sz="4400" b="1" dirty="0">
              <a:solidFill>
                <a:srgbClr val="BA0C2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70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29233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Таджикистан входит в число 30 стран мира с высоким бременем МЛУ ТБ и 18 стран европейского региона с высоким уровнем ТБ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7924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26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2217" y="341429"/>
            <a:ext cx="8522319" cy="847493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ЗАБОЛЕВАЕМОСТЬ ТУБЕРКУЛЕЗОМ</a:t>
            </a:r>
            <a:r>
              <a:rPr lang="en-US" sz="2000" dirty="0">
                <a:solidFill>
                  <a:srgbClr val="002060"/>
                </a:solidFill>
                <a:latin typeface="Gill Sans MT" panose="020B0502020104020203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РЕСПУБЛИКЕ ТАДЖИКИСТАН, 2006-2021 ГГ.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481522"/>
              </p:ext>
            </p:extLst>
          </p:nvPr>
        </p:nvGraphicFramePr>
        <p:xfrm>
          <a:off x="342217" y="1955800"/>
          <a:ext cx="8655734" cy="338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33718" y="4337050"/>
            <a:ext cx="371475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000000"/>
                </a:solidFill>
                <a:latin typeface="Century Gothic" panose="020B0502020202020204"/>
                <a:cs typeface="Times New Roman" panose="02020603050405020304" pitchFamily="18" charset="0"/>
              </a:rPr>
              <a:t>. </a:t>
            </a:r>
            <a:r>
              <a:rPr lang="ru-RU" sz="1350" b="1" u="sng" dirty="0">
                <a:solidFill>
                  <a:srgbClr val="000000"/>
                </a:solidFill>
                <a:latin typeface="Century Gothic" panose="020B0502020202020204"/>
                <a:cs typeface="Times New Roman" panose="02020603050405020304" pitchFamily="18" charset="0"/>
              </a:rPr>
              <a:t> </a:t>
            </a:r>
            <a:endParaRPr lang="ru-RU" sz="1500" b="1" dirty="0">
              <a:solidFill>
                <a:srgbClr val="000000"/>
              </a:solidFill>
              <a:latin typeface="Century Gothic" panose="020B0502020202020204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CB1B9-D9E0-56DA-10F7-2EFFC372D8BF}"/>
              </a:ext>
            </a:extLst>
          </p:cNvPr>
          <p:cNvSpPr txBox="1"/>
          <p:nvPr/>
        </p:nvSpPr>
        <p:spPr>
          <a:xfrm>
            <a:off x="342217" y="5784063"/>
            <a:ext cx="8268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ru-RU" sz="1800" b="1" u="sng" dirty="0">
                <a:solidFill>
                  <a:srgbClr val="635C5B"/>
                </a:solidFill>
              </a:rPr>
              <a:t>Цель</a:t>
            </a:r>
            <a:r>
              <a:rPr lang="ru-RU" sz="1800" dirty="0">
                <a:solidFill>
                  <a:srgbClr val="635C5B"/>
                </a:solidFill>
              </a:rPr>
              <a:t>: Снизить показатель заболеваемости туберкулезом на </a:t>
            </a:r>
            <a:r>
              <a:rPr lang="ru-RU" sz="1800" b="1" dirty="0">
                <a:solidFill>
                  <a:srgbClr val="635C5B"/>
                </a:solidFill>
              </a:rPr>
              <a:t>90% к 2035 </a:t>
            </a:r>
            <a:r>
              <a:rPr lang="ru-RU" sz="1800" dirty="0">
                <a:solidFill>
                  <a:srgbClr val="635C5B"/>
                </a:solidFill>
              </a:rPr>
              <a:t>году по сравнению с 2015 годом – </a:t>
            </a:r>
            <a:r>
              <a:rPr lang="ru-RU" sz="1800" b="1" dirty="0">
                <a:solidFill>
                  <a:srgbClr val="635C5B"/>
                </a:solidFill>
              </a:rPr>
              <a:t>6,04 на 100 тысяч населения в 2035 году.</a:t>
            </a:r>
          </a:p>
        </p:txBody>
      </p:sp>
    </p:spTree>
    <p:extLst>
      <p:ext uri="{BB962C8B-B14F-4D97-AF65-F5344CB8AC3E}">
        <p14:creationId xmlns:p14="http://schemas.microsoft.com/office/powerpoint/2010/main" val="240659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10443181"/>
              </p:ext>
            </p:extLst>
          </p:nvPr>
        </p:nvGraphicFramePr>
        <p:xfrm>
          <a:off x="553045" y="228600"/>
          <a:ext cx="8037909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418" y="381000"/>
            <a:ext cx="8735888" cy="735974"/>
          </a:xfrm>
        </p:spPr>
        <p:txBody>
          <a:bodyPr>
            <a:noAutofit/>
          </a:bodyPr>
          <a:lstStyle/>
          <a:p>
            <a:pPr algn="ctr" defTabSz="342900"/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СМЕРТНОСТЬ ОТ ТУБЕРКУЛЕЗА </a:t>
            </a:r>
            <a:b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РЕСПУБЛИКЕ ТАДЖИКИСТАН, 2006-2021 гг.</a:t>
            </a: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482931"/>
              </p:ext>
            </p:extLst>
          </p:nvPr>
        </p:nvGraphicFramePr>
        <p:xfrm>
          <a:off x="228601" y="1447800"/>
          <a:ext cx="8735888" cy="3781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-228600" y="5885148"/>
            <a:ext cx="89915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Цель: </a:t>
            </a:r>
            <a:r>
              <a:rPr lang="ru-RU" sz="105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снизить смертность от туберкулеза на 95% к 2035 году по сравнению с 2015 годом – 0,2 на 100 тысяч населения в 2035 году.</a:t>
            </a:r>
          </a:p>
        </p:txBody>
      </p:sp>
    </p:spTree>
    <p:extLst>
      <p:ext uri="{BB962C8B-B14F-4D97-AF65-F5344CB8AC3E}">
        <p14:creationId xmlns:p14="http://schemas.microsoft.com/office/powerpoint/2010/main" val="3986673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E5366E-0D58-4889-9121-D3C14994D3C2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2604" y="256693"/>
            <a:ext cx="853517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2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ДОЛЯ КЛЮЧЕВЫХ ГРУПП РИСКА СРЕДИ ВПЕРВЫЕ ВЫЯВЛЕННЫХ ТБ БОЛЬНЫХ В РЕСПУБЛИКЕ ТАДЖИКИСТАН 2016-2021 гг.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70704" y="1600200"/>
          <a:ext cx="8396415" cy="4648201"/>
        </p:xfrm>
        <a:graphic>
          <a:graphicData uri="http://schemas.openxmlformats.org/drawingml/2006/table">
            <a:tbl>
              <a:tblPr/>
              <a:tblGrid>
                <a:gridCol w="698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29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91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Целевая группа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91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НС ТБ 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5241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5231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5102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5159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3736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3793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-100%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-100%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-100%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-100%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-100%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-100%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7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Трудовые мигранты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-15,80%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-16,70%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-13,80%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-15,50%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-11,80%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-14,80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5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Контактные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-13,40%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-12,80%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-12,50%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-14,80%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-14,10%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-14,20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Сочетанная инфекция ТБ/ВИЧ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-2,80%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-2,60%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-2,40%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-2,90%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-2,60%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-2,50%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05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Заключенные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-1,50%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-1,40%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-2,10%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-1,80%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-1,40%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-1,10%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119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28" y="1808820"/>
            <a:ext cx="8229600" cy="388843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700">
              <a:solidFill>
                <a:srgbClr val="000000"/>
              </a:solidFill>
            </a:endParaRPr>
          </a:p>
          <a:p>
            <a:endParaRPr lang="ru-RU" sz="2700">
              <a:solidFill>
                <a:srgbClr val="0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477" y="351569"/>
            <a:ext cx="8964488" cy="755983"/>
          </a:xfrm>
        </p:spPr>
        <p:txBody>
          <a:bodyPr>
            <a:noAutofit/>
          </a:bodyPr>
          <a:lstStyle/>
          <a:p>
            <a:pPr algn="ctr"/>
            <a:r>
              <a:rPr lang="ru-RU" sz="2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РЕГИСТРАЦИЯ И ОХВАТ ЛЕЧЕНИЕМ ЛУ-ТБ В РЕСПУБЛИКЕ ТАДЖИКИСТАН,  2009-2021 гг.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29747" y="1295401"/>
          <a:ext cx="8897949" cy="46481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95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3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6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9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16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03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74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0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989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51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510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413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Годы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g-Cyrl-TJ" sz="1200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200" baseline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05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выявленных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МЛУ-ТБ случаев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911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902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748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890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557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g-Cyrl-TJ" sz="12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553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37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МЛУ-ТБ больных, взятых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на лечение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536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743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867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g-Cyrl-TJ" sz="12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532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102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больных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включённых в когорту лечения от выявленных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74%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69%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89%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99,3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88,8%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97,4%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81,2%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97,8%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g-Cyrl-TJ" sz="12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96,2%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228" marR="77228" marT="28961" marB="289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3599" y="6060630"/>
            <a:ext cx="533520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000000"/>
                </a:solidFill>
                <a:cs typeface="Times New Roman" panose="02020603050405020304" pitchFamily="18" charset="0"/>
              </a:rPr>
              <a:t>Источник: РЦЗНТ, данные  ЛУ ТБ Регистров за 2009-2020 гг. </a:t>
            </a:r>
            <a:r>
              <a:rPr lang="ru-RU" sz="1350" b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ru-RU" sz="15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05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3" y="174315"/>
            <a:ext cx="8534400" cy="711510"/>
          </a:xfrm>
        </p:spPr>
        <p:txBody>
          <a:bodyPr>
            <a:noAutofit/>
          </a:bodyPr>
          <a:lstStyle/>
          <a:p>
            <a:pPr algn="ctr"/>
            <a:r>
              <a:rPr lang="ru-RU" sz="2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ЭФФЕКТИВНОСТЬ ЛЕЧЕНИЯ  ЛУ/ТБ ЗА 2018-2019 гг</a:t>
            </a:r>
            <a:r>
              <a:rPr lang="ru-RU" sz="2100" dirty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254344" y="1700599"/>
          <a:ext cx="4101413" cy="3466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4522574" y="1719133"/>
          <a:ext cx="4253813" cy="3456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78027" y="5231542"/>
            <a:ext cx="8534400" cy="76920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ффективность лечения  ЛУ/ТБ за 2019 г  составило </a:t>
            </a:r>
            <a:r>
              <a:rPr lang="ru-RU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78,8% </a:t>
            </a:r>
            <a:r>
              <a:rPr lang="ru-R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сравнение с 2018 г увеличилось на 6,5% и является удовлетворительным результатом</a:t>
            </a:r>
            <a:endParaRPr lang="ru-RU" sz="1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02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232" y="381000"/>
            <a:ext cx="7772400" cy="72441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УЧАСТИЕ ПМСП В ВЫЯВЛЕНИИ СЛУЧАЕВ ТБ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2021 ГОД (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ДАННЫЕ ПО  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GENEXPERT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225317" y="1676400"/>
          <a:ext cx="4223115" cy="400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4596713" y="1667135"/>
          <a:ext cx="4210856" cy="400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247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Глобальное бремя лекарственно-устойчивого ТБ (ЛУ-ТБ)  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Приоритетные действия для предотвращения глобального ЛУ-ТБ кризиса </a:t>
            </a:r>
          </a:p>
          <a:p>
            <a:pPr lvl="0" fontAlgn="base"/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Прогресс по выполнению основных задач Стратегии ликвидировать ТБ до 2020 г. 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C838E6-2EFE-2E47-BF15-73F64BC0A44F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6104" y="786825"/>
            <a:ext cx="7772400" cy="584775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78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2530" y="344579"/>
            <a:ext cx="7886700" cy="798421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УЧАСТИЕ ПМСП В ВЫЯВЛЕНИИ СЛУЧАЕВ ТБ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2021 ГОД (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ДАННЫЕ ПО  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GENEXPERT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ПО РЕГИОНАМ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454111" y="1676400"/>
          <a:ext cx="8340811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331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28625" y="381001"/>
            <a:ext cx="7886700" cy="838199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>
                <a:latin typeface="Arial" pitchFamily="34" charset="0"/>
                <a:cs typeface="Arial" pitchFamily="34" charset="0"/>
              </a:rPr>
              <a:t>СОВРЕМЕННЫЕ МЕТОДЫ ДИАГНОСТИКИ ТБ: </a:t>
            </a:r>
            <a:r>
              <a:rPr lang="en-US" altLang="ru-RU" sz="2000" dirty="0">
                <a:latin typeface="Arial" pitchFamily="34" charset="0"/>
                <a:cs typeface="Arial" pitchFamily="34" charset="0"/>
              </a:rPr>
              <a:t>GENEXPERT® MTB RIF </a:t>
            </a:r>
            <a:r>
              <a:rPr lang="ru-RU" altLang="ru-RU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03861"/>
            <a:ext cx="4038600" cy="2420540"/>
          </a:xfrm>
          <a:noFill/>
        </p:spPr>
      </p:pic>
      <p:pic>
        <p:nvPicPr>
          <p:cNvPr id="3789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303861"/>
            <a:ext cx="4038600" cy="2420540"/>
          </a:xfr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28625" y="4982766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     2013 год (14 штук)                         2021 год (56 штук)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7030" y="457200"/>
            <a:ext cx="8269940" cy="36929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Arial" pitchFamily="34" charset="0"/>
                <a:cs typeface="Arial" pitchFamily="34" charset="0"/>
              </a:rPr>
              <a:t>ОСНОВНЫЕ РЕЗУЛЬТАТЫ РЕАЛИЗАЦИИ ПРОГРАММЫ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370" y="1219200"/>
            <a:ext cx="8323730" cy="4724400"/>
          </a:xfrm>
        </p:spPr>
        <p:txBody>
          <a:bodyPr anchor="ctr">
            <a:normAutofit/>
          </a:bodyPr>
          <a:lstStyle/>
          <a:p>
            <a:pPr marL="133350" indent="-133350"/>
            <a:r>
              <a:rPr lang="ru-RU" sz="1950" b="1" dirty="0"/>
              <a:t>Республика Таджикистан относится к 18 приоритетным странам для усиления борьбы с туберкулезом в Европейском регионе Всемирной организации здравоохранения:</a:t>
            </a:r>
          </a:p>
          <a:p>
            <a:pPr marL="133350" indent="-133350" algn="l">
              <a:buFont typeface="Wingdings" pitchFamily="2" charset="2"/>
              <a:buChar char="§"/>
            </a:pPr>
            <a:r>
              <a:rPr lang="ru-RU" sz="1950" dirty="0"/>
              <a:t>За последние годы уровень заболеваемости снизился с 60,6 до 40,3 на 100 тыс. населения; </a:t>
            </a:r>
          </a:p>
          <a:p>
            <a:pPr marL="133350" indent="-133350" algn="l">
              <a:buFont typeface="Wingdings" pitchFamily="2" charset="2"/>
              <a:buChar char="§"/>
            </a:pPr>
            <a:r>
              <a:rPr lang="ru-RU" sz="1950" dirty="0"/>
              <a:t>За последние годы уровень смертности, связанный с ТБ, снизился с 3,7 до 1,3 на 100 тыс. населения;</a:t>
            </a:r>
          </a:p>
          <a:p>
            <a:pPr marL="133350" indent="-133350" algn="l">
              <a:buFont typeface="Wingdings" pitchFamily="2" charset="2"/>
              <a:buChar char="§"/>
            </a:pPr>
            <a:r>
              <a:rPr lang="ru-RU" sz="1950" dirty="0"/>
              <a:t>Активно внедряются инновационные подходы к диагностике ТБ, в частности использование экспресс тестов, таких как </a:t>
            </a:r>
            <a:r>
              <a:rPr lang="en-US" sz="1950" dirty="0"/>
              <a:t>Gene </a:t>
            </a:r>
            <a:r>
              <a:rPr lang="en-US" sz="1950" dirty="0" err="1"/>
              <a:t>Xpert</a:t>
            </a:r>
            <a:r>
              <a:rPr lang="en-US" sz="1950" dirty="0"/>
              <a:t>-</a:t>
            </a:r>
            <a:r>
              <a:rPr lang="ru-RU" sz="1950" dirty="0"/>
              <a:t>ультра, </a:t>
            </a:r>
            <a:r>
              <a:rPr lang="en-US" sz="1950" dirty="0"/>
              <a:t>Gene </a:t>
            </a:r>
            <a:r>
              <a:rPr lang="en-US" sz="1950" dirty="0" err="1"/>
              <a:t>Xpert</a:t>
            </a:r>
            <a:r>
              <a:rPr lang="en-US" sz="1950" dirty="0"/>
              <a:t> -</a:t>
            </a:r>
            <a:r>
              <a:rPr lang="ru-RU" sz="1950" dirty="0"/>
              <a:t> с использованием </a:t>
            </a:r>
            <a:r>
              <a:rPr lang="en-US" sz="1950" dirty="0"/>
              <a:t>XDR-</a:t>
            </a:r>
            <a:r>
              <a:rPr lang="ru-RU" sz="1950" dirty="0"/>
              <a:t>картриджей;</a:t>
            </a:r>
          </a:p>
          <a:p>
            <a:pPr marL="133350" indent="-133350" algn="l">
              <a:buFont typeface="Wingdings" pitchFamily="2" charset="2"/>
              <a:buChar char="§"/>
            </a:pPr>
            <a:r>
              <a:rPr lang="ru-RU" sz="1950" dirty="0"/>
              <a:t>Увеличивается государственное финансирование на закупку диагностических расходных материалов и препаратов первого ряда в ТБ службе.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14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269941" cy="432048"/>
          </a:xfrm>
        </p:spPr>
        <p:txBody>
          <a:bodyPr anchor="ctr">
            <a:noAutofit/>
          </a:bodyPr>
          <a:lstStyle/>
          <a:p>
            <a:r>
              <a:rPr lang="ru-RU" sz="1800" dirty="0">
                <a:latin typeface="Arial" pitchFamily="34" charset="0"/>
                <a:cs typeface="Arial" pitchFamily="34" charset="0"/>
              </a:rPr>
              <a:t>ОСНОВНЫЕ РЕЗУЛЬТАТЫ РЕАЛИЗАЦИИ ПРОГРАММЫ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582" y="1066800"/>
            <a:ext cx="8283389" cy="5105400"/>
          </a:xfrm>
        </p:spPr>
        <p:txBody>
          <a:bodyPr anchor="ctr">
            <a:normAutofit/>
          </a:bodyPr>
          <a:lstStyle/>
          <a:p>
            <a:pPr marL="133350" indent="-133350" algn="l">
              <a:buFont typeface="Wingdings" pitchFamily="2" charset="2"/>
              <a:buChar char="§"/>
            </a:pPr>
            <a:r>
              <a:rPr lang="ru-RU" sz="1950" dirty="0"/>
              <a:t>Начиная 2021 года за счет государственного бюджет страна начала закупать  противотуберкулёзные препараты  второго ряда для лечения пациентов с моно-резистентными и поли-резистентными формами ТБ;</a:t>
            </a:r>
          </a:p>
          <a:p>
            <a:pPr marL="133350" indent="-133350" algn="l">
              <a:buFont typeface="Wingdings" pitchFamily="2" charset="2"/>
              <a:buChar char="§"/>
            </a:pPr>
            <a:r>
              <a:rPr lang="ru-RU" sz="1950" dirty="0"/>
              <a:t>Было утверждено руководство по диагностике и лечению латентной формы ТБ, также со стороны государства закуплены препараты для лечения латентной ТБ инфекции и проведено обучение в </a:t>
            </a:r>
            <a:r>
              <a:rPr lang="ru-RU" sz="1950" dirty="0" err="1"/>
              <a:t>пилотных</a:t>
            </a:r>
            <a:r>
              <a:rPr lang="ru-RU" sz="1950" dirty="0"/>
              <a:t> городах и районах  страны;</a:t>
            </a:r>
          </a:p>
          <a:p>
            <a:pPr marL="133350" indent="-133350" algn="l">
              <a:buFont typeface="Wingdings" pitchFamily="2" charset="2"/>
              <a:buChar char="§"/>
            </a:pPr>
            <a:r>
              <a:rPr lang="ru-RU" sz="1950" dirty="0"/>
              <a:t>Отмечается увеличение количества проведенных обследований среди контактов ТБ при технической поддержке НПО;</a:t>
            </a:r>
          </a:p>
          <a:p>
            <a:pPr marL="133350" indent="-133350" algn="l">
              <a:buFont typeface="Wingdings" pitchFamily="2" charset="2"/>
              <a:buChar char="§"/>
            </a:pPr>
            <a:r>
              <a:rPr lang="ru-RU" sz="1950" dirty="0"/>
              <a:t>Достигнут высокий процент результаты лечения ТБ и ЛУ-ТБ, за отчетный период – до 95% среди  ЛЧ-ТБ и 78,8% среди ЛУ-ТБ;</a:t>
            </a:r>
          </a:p>
          <a:p>
            <a:pPr marL="133350" indent="-133350" algn="l">
              <a:buFont typeface="Wingdings" pitchFamily="2" charset="2"/>
              <a:buChar char="§"/>
            </a:pPr>
            <a:r>
              <a:rPr lang="ru-RU" sz="1950" dirty="0"/>
              <a:t>Увеличивается государственное финансирование для реализации Национальной Программы.</a:t>
            </a:r>
          </a:p>
          <a:p>
            <a:pPr marL="257175" indent="-257175" algn="l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95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369290"/>
          </a:xfrm>
        </p:spPr>
        <p:txBody>
          <a:bodyPr anchor="ctr"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ТРУДНОСТИ И ПРОБЛЕМЫ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111" y="1219200"/>
            <a:ext cx="8491019" cy="4633346"/>
          </a:xfrm>
        </p:spPr>
        <p:txBody>
          <a:bodyPr anchor="ctr">
            <a:normAutofit fontScale="92500" lnSpcReduction="10000"/>
          </a:bodyPr>
          <a:lstStyle/>
          <a:p>
            <a:pPr marL="133350" indent="-133350" algn="l"/>
            <a:endParaRPr lang="ru-RU" sz="1650" dirty="0"/>
          </a:p>
          <a:p>
            <a:pPr marL="133350" indent="-133350" algn="l">
              <a:buFont typeface="Wingdings" pitchFamily="2" charset="2"/>
              <a:buChar char="§"/>
            </a:pPr>
            <a:r>
              <a:rPr lang="ru-RU" sz="1650" dirty="0"/>
              <a:t>Снижение выявления ТБ и ЛУ-ТБ, в связи с КОВИД-19, что является показателем </a:t>
            </a:r>
            <a:r>
              <a:rPr lang="ru-RU" sz="1650" dirty="0" err="1"/>
              <a:t>недостижения</a:t>
            </a:r>
            <a:r>
              <a:rPr lang="ru-RU" sz="1650" dirty="0"/>
              <a:t> поставленных целей по программе;</a:t>
            </a:r>
          </a:p>
          <a:p>
            <a:pPr marL="133350" indent="-133350" algn="l">
              <a:buFont typeface="Wingdings" pitchFamily="2" charset="2"/>
              <a:buChar char="§"/>
            </a:pPr>
            <a:r>
              <a:rPr lang="ru-RU" sz="1650" dirty="0"/>
              <a:t>Недостаточное достижение охвата скринингом и диагностики контактов и лиц с подозрением на ТБ; </a:t>
            </a:r>
          </a:p>
          <a:p>
            <a:pPr marL="133350" indent="-133350" algn="l">
              <a:buFont typeface="Wingdings" pitchFamily="2" charset="2"/>
              <a:buChar char="§"/>
            </a:pPr>
            <a:r>
              <a:rPr lang="ru-RU" sz="1650" dirty="0"/>
              <a:t>Недостаточное информирование населения, в частности молодежи, женщин в отдалённых регионах страны по вопросам обнаружения симптомов, диагностики, лечения и профилактики ТБ;</a:t>
            </a:r>
          </a:p>
          <a:p>
            <a:pPr marL="133350" indent="-133350" algn="l">
              <a:buFont typeface="Wingdings" pitchFamily="2" charset="2"/>
              <a:buChar char="§"/>
            </a:pPr>
            <a:r>
              <a:rPr lang="ru-RU" sz="1650" dirty="0"/>
              <a:t>Не все центры защиты населения от туберкулёза достаточно обеспечены квалифицированными кадрами;</a:t>
            </a:r>
          </a:p>
          <a:p>
            <a:pPr marL="133350" indent="-133350" algn="l">
              <a:buFont typeface="Wingdings" pitchFamily="2" charset="2"/>
              <a:buChar char="§"/>
            </a:pPr>
            <a:r>
              <a:rPr lang="ru-RU" sz="1650" dirty="0"/>
              <a:t>Высокий уровень стигмы и дискриминации по отношению к пациентам с ТБ и их родственникам;</a:t>
            </a:r>
          </a:p>
          <a:p>
            <a:pPr marL="133350" indent="-133350" algn="l">
              <a:buFont typeface="Wingdings" pitchFamily="2" charset="2"/>
              <a:buChar char="§"/>
            </a:pPr>
            <a:r>
              <a:rPr lang="ru-RU" sz="1650" dirty="0"/>
              <a:t>Недостаточное финансирование для закупки реагентов и расходных материалов для проведения биохимического тестирования при обследовании ТБ и ЛУ-ТБ пациентов во время лечения;</a:t>
            </a:r>
          </a:p>
          <a:p>
            <a:pPr marL="133350" indent="-133350" algn="l">
              <a:buFont typeface="Wingdings" pitchFamily="2" charset="2"/>
              <a:buChar char="§"/>
            </a:pPr>
            <a:r>
              <a:rPr lang="ru-RU" sz="1650" dirty="0"/>
              <a:t>Недостаточное финансирование в большей части городских и районных ТБ центрах для обеспечения калорийного питания и для закупки лекарств для устранения нежелательных явлений от противотуберкулезных препаратов. </a:t>
            </a:r>
          </a:p>
          <a:p>
            <a:pPr marL="514350" indent="-514350" algn="l">
              <a:buFont typeface="Wingdings" panose="05000000000000000000" pitchFamily="2" charset="2"/>
              <a:buChar char="§"/>
            </a:pPr>
            <a:endParaRPr lang="ru-RU" sz="16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ru-RU" sz="750" dirty="0"/>
          </a:p>
        </p:txBody>
      </p:sp>
    </p:spTree>
    <p:extLst>
      <p:ext uri="{BB962C8B-B14F-4D97-AF65-F5344CB8AC3E}">
        <p14:creationId xmlns:p14="http://schemas.microsoft.com/office/powerpoint/2010/main" val="1089403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242" y="381000"/>
            <a:ext cx="8650433" cy="349119"/>
          </a:xfrm>
        </p:spPr>
        <p:txBody>
          <a:bodyPr anchor="ctr">
            <a:noAutofit/>
          </a:bodyPr>
          <a:lstStyle/>
          <a:p>
            <a:r>
              <a:rPr lang="ru-RU" sz="1800" b="1" dirty="0">
                <a:latin typeface="Arial" pitchFamily="34" charset="0"/>
                <a:cs typeface="Arial" pitchFamily="34" charset="0"/>
              </a:rPr>
              <a:t>ПРЕДЛОЖЕНИЯ ДЛЯ УСПЕШНОЙ РЕАЛИЗАЦИИ ПРОГРАММЫ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242" y="1066800"/>
            <a:ext cx="8760758" cy="4822740"/>
          </a:xfrm>
        </p:spPr>
        <p:txBody>
          <a:bodyPr>
            <a:noAutofit/>
          </a:bodyPr>
          <a:lstStyle/>
          <a:p>
            <a:pPr marL="133350" indent="-133350" algn="l">
              <a:buFont typeface="Wingdings" pitchFamily="2" charset="2"/>
              <a:buChar char="§"/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Своевременное и полное выполнение мероприятий со стороны всех министерств, комитетов, общественных и международных организаций, согласно плана реализации Национальной программы;</a:t>
            </a:r>
          </a:p>
          <a:p>
            <a:pPr marL="133350" indent="-133350" algn="l">
              <a:buFont typeface="Wingdings" pitchFamily="2" charset="2"/>
              <a:buChar char="§"/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Финансирование мероприятий по диагностике и лечению контактов, трудовых мигрантов, включая информационные мероприятия перед выездом в трудовую миграцию;</a:t>
            </a:r>
          </a:p>
          <a:p>
            <a:pPr marL="133350" indent="-133350" algn="l">
              <a:buFont typeface="Wingdings" pitchFamily="2" charset="2"/>
              <a:buChar char="§"/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Расширение информационных кампаний среди молодежи, женщин, трудовых мигрантов и лиц в группе высокого риска по обнаружению симптомов, методов диагностики и профилактики ТБ со стороны всех министерств и ведомств РТ;</a:t>
            </a:r>
          </a:p>
          <a:p>
            <a:pPr marL="133350" indent="-133350" algn="l">
              <a:buFont typeface="Wingdings" pitchFamily="2" charset="2"/>
              <a:buChar char="§"/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Увеличение финансирование на уровне городов и районов для закупки диагностических материалов для проведения биохимических тестов, общих анализов при обследовании ТБ и ЛУ-ТБ пациентов во время лечения, для закупки препаратов для устранения нежелательных явлений и для обеспечения калорийного питания за счет средств государственного бюджета;</a:t>
            </a:r>
          </a:p>
          <a:p>
            <a:pPr marL="133350" indent="-133350" algn="l">
              <a:buFont typeface="Wingdings" pitchFamily="2" charset="2"/>
              <a:buChar char="§"/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Дальнейшее расширение по внедрению диагностики и лечения латентной туберкулёзной инфекции среди уязвимых групп населения;</a:t>
            </a:r>
          </a:p>
          <a:p>
            <a:pPr marL="133350" indent="-133350" algn="l">
              <a:buFont typeface="Wingdings" pitchFamily="2" charset="2"/>
              <a:buChar char="§"/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Создание и поддержка сельских комитетов здоровья с целью снижения стигмы и дискриминации в обществе по отношению к ТБ пациентам и членам их семей</a:t>
            </a:r>
          </a:p>
          <a:p>
            <a:pPr marL="257175" indent="-257175" algn="l"/>
            <a:endParaRPr lang="ru-RU" sz="16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64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27782"/>
            <a:ext cx="5486400" cy="584775"/>
          </a:xfrm>
        </p:spPr>
        <p:txBody>
          <a:bodyPr/>
          <a:lstStyle/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5460-4FB7-5647-9AB1-CEF5116A5DCA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524000"/>
            <a:ext cx="6198181" cy="42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3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52400" y="6578006"/>
            <a:ext cx="2133600" cy="184666"/>
          </a:xfrm>
        </p:spPr>
        <p:txBody>
          <a:bodyPr/>
          <a:lstStyle/>
          <a:p>
            <a:fld id="{414FB1AD-D69E-B741-965A-0BAE826C2FA6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71329"/>
            <a:ext cx="8458200" cy="619272"/>
          </a:xfrm>
        </p:spPr>
        <p:txBody>
          <a:bodyPr/>
          <a:lstStyle/>
          <a:p>
            <a:pPr marL="1398905" marR="1154430" indent="-6350" algn="just">
              <a:lnSpc>
                <a:spcPct val="107000"/>
              </a:lnSpc>
              <a:spcBef>
                <a:spcPts val="0"/>
              </a:spcBef>
              <a:spcAft>
                <a:spcPts val="700"/>
              </a:spcAft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ГЛОБАЛЬНОЕ БРЕМЯ ТБ, 2018 </a:t>
            </a:r>
            <a:r>
              <a:rPr lang="ru-RU" sz="3200" b="1" dirty="0">
                <a:solidFill>
                  <a:schemeClr val="bg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г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endParaRPr lang="en-US" sz="3200" b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5727"/>
              </p:ext>
            </p:extLst>
          </p:nvPr>
        </p:nvGraphicFramePr>
        <p:xfrm>
          <a:off x="372386" y="1371600"/>
          <a:ext cx="8390614" cy="49177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9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24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45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млн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новых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случаев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</a:p>
                    <a:p>
                      <a:pPr marL="342900" marR="87884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60"/>
                        </a:spcAft>
                        <a:buClr>
                          <a:srgbClr val="191B0E"/>
                        </a:buClr>
                        <a:buSzPts val="2400"/>
                        <a:buFont typeface="Symbol" panose="05050102010706020507" pitchFamily="18" charset="2"/>
                        <a:buChar char="-"/>
                      </a:pPr>
                      <a:r>
                        <a:rPr lang="en-US" sz="24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5.7 </a:t>
                      </a:r>
                      <a:r>
                        <a:rPr lang="en-US" sz="24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млн</a:t>
                      </a:r>
                      <a:r>
                        <a:rPr lang="en-US" sz="24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4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мужчин</a:t>
                      </a:r>
                      <a:r>
                        <a:rPr lang="en-US" sz="24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342900" marR="87884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75"/>
                        </a:spcAft>
                        <a:buClr>
                          <a:srgbClr val="191B0E"/>
                        </a:buClr>
                        <a:buSzPts val="2400"/>
                        <a:buFont typeface="Symbol" panose="05050102010706020507" pitchFamily="18" charset="2"/>
                        <a:buChar char="-"/>
                      </a:pPr>
                      <a:r>
                        <a:rPr lang="en-US" sz="24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 </a:t>
                      </a:r>
                      <a:r>
                        <a:rPr lang="en-US" sz="24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млн</a:t>
                      </a:r>
                      <a:r>
                        <a:rPr lang="en-US" sz="24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4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женщин</a:t>
                      </a:r>
                      <a:r>
                        <a:rPr lang="en-US" sz="24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342900" marR="87884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90"/>
                        </a:spcAft>
                        <a:buClr>
                          <a:srgbClr val="191B0E"/>
                        </a:buClr>
                        <a:buSzPts val="2400"/>
                        <a:buFont typeface="Symbol" panose="05050102010706020507" pitchFamily="18" charset="2"/>
                        <a:buChar char="-"/>
                      </a:pPr>
                      <a:r>
                        <a:rPr lang="en-US" sz="24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 </a:t>
                      </a:r>
                      <a:r>
                        <a:rPr lang="en-US" sz="24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млн</a:t>
                      </a:r>
                      <a:r>
                        <a:rPr lang="en-US" sz="24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4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детей</a:t>
                      </a:r>
                      <a:r>
                        <a:rPr lang="en-US" sz="24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342900" marR="87884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10"/>
                        </a:spcAft>
                        <a:buClr>
                          <a:srgbClr val="191B0E"/>
                        </a:buClr>
                        <a:buSzPts val="2400"/>
                        <a:buFont typeface="Symbol" panose="05050102010706020507" pitchFamily="18" charset="2"/>
                        <a:buChar char="-"/>
                      </a:pPr>
                      <a:r>
                        <a:rPr lang="en-US" sz="24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8.6% % ЛЖВ </a:t>
                      </a:r>
                      <a:endParaRPr lang="ru-RU" sz="24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878840" lvl="0" indent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10"/>
                        </a:spcAft>
                        <a:buClr>
                          <a:srgbClr val="191B0E"/>
                        </a:buClr>
                        <a:buSzPts val="2400"/>
                        <a:buFont typeface="Symbol" panose="05050102010706020507" pitchFamily="18" charset="2"/>
                        <a:buNone/>
                      </a:pPr>
                      <a:endParaRPr lang="en-US" sz="24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6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 млн. </a:t>
                      </a: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смертных случаев (251,000 среди ЛЖВ)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65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млн.  </a:t>
                      </a: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случаев выявлено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552" marR="71518" marT="4602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6" name="Picture 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385294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9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C838E6-2EFE-2E47-BF15-73F64BC0A44F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302" y="468669"/>
            <a:ext cx="7772400" cy="1055332"/>
          </a:xfrm>
        </p:spPr>
        <p:txBody>
          <a:bodyPr/>
          <a:lstStyle/>
          <a:p>
            <a:pPr marL="6350" marR="217805" indent="-6350" algn="ctr">
              <a:lnSpc>
                <a:spcPct val="107000"/>
              </a:lnSpc>
              <a:spcBef>
                <a:spcPts val="0"/>
              </a:spcBef>
              <a:spcAft>
                <a:spcPts val="1760"/>
              </a:spcAft>
            </a:pPr>
            <a:r>
              <a:rPr lang="ru-RU" sz="3200" b="1" dirty="0">
                <a:solidFill>
                  <a:schemeClr val="bg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БРЕМЯ ЛУ-ТБ, 2018 </a:t>
            </a:r>
            <a:br>
              <a:rPr lang="en-US" sz="11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18602" y="1437144"/>
            <a:ext cx="83058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Около 500,000 РУ –ТБ </a:t>
            </a:r>
            <a:r>
              <a:rPr kumimoji="0" lang="ru-RU" altLang="en-US" sz="2400" b="0" i="0" u="none" strike="noStrike" cap="none" normalizeH="0" baseline="0" dirty="0">
                <a:ln>
                  <a:noFill/>
                </a:ln>
                <a:solidFill>
                  <a:srgbClr val="0D120D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(78% МЛУ-ТБ) оценочное число случаев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400" b="0" i="0" u="none" strike="noStrike" cap="none" normalizeH="0" baseline="0" dirty="0">
                <a:ln>
                  <a:noFill/>
                </a:ln>
                <a:solidFill>
                  <a:srgbClr val="0D120D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400" b="0" i="0" u="none" strike="noStrike" cap="none" normalizeH="0" baseline="0" dirty="0">
                <a:ln>
                  <a:noFill/>
                </a:ln>
                <a:solidFill>
                  <a:srgbClr val="0D120D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Из них </a:t>
            </a:r>
            <a:r>
              <a:rPr kumimoji="0" lang="ru-RU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186,772 </a:t>
            </a:r>
            <a:r>
              <a:rPr kumimoji="0" lang="ru-RU" altLang="en-US" sz="2400" b="0" i="0" u="none" strike="noStrike" cap="none" normalizeH="0" baseline="0" dirty="0">
                <a:ln>
                  <a:noFill/>
                </a:ln>
                <a:solidFill>
                  <a:srgbClr val="191B0E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случаев МЛУ-ТБ было выявлено и зарегистрировано (</a:t>
            </a:r>
            <a:r>
              <a:rPr kumimoji="0" lang="ru-RU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160,684 </a:t>
            </a:r>
            <a:r>
              <a:rPr kumimoji="0" lang="ru-RU" altLang="en-US" sz="2400" b="0" i="0" u="none" strike="noStrike" cap="none" normalizeH="0" baseline="0" dirty="0">
                <a:ln>
                  <a:noFill/>
                </a:ln>
                <a:solidFill>
                  <a:srgbClr val="191B0E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в 2017)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400" b="0" i="0" u="none" strike="noStrike" cap="none" normalizeH="0" baseline="0" dirty="0">
                <a:ln>
                  <a:noFill/>
                </a:ln>
                <a:solidFill>
                  <a:srgbClr val="0D120D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400" b="0" i="0" u="none" strike="noStrike" cap="none" normalizeH="0" baseline="0" dirty="0">
                <a:ln>
                  <a:noFill/>
                </a:ln>
                <a:solidFill>
                  <a:srgbClr val="0D120D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И только </a:t>
            </a:r>
            <a:r>
              <a:rPr kumimoji="0" lang="ru-RU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156,071 пациентов (84%) </a:t>
            </a:r>
            <a:r>
              <a:rPr kumimoji="0" lang="ru-RU" altLang="en-US" sz="2400" b="0" i="0" u="none" strike="noStrike" cap="none" normalizeH="0" baseline="0" dirty="0">
                <a:ln>
                  <a:noFill/>
                </a:ln>
                <a:solidFill>
                  <a:srgbClr val="0D120D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было взято на лечение </a:t>
            </a:r>
            <a:r>
              <a:rPr kumimoji="0" lang="ru-RU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2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22" y="4082902"/>
            <a:ext cx="5410200" cy="20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46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45166" y="6336268"/>
            <a:ext cx="2133600" cy="184666"/>
          </a:xfrm>
        </p:spPr>
        <p:txBody>
          <a:bodyPr/>
          <a:lstStyle/>
          <a:p>
            <a:fld id="{42782948-4DBE-204D-AB9E-B65E067054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5373" y="376120"/>
            <a:ext cx="7772400" cy="584775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ГЛОБАЛЬНОЕ БРЕМЯ ЛУ-ТБ, 2018 </a:t>
            </a:r>
            <a:endParaRPr lang="en-US" sz="32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192" y="1371600"/>
            <a:ext cx="8458200" cy="5560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90000"/>
              </a:lnSpc>
              <a:spcBef>
                <a:spcPts val="0"/>
              </a:spcBef>
              <a:spcAft>
                <a:spcPts val="885"/>
              </a:spcAft>
              <a:buClr>
                <a:srgbClr val="FF0000"/>
              </a:buClr>
              <a:buSzPts val="2200"/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3.4%</a:t>
            </a:r>
            <a:r>
              <a:rPr lang="ru-RU" sz="2400" b="1" dirty="0">
                <a:solidFill>
                  <a:srgbClr val="0D120D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D120D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новых случаев ТБ и </a:t>
            </a:r>
            <a:r>
              <a:rPr lang="ru-RU" sz="24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18%</a:t>
            </a:r>
            <a:r>
              <a:rPr lang="ru-RU" sz="2400" b="1" dirty="0">
                <a:solidFill>
                  <a:srgbClr val="0D120D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D120D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случаев ТБ, ранее принимавших лечение имели РУ-/МЛУ-ТБ </a:t>
            </a:r>
          </a:p>
          <a:p>
            <a:pPr marR="0" lvl="0" fontAlgn="base">
              <a:lnSpc>
                <a:spcPct val="90000"/>
              </a:lnSpc>
              <a:spcBef>
                <a:spcPts val="0"/>
              </a:spcBef>
              <a:spcAft>
                <a:spcPts val="885"/>
              </a:spcAft>
              <a:buClr>
                <a:srgbClr val="FF0000"/>
              </a:buClr>
              <a:buSzPts val="2200"/>
            </a:pPr>
            <a:endParaRPr lang="en-US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marR="0" lvl="0" indent="-342900" fontAlgn="base">
              <a:lnSpc>
                <a:spcPct val="90000"/>
              </a:lnSpc>
              <a:spcBef>
                <a:spcPts val="0"/>
              </a:spcBef>
              <a:spcAft>
                <a:spcPts val="885"/>
              </a:spcAft>
              <a:buClr>
                <a:srgbClr val="FF0000"/>
              </a:buClr>
              <a:buSzPts val="22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D120D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Наибольшая пропорция (</a:t>
            </a:r>
            <a:r>
              <a:rPr lang="ru-RU" sz="24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&gt;50% случаев ТБ ранее принимавших лечение</a:t>
            </a:r>
            <a:r>
              <a:rPr lang="ru-RU" sz="2400" dirty="0">
                <a:solidFill>
                  <a:srgbClr val="0D120D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) приходится на страны бывшего Советского Союза  </a:t>
            </a:r>
            <a:endParaRPr lang="en-US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542290" marR="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ru-RU" sz="2400" dirty="0">
                <a:solidFill>
                  <a:srgbClr val="0D120D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fontAlgn="base">
              <a:lnSpc>
                <a:spcPct val="90000"/>
              </a:lnSpc>
              <a:spcBef>
                <a:spcPts val="0"/>
              </a:spcBef>
              <a:spcAft>
                <a:spcPts val="885"/>
              </a:spcAft>
              <a:buClr>
                <a:srgbClr val="FF0000"/>
              </a:buClr>
              <a:buSzPts val="22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D120D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Оценочное число ШЛУ-ТБ среди  случаев МЛУ-ТБ составляет </a:t>
            </a:r>
            <a:r>
              <a:rPr lang="ru-RU" sz="24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6.2%</a:t>
            </a:r>
            <a:r>
              <a:rPr lang="ru-RU" sz="2400" dirty="0">
                <a:solidFill>
                  <a:srgbClr val="0D120D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542290" marR="0">
              <a:lnSpc>
                <a:spcPct val="107000"/>
              </a:lnSpc>
              <a:spcBef>
                <a:spcPts val="0"/>
              </a:spcBef>
              <a:spcAft>
                <a:spcPts val="505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fontAlgn="base">
              <a:lnSpc>
                <a:spcPct val="90000"/>
              </a:lnSpc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ts val="22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91B0E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Оценочное число МЛУ-ТБ имеющих устойчивость к фторхинолонам составляет </a:t>
            </a:r>
            <a:r>
              <a:rPr lang="ru-RU" sz="24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20.8%</a:t>
            </a:r>
            <a:r>
              <a:rPr lang="ru-RU" sz="2400" dirty="0">
                <a:solidFill>
                  <a:srgbClr val="0D120D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b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1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C838E6-2EFE-2E47-BF15-73F64BC0A44F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2900" y="326231"/>
            <a:ext cx="8458200" cy="5222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       </a:t>
            </a:r>
            <a:r>
              <a:rPr lang="ru-RU" sz="3200" b="1" dirty="0">
                <a:solidFill>
                  <a:schemeClr val="bg2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90% 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ТБ В 30 СТРАНАХ ВЫСОКОГО  БРЕМЕНИ</a:t>
            </a:r>
            <a:endParaRPr lang="en-US" sz="3200" b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066800"/>
            <a:ext cx="7010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68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РЕКОМЕНДУЕМЫЕ ЦЕЛЕВЫЕ УРОВНИ СТРАТЕГИИ ОСТАНОВИТЬ ТБ К 2025 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новых ТБ случаев и пациентов с рецидивом протестированных с использованием быстрых методов диагностики рекомендованных ВОЗ  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≥90% *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Охват больных ТБ тестированием на определение лекарственной чувствительности 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 ** 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fontAlgn="base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ru-RU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Число пациентов с бактериологически подтвержденным ТБ с результатом тестирования на лекарственную чувствительность как минимум к Рифампицину, поделенное на общее число выявленных случаев с бактериологически подтвержденным ТБ в том же году, в процентах 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 Охват ТЛЧ включает результаты молекулярных (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-RU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ru-RU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Xpert MTB</a:t>
            </a:r>
            <a:r>
              <a:rPr lang="ru-RU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RIF</a:t>
            </a:r>
            <a:r>
              <a:rPr lang="ru-RU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и фенотипических ТЛЧ тестов 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-13395"/>
            <a:ext cx="8610600" cy="1384995"/>
          </a:xfrm>
        </p:spPr>
        <p:txBody>
          <a:bodyPr/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ПРИОРИТЕТНЫЕ ДЕЙСТВИЯ ДЛЯ ПРЕДОТВРАЩЕНИЯ ГЛОБАЛЬНОГО ЛУ-ТБ КРИЗИСА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45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pPr marL="288290" indent="-294640">
              <a:lnSpc>
                <a:spcPct val="90000"/>
              </a:lnSpc>
              <a:spcAft>
                <a:spcPts val="230"/>
              </a:spcAft>
            </a:pPr>
            <a:r>
              <a:rPr lang="ru-RU" dirty="0">
                <a:solidFill>
                  <a:srgbClr val="191B0E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По оценкам около 67 млн. детей инфицированы ТБ и поэтому находятся под риском развития туберкулеза в будущем </a:t>
            </a:r>
          </a:p>
          <a:p>
            <a:pPr marL="0" indent="0">
              <a:lnSpc>
                <a:spcPct val="90000"/>
              </a:lnSpc>
              <a:spcAft>
                <a:spcPts val="230"/>
              </a:spcAft>
              <a:buNone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213995" lvl="0" indent="-342900" fontAlgn="base">
              <a:lnSpc>
                <a:spcPct val="107000"/>
              </a:lnSpc>
              <a:spcAft>
                <a:spcPts val="45"/>
              </a:spcAft>
              <a:buClr>
                <a:srgbClr val="191B0E"/>
              </a:buClr>
              <a:buSzPts val="1900"/>
              <a:buFont typeface="Arial" panose="020B0604020202020204" pitchFamily="34" charset="0"/>
              <a:buChar char="–"/>
            </a:pPr>
            <a:r>
              <a:rPr lang="en-US" i="1" dirty="0">
                <a:solidFill>
                  <a:srgbClr val="191B0E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 </a:t>
            </a:r>
            <a:r>
              <a:rPr lang="en-US" i="1" dirty="0" err="1">
                <a:solidFill>
                  <a:srgbClr val="191B0E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млн</a:t>
            </a:r>
            <a:r>
              <a:rPr lang="en-US" i="1" dirty="0">
                <a:solidFill>
                  <a:srgbClr val="191B0E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с </a:t>
            </a:r>
            <a:r>
              <a:rPr lang="en-US" i="1" dirty="0" err="1">
                <a:solidFill>
                  <a:srgbClr val="191B0E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резистентностью</a:t>
            </a:r>
            <a:r>
              <a:rPr lang="en-US" i="1" dirty="0">
                <a:solidFill>
                  <a:srgbClr val="191B0E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к H 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Franklin Gothic Book" panose="020B0503020102020204" pitchFamily="34" charset="0"/>
              <a:cs typeface="Calibri" panose="020F0502020204030204" pitchFamily="34" charset="0"/>
            </a:endParaRPr>
          </a:p>
          <a:p>
            <a:pPr marL="171132" indent="0">
              <a:lnSpc>
                <a:spcPct val="107000"/>
              </a:lnSpc>
              <a:spcAft>
                <a:spcPts val="90"/>
              </a:spcAft>
              <a:buNone/>
            </a:pPr>
            <a:r>
              <a:rPr lang="en-US" i="1" dirty="0">
                <a:solidFill>
                  <a:srgbClr val="191B0E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213995" lvl="0" indent="-342900" fontAlgn="base">
              <a:lnSpc>
                <a:spcPct val="107000"/>
              </a:lnSpc>
              <a:spcAft>
                <a:spcPts val="45"/>
              </a:spcAft>
              <a:buClr>
                <a:srgbClr val="191B0E"/>
              </a:buClr>
              <a:buSzPts val="1900"/>
              <a:buFont typeface="Arial" panose="020B0604020202020204" pitchFamily="34" charset="0"/>
              <a:buChar char="–"/>
            </a:pPr>
            <a:r>
              <a:rPr lang="en-US" i="1" dirty="0">
                <a:solidFill>
                  <a:srgbClr val="191B0E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 </a:t>
            </a:r>
            <a:r>
              <a:rPr lang="en-US" i="1" dirty="0" err="1">
                <a:solidFill>
                  <a:srgbClr val="191B0E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млн</a:t>
            </a:r>
            <a:r>
              <a:rPr lang="en-US" i="1" dirty="0">
                <a:solidFill>
                  <a:srgbClr val="191B0E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с МЛУ-ТБ; и 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Franklin Gothic Book" panose="020B0503020102020204" pitchFamily="34" charset="0"/>
              <a:cs typeface="Calibri" panose="020F0502020204030204" pitchFamily="34" charset="0"/>
            </a:endParaRPr>
          </a:p>
          <a:p>
            <a:pPr marL="401320">
              <a:lnSpc>
                <a:spcPct val="107000"/>
              </a:lnSpc>
              <a:spcAft>
                <a:spcPts val="90"/>
              </a:spcAf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213995" lvl="0" indent="-342900" fontAlgn="base">
              <a:lnSpc>
                <a:spcPct val="107000"/>
              </a:lnSpc>
              <a:spcAft>
                <a:spcPts val="310"/>
              </a:spcAft>
              <a:buClr>
                <a:srgbClr val="191B0E"/>
              </a:buClr>
              <a:buSzPts val="1900"/>
              <a:buFont typeface="Arial" panose="020B0604020202020204" pitchFamily="34" charset="0"/>
              <a:buChar char="–"/>
            </a:pPr>
            <a:r>
              <a:rPr lang="en-US" i="1" dirty="0">
                <a:solidFill>
                  <a:srgbClr val="191B0E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100,000 с ШЛУ-ТБ</a:t>
            </a:r>
            <a:r>
              <a:rPr lang="en-US" i="1" dirty="0">
                <a:solidFill>
                  <a:srgbClr val="0D120D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lang="ru-RU" i="1" dirty="0">
              <a:solidFill>
                <a:srgbClr val="0D120D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213995" lvl="0" indent="0" fontAlgn="base">
              <a:lnSpc>
                <a:spcPct val="107000"/>
              </a:lnSpc>
              <a:spcAft>
                <a:spcPts val="310"/>
              </a:spcAft>
              <a:buClr>
                <a:srgbClr val="191B0E"/>
              </a:buClr>
              <a:buSzPts val="1900"/>
              <a:buNone/>
            </a:pP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Franklin Gothic Book" panose="020B0503020102020204" pitchFamily="34" charset="0"/>
              <a:cs typeface="Calibri" panose="020F0502020204030204" pitchFamily="34" charset="0"/>
            </a:endParaRPr>
          </a:p>
          <a:p>
            <a:pPr marL="9525" marR="213995" indent="-6350">
              <a:lnSpc>
                <a:spcPct val="107000"/>
              </a:lnSpc>
              <a:spcAft>
                <a:spcPts val="330"/>
              </a:spcAft>
            </a:pP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По оценкам, ежегодно у 25,000 детей развивается МЛУ-ТБ и у 1,200 ШЛУ ТБ.  </a:t>
            </a:r>
            <a:r>
              <a:rPr lang="ru-RU" dirty="0">
                <a:solidFill>
                  <a:srgbClr val="191B0E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Проведение обследования контактов взрослых МЛУ-ТБ больных среди членов их семей позволит найти в 12 раз больше педиатрических случаев МЛУ-ТБ, чем обнаруживается в настоящее время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6104" y="533400"/>
            <a:ext cx="7772400" cy="914400"/>
          </a:xfrm>
        </p:spPr>
        <p:txBody>
          <a:bodyPr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ОЦЕНОЧНОЕ ЧИСЛО ДЕТЕЙ С ЛУ-ТБ  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57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Стратегии ликвидации ТБ : 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fontAlgn="base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сокращение заболеваемости  с 2015 по 2018 год составило 6,3% по сравнению с запланированным сокращением на 20% в период с 2015 по 2020  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fontAlgn="base"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Глобальное снижение смертности от туберкулеза с 2015 по 2018 год составило 11% по сравнению с запланированным сокращением на 35% к 2020 году 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2592" y="756166"/>
            <a:ext cx="7772400" cy="990600"/>
          </a:xfrm>
        </p:spPr>
        <p:txBody>
          <a:bodyPr/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ПРОГРЕСС ПО ВЫПОЛНЕНИЮ ОСНОВНЫХ ЗАДАЧ СТРАТЕГИИ  ЛИКВИДАЦИИ ТБ ДО 2020 Г.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836640"/>
      </p:ext>
    </p:extLst>
  </p:cSld>
  <p:clrMapOvr>
    <a:masterClrMapping/>
  </p:clrMapOvr>
</p:sld>
</file>

<file path=ppt/theme/theme1.xml><?xml version="1.0" encoding="utf-8"?>
<a:theme xmlns:a="http://schemas.openxmlformats.org/drawingml/2006/main" name="4.3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4.3-Template_12.7.2016</Template>
  <TotalTime>2198</TotalTime>
  <Words>1898</Words>
  <Application>Microsoft Office PowerPoint</Application>
  <PresentationFormat>On-screen Show (4:3)</PresentationFormat>
  <Paragraphs>355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Century Gothic</vt:lpstr>
      <vt:lpstr>Corbel</vt:lpstr>
      <vt:lpstr>Gill Sans MT</vt:lpstr>
      <vt:lpstr>Symbol</vt:lpstr>
      <vt:lpstr>Times New Roman</vt:lpstr>
      <vt:lpstr>Wingdings</vt:lpstr>
      <vt:lpstr>4.3-Template_12.7.2016</vt:lpstr>
      <vt:lpstr>ЭПИДЕМИОЛОГИЯ ПО ТБ и ЛУ-ТБ В МИРЕ И РЕСПУБЛИКЕ ТАДЖИКИСТАН</vt:lpstr>
      <vt:lpstr>ЦЕЛИ</vt:lpstr>
      <vt:lpstr>ГЛОБАЛЬНОЕ БРЕМЯ ТБ, 2018 г. </vt:lpstr>
      <vt:lpstr>БРЕМЯ ЛУ-ТБ, 2018  </vt:lpstr>
      <vt:lpstr>ГЛОБАЛЬНОЕ БРЕМЯ ЛУ-ТБ, 2018 </vt:lpstr>
      <vt:lpstr>        90% ТБ В 30 СТРАНАХ ВЫСОКОГО  БРЕМЕНИ</vt:lpstr>
      <vt:lpstr>ПРИОРИТЕТНЫЕ ДЕЙСТВИЯ ДЛЯ ПРЕДОТВРАЩЕНИЯ ГЛОБАЛЬНОГО ЛУ-ТБ КРИЗИСА </vt:lpstr>
      <vt:lpstr>ОЦЕНОЧНОЕ ЧИСЛО ДЕТЕЙ С ЛУ-ТБ   </vt:lpstr>
      <vt:lpstr>ПРОГРЕСС ПО ВЫПОЛНЕНИЮ ОСНОВНЫХ ЗАДАЧ СТРАТЕГИИ  ЛИКВИДАЦИИ ТБ ДО 2020 Г.  </vt:lpstr>
      <vt:lpstr>НОВЫЕ ГЛОБАЛЬНЫЕ ЦЕЛИ ПРОВОЗГЛАШЕННЫЕ В ПОЛИТИЧЕСКОЙ ДЕКЛАРАЦИИ НА СОБРАНИИ ВЫСОКОГО УРОВНЯ ООН ПО ТБ В СЕНТЯБРЕ 2018</vt:lpstr>
      <vt:lpstr>PowerPoint Presentation</vt:lpstr>
      <vt:lpstr>PowerPoint Presentation</vt:lpstr>
      <vt:lpstr>ЗАБОЛЕВАЕМОСТЬ ТУБЕРКУЛЕЗОМ В РЕСПУБЛИКЕ ТАДЖИКИСТАН, 2006-2021 ГГ.</vt:lpstr>
      <vt:lpstr>PowerPoint Presentation</vt:lpstr>
      <vt:lpstr>СМЕРТНОСТЬ ОТ ТУБЕРКУЛЕЗА  В РЕСПУБЛИКЕ ТАДЖИКИСТАН, 2006-2021 гг.</vt:lpstr>
      <vt:lpstr>PowerPoint Presentation</vt:lpstr>
      <vt:lpstr>РЕГИСТРАЦИЯ И ОХВАТ ЛЕЧЕНИЕМ ЛУ-ТБ В РЕСПУБЛИКЕ ТАДЖИКИСТАН,  2009-2021 гг.</vt:lpstr>
      <vt:lpstr>ЭФФЕКТИВНОСТЬ ЛЕЧЕНИЯ  ЛУ/ТБ ЗА 2018-2019 гг.</vt:lpstr>
      <vt:lpstr>УЧАСТИЕ ПМСП В ВЫЯВЛЕНИИ СЛУЧАЕВ ТБ  2021 ГОД (ДАННЫЕ ПО  GENEXPERT)</vt:lpstr>
      <vt:lpstr>УЧАСТИЕ ПМСП В ВЫЯВЛЕНИИ СЛУЧАЕВ ТБ  2021 ГОД (ДАННЫЕ ПО  GENEXPERT) ПО РЕГИОНАМ</vt:lpstr>
      <vt:lpstr>СОВРЕМЕННЫЕ МЕТОДЫ ДИАГНОСТИКИ ТБ: GENEXPERT® MTB RIF  </vt:lpstr>
      <vt:lpstr>ОСНОВНЫЕ РЕЗУЛЬТАТЫ РЕАЛИЗАЦИИ ПРОГРАММЫ</vt:lpstr>
      <vt:lpstr>ОСНОВНЫЕ РЕЗУЛЬТАТЫ РЕАЛИЗАЦИИ ПРОГРАММЫ </vt:lpstr>
      <vt:lpstr>ТРУДНОСТИ И ПРОБЛЕМЫ</vt:lpstr>
      <vt:lpstr>ПРЕДЛОЖЕНИЯ ДЛЯ УСПЕШНОЙ РЕАЛИЗАЦИИ ПРОГРАММЫ</vt:lpstr>
      <vt:lpstr>СПАСИБО ЗА ВНИМАНИЕ!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Saodat Qosimova</cp:lastModifiedBy>
  <cp:revision>77</cp:revision>
  <dcterms:created xsi:type="dcterms:W3CDTF">2017-03-16T17:46:58Z</dcterms:created>
  <dcterms:modified xsi:type="dcterms:W3CDTF">2023-01-17T11:52:30Z</dcterms:modified>
</cp:coreProperties>
</file>