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8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B51976-8EBF-3684-36EE-1354ABE47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6858D-8170-3D5E-823B-DB8A3CFD39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4B24C-DDE8-4962-A3C1-87C04D5DC267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2C9BB0-A741-9EB4-DE9A-1E578CFB2C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EBA090-B09E-D2DC-4A4D-32BFE98F4C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7E8C1-0162-45ED-AA68-0FD00D57B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191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307F8-D08E-4720-B623-18CBAC56D5E1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442FB-93B0-4012-9F40-85115A85A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0810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/>
              <a:t>Основные характеристики (тип А):</a:t>
            </a:r>
          </a:p>
          <a:p>
            <a:pPr>
              <a:buFontTx/>
              <a:buChar char="-"/>
            </a:pPr>
            <a:r>
              <a:rPr lang="ru-RU" dirty="0" err="1"/>
              <a:t>Дозозависимый</a:t>
            </a:r>
            <a:r>
              <a:rPr lang="ru-RU" dirty="0"/>
              <a:t> эффект – при достижении определенной дозы, препараты оказывают непосредственное повреждающее действие на печень.</a:t>
            </a:r>
          </a:p>
          <a:p>
            <a:pPr>
              <a:buFontTx/>
              <a:buChar char="-"/>
            </a:pPr>
            <a:r>
              <a:rPr lang="ru-RU" dirty="0"/>
              <a:t>Эффект воспроизводим и предсказуем. </a:t>
            </a:r>
          </a:p>
          <a:p>
            <a:pPr>
              <a:buFontTx/>
              <a:buChar char="-"/>
            </a:pPr>
            <a:r>
              <a:rPr lang="ru-RU" dirty="0"/>
              <a:t>Латентный период: короткий </a:t>
            </a:r>
          </a:p>
          <a:p>
            <a:pPr>
              <a:buFontTx/>
              <a:buChar char="-"/>
            </a:pPr>
            <a:r>
              <a:rPr lang="ru-RU" dirty="0"/>
              <a:t> Механизм: непосредственное повреждение клеточных структур</a:t>
            </a:r>
          </a:p>
          <a:p>
            <a:pPr>
              <a:buFontTx/>
              <a:buChar char="-"/>
            </a:pPr>
            <a:r>
              <a:rPr lang="ru-RU" dirty="0"/>
              <a:t> Гистологические изменения: некроз </a:t>
            </a:r>
            <a:r>
              <a:rPr lang="ru-RU" dirty="0" err="1"/>
              <a:t>гепатоцитов</a:t>
            </a:r>
            <a:r>
              <a:rPr lang="ru-RU" dirty="0"/>
              <a:t> и/или жировая дистрофия печени </a:t>
            </a:r>
          </a:p>
          <a:p>
            <a:pPr marL="0" indent="0">
              <a:buNone/>
            </a:pPr>
            <a:r>
              <a:rPr lang="ru-RU" dirty="0"/>
              <a:t>2. Основные характеристики (тип В) </a:t>
            </a:r>
          </a:p>
          <a:p>
            <a:pPr>
              <a:buFontTx/>
              <a:buChar char="-"/>
            </a:pPr>
            <a:r>
              <a:rPr lang="ru-RU" dirty="0"/>
              <a:t>Эффект не зависит от дозы</a:t>
            </a:r>
          </a:p>
          <a:p>
            <a:pPr>
              <a:buFontTx/>
              <a:buChar char="-"/>
            </a:pPr>
            <a:r>
              <a:rPr lang="ru-RU" dirty="0"/>
              <a:t>Эффект идиосинкразический – индивидуален, невоспроизводим и непредсказуем, зависит от генетических особенностей пациента</a:t>
            </a:r>
          </a:p>
          <a:p>
            <a:pPr>
              <a:buFontTx/>
              <a:buChar char="-"/>
            </a:pPr>
            <a:r>
              <a:rPr lang="ru-RU" dirty="0"/>
              <a:t>Латентный период: разный – от нескольких дней до нескольких месяцев</a:t>
            </a:r>
          </a:p>
          <a:p>
            <a:pPr>
              <a:buFontTx/>
              <a:buChar char="-"/>
            </a:pPr>
            <a:r>
              <a:rPr lang="ru-RU" dirty="0"/>
              <a:t>Механизм: образование гепатотоксических метаболитов в реакциях I или II фазы или индивидуальная гиперчувствительность – идиосинкразия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9098E-1C50-4E3F-80F5-C2086D45B77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27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06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1">
                <a:solidFill>
                  <a:srgbClr val="B90C2E"/>
                </a:solidFill>
                <a:latin typeface="Trebuchet MS"/>
                <a:cs typeface="Trebuchet M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58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90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18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02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95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10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52400"/>
            <a:ext cx="8991600" cy="6553200"/>
          </a:xfrm>
          <a:custGeom>
            <a:avLst/>
            <a:gdLst/>
            <a:ahLst/>
            <a:cxnLst/>
            <a:rect l="l" t="t" r="r" b="b"/>
            <a:pathLst>
              <a:path w="8991600" h="6553200">
                <a:moveTo>
                  <a:pt x="0" y="6553200"/>
                </a:moveTo>
                <a:lnTo>
                  <a:pt x="8991600" y="6553200"/>
                </a:lnTo>
                <a:lnTo>
                  <a:pt x="8991600" y="0"/>
                </a:lnTo>
                <a:lnTo>
                  <a:pt x="0" y="0"/>
                </a:lnTo>
                <a:lnTo>
                  <a:pt x="0" y="6553200"/>
                </a:lnTo>
                <a:close/>
              </a:path>
            </a:pathLst>
          </a:custGeom>
          <a:solidFill>
            <a:srgbClr val="E7E7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70560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0" y="152400"/>
                </a:moveTo>
                <a:lnTo>
                  <a:pt x="9144000" y="152400"/>
                </a:lnTo>
                <a:lnTo>
                  <a:pt x="91440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6706234"/>
          </a:xfrm>
          <a:custGeom>
            <a:avLst/>
            <a:gdLst/>
            <a:ahLst/>
            <a:cxnLst/>
            <a:rect l="l" t="t" r="r" b="b"/>
            <a:pathLst>
              <a:path w="9144000" h="6706234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0" y="6705600"/>
                </a:lnTo>
                <a:lnTo>
                  <a:pt x="152374" y="6705600"/>
                </a:lnTo>
                <a:lnTo>
                  <a:pt x="152374" y="152400"/>
                </a:lnTo>
                <a:lnTo>
                  <a:pt x="8991600" y="152400"/>
                </a:lnTo>
                <a:lnTo>
                  <a:pt x="8991600" y="6705625"/>
                </a:lnTo>
                <a:lnTo>
                  <a:pt x="9144000" y="6705638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9597" y="330530"/>
            <a:ext cx="369569" cy="644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139" y="1197102"/>
            <a:ext cx="7512050" cy="4392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1">
                <a:solidFill>
                  <a:srgbClr val="B90C2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1140" y="6567557"/>
            <a:ext cx="364490" cy="11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625C5B"/>
                </a:solidFill>
                <a:latin typeface="Trebuchet MS"/>
                <a:cs typeface="Trebuchet MS"/>
              </a:defRPr>
            </a:lvl1pPr>
          </a:lstStyle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75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" y="105079"/>
            <a:ext cx="8991600" cy="6553200"/>
          </a:xfrm>
          <a:custGeom>
            <a:avLst/>
            <a:gdLst/>
            <a:ahLst/>
            <a:cxnLst/>
            <a:rect l="l" t="t" r="r" b="b"/>
            <a:pathLst>
              <a:path w="8991600" h="6553200">
                <a:moveTo>
                  <a:pt x="0" y="6553200"/>
                </a:moveTo>
                <a:lnTo>
                  <a:pt x="8991600" y="6553200"/>
                </a:lnTo>
                <a:lnTo>
                  <a:pt x="8991600" y="0"/>
                </a:lnTo>
                <a:lnTo>
                  <a:pt x="0" y="0"/>
                </a:lnTo>
                <a:lnTo>
                  <a:pt x="0" y="655320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0560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0" y="152400"/>
                </a:moveTo>
                <a:lnTo>
                  <a:pt x="9144000" y="152400"/>
                </a:lnTo>
                <a:lnTo>
                  <a:pt x="91440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6706234"/>
          </a:xfrm>
          <a:custGeom>
            <a:avLst/>
            <a:gdLst/>
            <a:ahLst/>
            <a:cxnLst/>
            <a:rect l="l" t="t" r="r" b="b"/>
            <a:pathLst>
              <a:path w="9144000" h="6706234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0" y="6705600"/>
                </a:lnTo>
                <a:lnTo>
                  <a:pt x="152374" y="6705600"/>
                </a:lnTo>
                <a:lnTo>
                  <a:pt x="152374" y="152400"/>
                </a:lnTo>
                <a:lnTo>
                  <a:pt x="8991600" y="152400"/>
                </a:lnTo>
                <a:lnTo>
                  <a:pt x="8991600" y="6705625"/>
                </a:lnTo>
                <a:lnTo>
                  <a:pt x="9144000" y="6705638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2762" y="3886961"/>
            <a:ext cx="320040" cy="0"/>
          </a:xfrm>
          <a:custGeom>
            <a:avLst/>
            <a:gdLst/>
            <a:ahLst/>
            <a:cxnLst/>
            <a:rect l="l" t="t" r="r" b="b"/>
            <a:pathLst>
              <a:path w="320040">
                <a:moveTo>
                  <a:pt x="0" y="0"/>
                </a:moveTo>
                <a:lnTo>
                  <a:pt x="320040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" y="533400"/>
            <a:ext cx="236220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57200" y="2477846"/>
            <a:ext cx="8229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3200" b="1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ТОКСИЧЕСКИЙ ГЕПАТИТ</a:t>
            </a:r>
            <a:endParaRPr lang="ru-RU" sz="3200" i="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11" name="Subtitle 12">
            <a:extLst>
              <a:ext uri="{FF2B5EF4-FFF2-40B4-BE49-F238E27FC236}">
                <a16:creationId xmlns:a16="http://schemas.microsoft.com/office/drawing/2014/main" id="{66D3B993-68B9-B939-BE14-BA33372EE6BE}"/>
              </a:ext>
            </a:extLst>
          </p:cNvPr>
          <p:cNvSpPr txBox="1">
            <a:spLocks/>
          </p:cNvSpPr>
          <p:nvPr/>
        </p:nvSpPr>
        <p:spPr>
          <a:xfrm>
            <a:off x="701211" y="4953000"/>
            <a:ext cx="7772400" cy="838200"/>
          </a:xfrm>
          <a:prstGeom prst="rect">
            <a:avLst/>
          </a:prstGeom>
        </p:spPr>
        <p:txBody>
          <a:bodyPr wrap="square" lIns="0" tIns="0" rIns="0" bIns="0">
            <a:normAutofit lnSpcReduction="10000"/>
          </a:bodyPr>
          <a:lstStyle>
            <a:lvl1pPr marL="0">
              <a:defRPr sz="2800" b="0" i="1">
                <a:solidFill>
                  <a:srgbClr val="B90C2E"/>
                </a:solidFill>
                <a:latin typeface="Trebuchet MS"/>
                <a:ea typeface="+mn-ea"/>
                <a:cs typeface="Trebuchet M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i="0" ker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Онлайн курс «Фармаконадзор и активный мониторинг безопасности препаратов в рамках операционных исследований по внедрению новых режимов лечения ЛУ-ТБ»</a:t>
            </a:r>
            <a:endParaRPr lang="en-US" sz="1800" i="0" kern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632848" cy="3966283"/>
          </a:xfrm>
        </p:spPr>
        <p:txBody>
          <a:bodyPr>
            <a:normAutofit/>
          </a:bodyPr>
          <a:lstStyle/>
          <a:p>
            <a:pPr algn="ctr"/>
            <a:r>
              <a:rPr lang="ru-RU" sz="45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Спасибо </a:t>
            </a:r>
            <a:br>
              <a:rPr lang="ru-RU" sz="45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5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br>
              <a:rPr lang="ru-RU" sz="45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5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16252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ПОНЯТИЕ </a:t>
            </a:r>
          </a:p>
        </p:txBody>
      </p:sp>
      <p:pic>
        <p:nvPicPr>
          <p:cNvPr id="4" name="Picture 2" descr="C:\Users\aabub\OneDrive\Рабочий стол\Без названия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036050" cy="535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331640" y="2409211"/>
            <a:ext cx="73551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2000" b="1" i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Гепатит -</a:t>
            </a:r>
            <a:r>
              <a:rPr lang="ru-RU" sz="2000" i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характеризуется повышением уровня ферментов печени и может сопровождаться клиническими проявлениями и симптомами печеночной недостаточности.</a:t>
            </a:r>
          </a:p>
          <a:p>
            <a:r>
              <a:rPr lang="ru-RU" sz="2000" b="1" i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Токсическое поражение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 (син. - токсическая гепатопатия) - воспаление и/или изменение печени в ответ на действие определенных химических веществ.</a:t>
            </a:r>
          </a:p>
          <a:p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ПТП, которые могут вызывать НЯ :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2000" i="1" dirty="0">
                <a:latin typeface="Calibri" panose="020F0502020204030204" pitchFamily="34" charset="0"/>
                <a:cs typeface="Calibri" panose="020F0502020204030204" pitchFamily="34" charset="0"/>
              </a:rPr>
              <a:t>Z, H, R, Pto/Eto, PAS</a:t>
            </a:r>
            <a:r>
              <a:rPr lang="ru-RU" sz="20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t-BR" sz="2000" i="1" dirty="0">
                <a:latin typeface="Calibri" panose="020F0502020204030204" pitchFamily="34" charset="0"/>
                <a:cs typeface="Calibri" panose="020F0502020204030204" pitchFamily="34" charset="0"/>
              </a:rPr>
              <a:t> Bdq,</a:t>
            </a:r>
            <a:r>
              <a:rPr lang="ru-RU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Lzd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Cfz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98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97" y="330530"/>
            <a:ext cx="5616579" cy="644525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ПАТОГЕНЕЗ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490431" y="2132856"/>
            <a:ext cx="8229600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100" dirty="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Патогенетическая классификация лекарственных поражений печени, предусматривает 2 варианта повреждения органа: 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прямое повреждающее действие (тип А); 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непрямое повреждающее (идиосинкразическое) действие (тип В) </a:t>
            </a:r>
          </a:p>
          <a:p>
            <a:pPr marL="0" indent="0">
              <a:buNone/>
            </a:pPr>
            <a:endParaRPr lang="ru-RU" sz="1900" dirty="0">
              <a:solidFill>
                <a:schemeClr val="tx1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Типы поражения печени (клинико-лабораторные варианты ЛПП). </a:t>
            </a:r>
          </a:p>
          <a:p>
            <a:pPr marL="457200" indent="-457200">
              <a:buClrTx/>
              <a:buAutoNum type="arabicPeriod"/>
            </a:pPr>
            <a:r>
              <a:rPr lang="ru-RU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Гепатоцеллюлярный</a:t>
            </a:r>
          </a:p>
          <a:p>
            <a:pPr marL="457200" indent="-457200">
              <a:buClrTx/>
              <a:buAutoNum type="arabicPeriod"/>
            </a:pPr>
            <a:r>
              <a:rPr lang="ru-RU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Холестатический </a:t>
            </a:r>
          </a:p>
          <a:p>
            <a:pPr marL="457200" indent="-457200">
              <a:buClrTx/>
              <a:buAutoNum type="arabicPeriod"/>
            </a:pPr>
            <a:r>
              <a:rPr lang="ru-RU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Смешанный </a:t>
            </a:r>
          </a:p>
        </p:txBody>
      </p:sp>
      <p:pic>
        <p:nvPicPr>
          <p:cNvPr id="2051" name="Picture 3" descr="C:\Users\adm\Desktop\ФН ДО\12 токсический гепатит\tocsich-gepatoz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38328"/>
            <a:ext cx="2108845" cy="155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03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8328"/>
            <a:ext cx="8640960" cy="85728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МЕХАНИЗМЫ ТОКСИЧЕСКОГО ПОРАЖЕНИЯ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275"/>
            <a:ext cx="4464050" cy="254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998198" y="1418091"/>
            <a:ext cx="1925730" cy="1194035"/>
          </a:xfrm>
          <a:custGeom>
            <a:avLst/>
            <a:gdLst>
              <a:gd name="connsiteX0" fmla="*/ 0 w 2304256"/>
              <a:gd name="connsiteY0" fmla="*/ 84011 h 504056"/>
              <a:gd name="connsiteX1" fmla="*/ 84011 w 2304256"/>
              <a:gd name="connsiteY1" fmla="*/ 0 h 504056"/>
              <a:gd name="connsiteX2" fmla="*/ 2220245 w 2304256"/>
              <a:gd name="connsiteY2" fmla="*/ 0 h 504056"/>
              <a:gd name="connsiteX3" fmla="*/ 2304256 w 2304256"/>
              <a:gd name="connsiteY3" fmla="*/ 84011 h 504056"/>
              <a:gd name="connsiteX4" fmla="*/ 2304256 w 2304256"/>
              <a:gd name="connsiteY4" fmla="*/ 420045 h 504056"/>
              <a:gd name="connsiteX5" fmla="*/ 2220245 w 2304256"/>
              <a:gd name="connsiteY5" fmla="*/ 504056 h 504056"/>
              <a:gd name="connsiteX6" fmla="*/ 84011 w 2304256"/>
              <a:gd name="connsiteY6" fmla="*/ 504056 h 504056"/>
              <a:gd name="connsiteX7" fmla="*/ 0 w 2304256"/>
              <a:gd name="connsiteY7" fmla="*/ 420045 h 504056"/>
              <a:gd name="connsiteX8" fmla="*/ 0 w 2304256"/>
              <a:gd name="connsiteY8" fmla="*/ 84011 h 504056"/>
              <a:gd name="connsiteX0" fmla="*/ 0 w 2304256"/>
              <a:gd name="connsiteY0" fmla="*/ 84011 h 504056"/>
              <a:gd name="connsiteX1" fmla="*/ 248603 w 2304256"/>
              <a:gd name="connsiteY1" fmla="*/ 210312 h 504056"/>
              <a:gd name="connsiteX2" fmla="*/ 2220245 w 2304256"/>
              <a:gd name="connsiteY2" fmla="*/ 0 h 504056"/>
              <a:gd name="connsiteX3" fmla="*/ 2304256 w 2304256"/>
              <a:gd name="connsiteY3" fmla="*/ 84011 h 504056"/>
              <a:gd name="connsiteX4" fmla="*/ 2304256 w 2304256"/>
              <a:gd name="connsiteY4" fmla="*/ 420045 h 504056"/>
              <a:gd name="connsiteX5" fmla="*/ 2220245 w 2304256"/>
              <a:gd name="connsiteY5" fmla="*/ 504056 h 504056"/>
              <a:gd name="connsiteX6" fmla="*/ 84011 w 2304256"/>
              <a:gd name="connsiteY6" fmla="*/ 504056 h 504056"/>
              <a:gd name="connsiteX7" fmla="*/ 0 w 2304256"/>
              <a:gd name="connsiteY7" fmla="*/ 420045 h 504056"/>
              <a:gd name="connsiteX8" fmla="*/ 0 w 2304256"/>
              <a:gd name="connsiteY8" fmla="*/ 84011 h 504056"/>
              <a:gd name="connsiteX0" fmla="*/ 0 w 2304256"/>
              <a:gd name="connsiteY0" fmla="*/ 376619 h 796664"/>
              <a:gd name="connsiteX1" fmla="*/ 1071563 w 2304256"/>
              <a:gd name="connsiteY1" fmla="*/ 0 h 796664"/>
              <a:gd name="connsiteX2" fmla="*/ 2220245 w 2304256"/>
              <a:gd name="connsiteY2" fmla="*/ 292608 h 796664"/>
              <a:gd name="connsiteX3" fmla="*/ 2304256 w 2304256"/>
              <a:gd name="connsiteY3" fmla="*/ 376619 h 796664"/>
              <a:gd name="connsiteX4" fmla="*/ 2304256 w 2304256"/>
              <a:gd name="connsiteY4" fmla="*/ 712653 h 796664"/>
              <a:gd name="connsiteX5" fmla="*/ 2220245 w 2304256"/>
              <a:gd name="connsiteY5" fmla="*/ 796664 h 796664"/>
              <a:gd name="connsiteX6" fmla="*/ 84011 w 2304256"/>
              <a:gd name="connsiteY6" fmla="*/ 796664 h 796664"/>
              <a:gd name="connsiteX7" fmla="*/ 0 w 2304256"/>
              <a:gd name="connsiteY7" fmla="*/ 712653 h 796664"/>
              <a:gd name="connsiteX8" fmla="*/ 0 w 2304256"/>
              <a:gd name="connsiteY8" fmla="*/ 376619 h 796664"/>
              <a:gd name="connsiteX0" fmla="*/ 0 w 2304256"/>
              <a:gd name="connsiteY0" fmla="*/ 376619 h 988688"/>
              <a:gd name="connsiteX1" fmla="*/ 1071563 w 2304256"/>
              <a:gd name="connsiteY1" fmla="*/ 0 h 988688"/>
              <a:gd name="connsiteX2" fmla="*/ 2220245 w 2304256"/>
              <a:gd name="connsiteY2" fmla="*/ 292608 h 988688"/>
              <a:gd name="connsiteX3" fmla="*/ 2304256 w 2304256"/>
              <a:gd name="connsiteY3" fmla="*/ 376619 h 988688"/>
              <a:gd name="connsiteX4" fmla="*/ 2304256 w 2304256"/>
              <a:gd name="connsiteY4" fmla="*/ 712653 h 988688"/>
              <a:gd name="connsiteX5" fmla="*/ 2220245 w 2304256"/>
              <a:gd name="connsiteY5" fmla="*/ 796664 h 988688"/>
              <a:gd name="connsiteX6" fmla="*/ 358331 w 2304256"/>
              <a:gd name="connsiteY6" fmla="*/ 988688 h 988688"/>
              <a:gd name="connsiteX7" fmla="*/ 0 w 2304256"/>
              <a:gd name="connsiteY7" fmla="*/ 712653 h 988688"/>
              <a:gd name="connsiteX8" fmla="*/ 0 w 2304256"/>
              <a:gd name="connsiteY8" fmla="*/ 376619 h 988688"/>
              <a:gd name="connsiteX0" fmla="*/ 0 w 2304256"/>
              <a:gd name="connsiteY0" fmla="*/ 376619 h 988688"/>
              <a:gd name="connsiteX1" fmla="*/ 1071563 w 2304256"/>
              <a:gd name="connsiteY1" fmla="*/ 0 h 988688"/>
              <a:gd name="connsiteX2" fmla="*/ 2220245 w 2304256"/>
              <a:gd name="connsiteY2" fmla="*/ 292608 h 988688"/>
              <a:gd name="connsiteX3" fmla="*/ 2304256 w 2304256"/>
              <a:gd name="connsiteY3" fmla="*/ 376619 h 988688"/>
              <a:gd name="connsiteX4" fmla="*/ 2304256 w 2304256"/>
              <a:gd name="connsiteY4" fmla="*/ 712653 h 988688"/>
              <a:gd name="connsiteX5" fmla="*/ 2220245 w 2304256"/>
              <a:gd name="connsiteY5" fmla="*/ 796664 h 988688"/>
              <a:gd name="connsiteX6" fmla="*/ 1070936 w 2304256"/>
              <a:gd name="connsiteY6" fmla="*/ 808080 h 988688"/>
              <a:gd name="connsiteX7" fmla="*/ 358331 w 2304256"/>
              <a:gd name="connsiteY7" fmla="*/ 988688 h 988688"/>
              <a:gd name="connsiteX8" fmla="*/ 0 w 2304256"/>
              <a:gd name="connsiteY8" fmla="*/ 712653 h 988688"/>
              <a:gd name="connsiteX9" fmla="*/ 0 w 2304256"/>
              <a:gd name="connsiteY9" fmla="*/ 376619 h 988688"/>
              <a:gd name="connsiteX0" fmla="*/ 0 w 2304256"/>
              <a:gd name="connsiteY0" fmla="*/ 376619 h 1144136"/>
              <a:gd name="connsiteX1" fmla="*/ 1071563 w 2304256"/>
              <a:gd name="connsiteY1" fmla="*/ 0 h 1144136"/>
              <a:gd name="connsiteX2" fmla="*/ 2220245 w 2304256"/>
              <a:gd name="connsiteY2" fmla="*/ 292608 h 1144136"/>
              <a:gd name="connsiteX3" fmla="*/ 2304256 w 2304256"/>
              <a:gd name="connsiteY3" fmla="*/ 376619 h 1144136"/>
              <a:gd name="connsiteX4" fmla="*/ 2304256 w 2304256"/>
              <a:gd name="connsiteY4" fmla="*/ 712653 h 1144136"/>
              <a:gd name="connsiteX5" fmla="*/ 2220245 w 2304256"/>
              <a:gd name="connsiteY5" fmla="*/ 796664 h 1144136"/>
              <a:gd name="connsiteX6" fmla="*/ 1070936 w 2304256"/>
              <a:gd name="connsiteY6" fmla="*/ 808080 h 1144136"/>
              <a:gd name="connsiteX7" fmla="*/ 449771 w 2304256"/>
              <a:gd name="connsiteY7" fmla="*/ 1144136 h 1144136"/>
              <a:gd name="connsiteX8" fmla="*/ 0 w 2304256"/>
              <a:gd name="connsiteY8" fmla="*/ 712653 h 1144136"/>
              <a:gd name="connsiteX9" fmla="*/ 0 w 2304256"/>
              <a:gd name="connsiteY9" fmla="*/ 376619 h 1144136"/>
              <a:gd name="connsiteX0" fmla="*/ 0 w 2450560"/>
              <a:gd name="connsiteY0" fmla="*/ 376619 h 1144136"/>
              <a:gd name="connsiteX1" fmla="*/ 1071563 w 2450560"/>
              <a:gd name="connsiteY1" fmla="*/ 0 h 1144136"/>
              <a:gd name="connsiteX2" fmla="*/ 2220245 w 2450560"/>
              <a:gd name="connsiteY2" fmla="*/ 292608 h 1144136"/>
              <a:gd name="connsiteX3" fmla="*/ 2304256 w 2450560"/>
              <a:gd name="connsiteY3" fmla="*/ 376619 h 1144136"/>
              <a:gd name="connsiteX4" fmla="*/ 2450560 w 2450560"/>
              <a:gd name="connsiteY4" fmla="*/ 584637 h 1144136"/>
              <a:gd name="connsiteX5" fmla="*/ 2220245 w 2450560"/>
              <a:gd name="connsiteY5" fmla="*/ 796664 h 1144136"/>
              <a:gd name="connsiteX6" fmla="*/ 1070936 w 2450560"/>
              <a:gd name="connsiteY6" fmla="*/ 808080 h 1144136"/>
              <a:gd name="connsiteX7" fmla="*/ 449771 w 2450560"/>
              <a:gd name="connsiteY7" fmla="*/ 1144136 h 1144136"/>
              <a:gd name="connsiteX8" fmla="*/ 0 w 2450560"/>
              <a:gd name="connsiteY8" fmla="*/ 712653 h 1144136"/>
              <a:gd name="connsiteX9" fmla="*/ 0 w 2450560"/>
              <a:gd name="connsiteY9" fmla="*/ 376619 h 114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50560" h="1144136">
                <a:moveTo>
                  <a:pt x="0" y="376619"/>
                </a:moveTo>
                <a:cubicBezTo>
                  <a:pt x="0" y="330221"/>
                  <a:pt x="1025165" y="0"/>
                  <a:pt x="1071563" y="0"/>
                </a:cubicBezTo>
                <a:cubicBezTo>
                  <a:pt x="1783641" y="0"/>
                  <a:pt x="1508167" y="292608"/>
                  <a:pt x="2220245" y="292608"/>
                </a:cubicBezTo>
                <a:cubicBezTo>
                  <a:pt x="2266643" y="292608"/>
                  <a:pt x="2304256" y="330221"/>
                  <a:pt x="2304256" y="376619"/>
                </a:cubicBezTo>
                <a:lnTo>
                  <a:pt x="2450560" y="584637"/>
                </a:lnTo>
                <a:cubicBezTo>
                  <a:pt x="2450560" y="631035"/>
                  <a:pt x="2266643" y="796664"/>
                  <a:pt x="2220245" y="796664"/>
                </a:cubicBezTo>
                <a:cubicBezTo>
                  <a:pt x="1837142" y="837045"/>
                  <a:pt x="1454039" y="767699"/>
                  <a:pt x="1070936" y="808080"/>
                </a:cubicBezTo>
                <a:lnTo>
                  <a:pt x="449771" y="1144136"/>
                </a:lnTo>
                <a:cubicBezTo>
                  <a:pt x="403373" y="1144136"/>
                  <a:pt x="0" y="759051"/>
                  <a:pt x="0" y="712653"/>
                </a:cubicBezTo>
                <a:lnTo>
                  <a:pt x="0" y="376619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перекисное окисление липидов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691680" y="2492897"/>
            <a:ext cx="582348" cy="536056"/>
          </a:xfrm>
          <a:prstGeom prst="bentConnector3">
            <a:avLst>
              <a:gd name="adj1" fmla="val 50000"/>
            </a:avLst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550890" y="3028952"/>
            <a:ext cx="1723138" cy="1217288"/>
          </a:xfrm>
          <a:custGeom>
            <a:avLst/>
            <a:gdLst>
              <a:gd name="connsiteX0" fmla="*/ 0 w 2088232"/>
              <a:gd name="connsiteY0" fmla="*/ 84011 h 504056"/>
              <a:gd name="connsiteX1" fmla="*/ 84011 w 2088232"/>
              <a:gd name="connsiteY1" fmla="*/ 0 h 504056"/>
              <a:gd name="connsiteX2" fmla="*/ 2004221 w 2088232"/>
              <a:gd name="connsiteY2" fmla="*/ 0 h 504056"/>
              <a:gd name="connsiteX3" fmla="*/ 2088232 w 2088232"/>
              <a:gd name="connsiteY3" fmla="*/ 84011 h 504056"/>
              <a:gd name="connsiteX4" fmla="*/ 2088232 w 2088232"/>
              <a:gd name="connsiteY4" fmla="*/ 420045 h 504056"/>
              <a:gd name="connsiteX5" fmla="*/ 2004221 w 2088232"/>
              <a:gd name="connsiteY5" fmla="*/ 504056 h 504056"/>
              <a:gd name="connsiteX6" fmla="*/ 84011 w 2088232"/>
              <a:gd name="connsiteY6" fmla="*/ 504056 h 504056"/>
              <a:gd name="connsiteX7" fmla="*/ 0 w 2088232"/>
              <a:gd name="connsiteY7" fmla="*/ 420045 h 504056"/>
              <a:gd name="connsiteX8" fmla="*/ 0 w 2088232"/>
              <a:gd name="connsiteY8" fmla="*/ 84011 h 504056"/>
              <a:gd name="connsiteX0" fmla="*/ 0 w 2088232"/>
              <a:gd name="connsiteY0" fmla="*/ 84011 h 741800"/>
              <a:gd name="connsiteX1" fmla="*/ 84011 w 2088232"/>
              <a:gd name="connsiteY1" fmla="*/ 0 h 741800"/>
              <a:gd name="connsiteX2" fmla="*/ 2004221 w 2088232"/>
              <a:gd name="connsiteY2" fmla="*/ 0 h 741800"/>
              <a:gd name="connsiteX3" fmla="*/ 2088232 w 2088232"/>
              <a:gd name="connsiteY3" fmla="*/ 84011 h 741800"/>
              <a:gd name="connsiteX4" fmla="*/ 2088232 w 2088232"/>
              <a:gd name="connsiteY4" fmla="*/ 420045 h 741800"/>
              <a:gd name="connsiteX5" fmla="*/ 2004221 w 2088232"/>
              <a:gd name="connsiteY5" fmla="*/ 504056 h 741800"/>
              <a:gd name="connsiteX6" fmla="*/ 248603 w 2088232"/>
              <a:gd name="connsiteY6" fmla="*/ 741800 h 741800"/>
              <a:gd name="connsiteX7" fmla="*/ 0 w 2088232"/>
              <a:gd name="connsiteY7" fmla="*/ 420045 h 741800"/>
              <a:gd name="connsiteX8" fmla="*/ 0 w 2088232"/>
              <a:gd name="connsiteY8" fmla="*/ 84011 h 741800"/>
              <a:gd name="connsiteX0" fmla="*/ 0 w 2088232"/>
              <a:gd name="connsiteY0" fmla="*/ 84011 h 897248"/>
              <a:gd name="connsiteX1" fmla="*/ 84011 w 2088232"/>
              <a:gd name="connsiteY1" fmla="*/ 0 h 897248"/>
              <a:gd name="connsiteX2" fmla="*/ 2004221 w 2088232"/>
              <a:gd name="connsiteY2" fmla="*/ 0 h 897248"/>
              <a:gd name="connsiteX3" fmla="*/ 2088232 w 2088232"/>
              <a:gd name="connsiteY3" fmla="*/ 84011 h 897248"/>
              <a:gd name="connsiteX4" fmla="*/ 2088232 w 2088232"/>
              <a:gd name="connsiteY4" fmla="*/ 420045 h 897248"/>
              <a:gd name="connsiteX5" fmla="*/ 1601885 w 2088232"/>
              <a:gd name="connsiteY5" fmla="*/ 897248 h 897248"/>
              <a:gd name="connsiteX6" fmla="*/ 248603 w 2088232"/>
              <a:gd name="connsiteY6" fmla="*/ 741800 h 897248"/>
              <a:gd name="connsiteX7" fmla="*/ 0 w 2088232"/>
              <a:gd name="connsiteY7" fmla="*/ 420045 h 897248"/>
              <a:gd name="connsiteX8" fmla="*/ 0 w 2088232"/>
              <a:gd name="connsiteY8" fmla="*/ 84011 h 897248"/>
              <a:gd name="connsiteX0" fmla="*/ 0 w 2088232"/>
              <a:gd name="connsiteY0" fmla="*/ 404051 h 1217288"/>
              <a:gd name="connsiteX1" fmla="*/ 1071563 w 2088232"/>
              <a:gd name="connsiteY1" fmla="*/ 0 h 1217288"/>
              <a:gd name="connsiteX2" fmla="*/ 2004221 w 2088232"/>
              <a:gd name="connsiteY2" fmla="*/ 320040 h 1217288"/>
              <a:gd name="connsiteX3" fmla="*/ 2088232 w 2088232"/>
              <a:gd name="connsiteY3" fmla="*/ 404051 h 1217288"/>
              <a:gd name="connsiteX4" fmla="*/ 2088232 w 2088232"/>
              <a:gd name="connsiteY4" fmla="*/ 740085 h 1217288"/>
              <a:gd name="connsiteX5" fmla="*/ 1601885 w 2088232"/>
              <a:gd name="connsiteY5" fmla="*/ 1217288 h 1217288"/>
              <a:gd name="connsiteX6" fmla="*/ 248603 w 2088232"/>
              <a:gd name="connsiteY6" fmla="*/ 1061840 h 1217288"/>
              <a:gd name="connsiteX7" fmla="*/ 0 w 2088232"/>
              <a:gd name="connsiteY7" fmla="*/ 740085 h 1217288"/>
              <a:gd name="connsiteX8" fmla="*/ 0 w 2088232"/>
              <a:gd name="connsiteY8" fmla="*/ 404051 h 1217288"/>
              <a:gd name="connsiteX0" fmla="*/ 0 w 2088232"/>
              <a:gd name="connsiteY0" fmla="*/ 404051 h 1217288"/>
              <a:gd name="connsiteX1" fmla="*/ 1071563 w 2088232"/>
              <a:gd name="connsiteY1" fmla="*/ 0 h 1217288"/>
              <a:gd name="connsiteX2" fmla="*/ 2004221 w 2088232"/>
              <a:gd name="connsiteY2" fmla="*/ 320040 h 1217288"/>
              <a:gd name="connsiteX3" fmla="*/ 2088232 w 2088232"/>
              <a:gd name="connsiteY3" fmla="*/ 404051 h 1217288"/>
              <a:gd name="connsiteX4" fmla="*/ 2088232 w 2088232"/>
              <a:gd name="connsiteY4" fmla="*/ 740085 h 1217288"/>
              <a:gd name="connsiteX5" fmla="*/ 1601885 w 2088232"/>
              <a:gd name="connsiteY5" fmla="*/ 1217288 h 1217288"/>
              <a:gd name="connsiteX6" fmla="*/ 248603 w 2088232"/>
              <a:gd name="connsiteY6" fmla="*/ 1061840 h 1217288"/>
              <a:gd name="connsiteX7" fmla="*/ 310896 w 2088232"/>
              <a:gd name="connsiteY7" fmla="*/ 794949 h 1217288"/>
              <a:gd name="connsiteX8" fmla="*/ 0 w 2088232"/>
              <a:gd name="connsiteY8" fmla="*/ 404051 h 1217288"/>
              <a:gd name="connsiteX0" fmla="*/ 28098 w 1851154"/>
              <a:gd name="connsiteY0" fmla="*/ 449771 h 1217288"/>
              <a:gd name="connsiteX1" fmla="*/ 834485 w 1851154"/>
              <a:gd name="connsiteY1" fmla="*/ 0 h 1217288"/>
              <a:gd name="connsiteX2" fmla="*/ 1767143 w 1851154"/>
              <a:gd name="connsiteY2" fmla="*/ 320040 h 1217288"/>
              <a:gd name="connsiteX3" fmla="*/ 1851154 w 1851154"/>
              <a:gd name="connsiteY3" fmla="*/ 404051 h 1217288"/>
              <a:gd name="connsiteX4" fmla="*/ 1851154 w 1851154"/>
              <a:gd name="connsiteY4" fmla="*/ 740085 h 1217288"/>
              <a:gd name="connsiteX5" fmla="*/ 1364807 w 1851154"/>
              <a:gd name="connsiteY5" fmla="*/ 1217288 h 1217288"/>
              <a:gd name="connsiteX6" fmla="*/ 11525 w 1851154"/>
              <a:gd name="connsiteY6" fmla="*/ 1061840 h 1217288"/>
              <a:gd name="connsiteX7" fmla="*/ 73818 w 1851154"/>
              <a:gd name="connsiteY7" fmla="*/ 794949 h 1217288"/>
              <a:gd name="connsiteX8" fmla="*/ 28098 w 1851154"/>
              <a:gd name="connsiteY8" fmla="*/ 449771 h 1217288"/>
              <a:gd name="connsiteX0" fmla="*/ 28098 w 1851154"/>
              <a:gd name="connsiteY0" fmla="*/ 449771 h 1217288"/>
              <a:gd name="connsiteX1" fmla="*/ 834485 w 1851154"/>
              <a:gd name="connsiteY1" fmla="*/ 0 h 1217288"/>
              <a:gd name="connsiteX2" fmla="*/ 1767143 w 1851154"/>
              <a:gd name="connsiteY2" fmla="*/ 320040 h 1217288"/>
              <a:gd name="connsiteX3" fmla="*/ 1851154 w 1851154"/>
              <a:gd name="connsiteY3" fmla="*/ 404051 h 1217288"/>
              <a:gd name="connsiteX4" fmla="*/ 1549402 w 1851154"/>
              <a:gd name="connsiteY4" fmla="*/ 922965 h 1217288"/>
              <a:gd name="connsiteX5" fmla="*/ 1364807 w 1851154"/>
              <a:gd name="connsiteY5" fmla="*/ 1217288 h 1217288"/>
              <a:gd name="connsiteX6" fmla="*/ 11525 w 1851154"/>
              <a:gd name="connsiteY6" fmla="*/ 1061840 h 1217288"/>
              <a:gd name="connsiteX7" fmla="*/ 73818 w 1851154"/>
              <a:gd name="connsiteY7" fmla="*/ 794949 h 1217288"/>
              <a:gd name="connsiteX8" fmla="*/ 28098 w 1851154"/>
              <a:gd name="connsiteY8" fmla="*/ 449771 h 1217288"/>
              <a:gd name="connsiteX0" fmla="*/ 28098 w 1780388"/>
              <a:gd name="connsiteY0" fmla="*/ 449771 h 1217288"/>
              <a:gd name="connsiteX1" fmla="*/ 834485 w 1780388"/>
              <a:gd name="connsiteY1" fmla="*/ 0 h 1217288"/>
              <a:gd name="connsiteX2" fmla="*/ 1767143 w 1780388"/>
              <a:gd name="connsiteY2" fmla="*/ 320040 h 1217288"/>
              <a:gd name="connsiteX3" fmla="*/ 1723138 w 1780388"/>
              <a:gd name="connsiteY3" fmla="*/ 495491 h 1217288"/>
              <a:gd name="connsiteX4" fmla="*/ 1549402 w 1780388"/>
              <a:gd name="connsiteY4" fmla="*/ 922965 h 1217288"/>
              <a:gd name="connsiteX5" fmla="*/ 1364807 w 1780388"/>
              <a:gd name="connsiteY5" fmla="*/ 1217288 h 1217288"/>
              <a:gd name="connsiteX6" fmla="*/ 11525 w 1780388"/>
              <a:gd name="connsiteY6" fmla="*/ 1061840 h 1217288"/>
              <a:gd name="connsiteX7" fmla="*/ 73818 w 1780388"/>
              <a:gd name="connsiteY7" fmla="*/ 794949 h 1217288"/>
              <a:gd name="connsiteX8" fmla="*/ 28098 w 1780388"/>
              <a:gd name="connsiteY8" fmla="*/ 449771 h 1217288"/>
              <a:gd name="connsiteX0" fmla="*/ 28098 w 1723138"/>
              <a:gd name="connsiteY0" fmla="*/ 449771 h 1217288"/>
              <a:gd name="connsiteX1" fmla="*/ 834485 w 1723138"/>
              <a:gd name="connsiteY1" fmla="*/ 0 h 1217288"/>
              <a:gd name="connsiteX2" fmla="*/ 1629983 w 1723138"/>
              <a:gd name="connsiteY2" fmla="*/ 374904 h 1217288"/>
              <a:gd name="connsiteX3" fmla="*/ 1723138 w 1723138"/>
              <a:gd name="connsiteY3" fmla="*/ 495491 h 1217288"/>
              <a:gd name="connsiteX4" fmla="*/ 1549402 w 1723138"/>
              <a:gd name="connsiteY4" fmla="*/ 922965 h 1217288"/>
              <a:gd name="connsiteX5" fmla="*/ 1364807 w 1723138"/>
              <a:gd name="connsiteY5" fmla="*/ 1217288 h 1217288"/>
              <a:gd name="connsiteX6" fmla="*/ 11525 w 1723138"/>
              <a:gd name="connsiteY6" fmla="*/ 1061840 h 1217288"/>
              <a:gd name="connsiteX7" fmla="*/ 73818 w 1723138"/>
              <a:gd name="connsiteY7" fmla="*/ 794949 h 1217288"/>
              <a:gd name="connsiteX8" fmla="*/ 28098 w 1723138"/>
              <a:gd name="connsiteY8" fmla="*/ 449771 h 121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3138" h="1217288">
                <a:moveTo>
                  <a:pt x="28098" y="449771"/>
                </a:moveTo>
                <a:cubicBezTo>
                  <a:pt x="28098" y="403373"/>
                  <a:pt x="788087" y="0"/>
                  <a:pt x="834485" y="0"/>
                </a:cubicBezTo>
                <a:lnTo>
                  <a:pt x="1629983" y="374904"/>
                </a:lnTo>
                <a:cubicBezTo>
                  <a:pt x="1676381" y="374904"/>
                  <a:pt x="1723138" y="449093"/>
                  <a:pt x="1723138" y="495491"/>
                </a:cubicBezTo>
                <a:lnTo>
                  <a:pt x="1549402" y="922965"/>
                </a:lnTo>
                <a:cubicBezTo>
                  <a:pt x="1549402" y="969363"/>
                  <a:pt x="1411205" y="1217288"/>
                  <a:pt x="1364807" y="1217288"/>
                </a:cubicBezTo>
                <a:cubicBezTo>
                  <a:pt x="724737" y="1217288"/>
                  <a:pt x="651595" y="1061840"/>
                  <a:pt x="11525" y="1061840"/>
                </a:cubicBezTo>
                <a:cubicBezTo>
                  <a:pt x="-34873" y="1061840"/>
                  <a:pt x="73818" y="841347"/>
                  <a:pt x="73818" y="794949"/>
                </a:cubicBezTo>
                <a:lnTo>
                  <a:pt x="28098" y="44977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денатурация белков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1059054">
            <a:off x="835164" y="5112706"/>
            <a:ext cx="1872208" cy="1163379"/>
          </a:xfrm>
          <a:custGeom>
            <a:avLst/>
            <a:gdLst>
              <a:gd name="connsiteX0" fmla="*/ 0 w 1872208"/>
              <a:gd name="connsiteY0" fmla="*/ 108014 h 648072"/>
              <a:gd name="connsiteX1" fmla="*/ 108014 w 1872208"/>
              <a:gd name="connsiteY1" fmla="*/ 0 h 648072"/>
              <a:gd name="connsiteX2" fmla="*/ 1764194 w 1872208"/>
              <a:gd name="connsiteY2" fmla="*/ 0 h 648072"/>
              <a:gd name="connsiteX3" fmla="*/ 1872208 w 1872208"/>
              <a:gd name="connsiteY3" fmla="*/ 108014 h 648072"/>
              <a:gd name="connsiteX4" fmla="*/ 1872208 w 1872208"/>
              <a:gd name="connsiteY4" fmla="*/ 540058 h 648072"/>
              <a:gd name="connsiteX5" fmla="*/ 1764194 w 1872208"/>
              <a:gd name="connsiteY5" fmla="*/ 648072 h 648072"/>
              <a:gd name="connsiteX6" fmla="*/ 108014 w 1872208"/>
              <a:gd name="connsiteY6" fmla="*/ 648072 h 648072"/>
              <a:gd name="connsiteX7" fmla="*/ 0 w 1872208"/>
              <a:gd name="connsiteY7" fmla="*/ 540058 h 648072"/>
              <a:gd name="connsiteX8" fmla="*/ 0 w 1872208"/>
              <a:gd name="connsiteY8" fmla="*/ 108014 h 648072"/>
              <a:gd name="connsiteX0" fmla="*/ 0 w 1872208"/>
              <a:gd name="connsiteY0" fmla="*/ 108014 h 972419"/>
              <a:gd name="connsiteX1" fmla="*/ 108014 w 1872208"/>
              <a:gd name="connsiteY1" fmla="*/ 0 h 972419"/>
              <a:gd name="connsiteX2" fmla="*/ 1764194 w 1872208"/>
              <a:gd name="connsiteY2" fmla="*/ 0 h 972419"/>
              <a:gd name="connsiteX3" fmla="*/ 1872208 w 1872208"/>
              <a:gd name="connsiteY3" fmla="*/ 108014 h 972419"/>
              <a:gd name="connsiteX4" fmla="*/ 1872208 w 1872208"/>
              <a:gd name="connsiteY4" fmla="*/ 540058 h 972419"/>
              <a:gd name="connsiteX5" fmla="*/ 1764194 w 1872208"/>
              <a:gd name="connsiteY5" fmla="*/ 648072 h 972419"/>
              <a:gd name="connsiteX6" fmla="*/ 926839 w 1872208"/>
              <a:gd name="connsiteY6" fmla="*/ 972419 h 972419"/>
              <a:gd name="connsiteX7" fmla="*/ 0 w 1872208"/>
              <a:gd name="connsiteY7" fmla="*/ 540058 h 972419"/>
              <a:gd name="connsiteX8" fmla="*/ 0 w 1872208"/>
              <a:gd name="connsiteY8" fmla="*/ 108014 h 972419"/>
              <a:gd name="connsiteX0" fmla="*/ 0 w 1872208"/>
              <a:gd name="connsiteY0" fmla="*/ 290405 h 1154810"/>
              <a:gd name="connsiteX1" fmla="*/ 942433 w 1872208"/>
              <a:gd name="connsiteY1" fmla="*/ 0 h 1154810"/>
              <a:gd name="connsiteX2" fmla="*/ 1764194 w 1872208"/>
              <a:gd name="connsiteY2" fmla="*/ 182391 h 1154810"/>
              <a:gd name="connsiteX3" fmla="*/ 1872208 w 1872208"/>
              <a:gd name="connsiteY3" fmla="*/ 290405 h 1154810"/>
              <a:gd name="connsiteX4" fmla="*/ 1872208 w 1872208"/>
              <a:gd name="connsiteY4" fmla="*/ 722449 h 1154810"/>
              <a:gd name="connsiteX5" fmla="*/ 1764194 w 1872208"/>
              <a:gd name="connsiteY5" fmla="*/ 830463 h 1154810"/>
              <a:gd name="connsiteX6" fmla="*/ 926839 w 1872208"/>
              <a:gd name="connsiteY6" fmla="*/ 1154810 h 1154810"/>
              <a:gd name="connsiteX7" fmla="*/ 0 w 1872208"/>
              <a:gd name="connsiteY7" fmla="*/ 722449 h 1154810"/>
              <a:gd name="connsiteX8" fmla="*/ 0 w 1872208"/>
              <a:gd name="connsiteY8" fmla="*/ 290405 h 1154810"/>
              <a:gd name="connsiteX0" fmla="*/ 0 w 1872208"/>
              <a:gd name="connsiteY0" fmla="*/ 298974 h 1163379"/>
              <a:gd name="connsiteX1" fmla="*/ 942433 w 1872208"/>
              <a:gd name="connsiteY1" fmla="*/ 8569 h 1163379"/>
              <a:gd name="connsiteX2" fmla="*/ 1764194 w 1872208"/>
              <a:gd name="connsiteY2" fmla="*/ 190960 h 1163379"/>
              <a:gd name="connsiteX3" fmla="*/ 1872208 w 1872208"/>
              <a:gd name="connsiteY3" fmla="*/ 298974 h 1163379"/>
              <a:gd name="connsiteX4" fmla="*/ 1872208 w 1872208"/>
              <a:gd name="connsiteY4" fmla="*/ 731018 h 1163379"/>
              <a:gd name="connsiteX5" fmla="*/ 1764194 w 1872208"/>
              <a:gd name="connsiteY5" fmla="*/ 839032 h 1163379"/>
              <a:gd name="connsiteX6" fmla="*/ 926839 w 1872208"/>
              <a:gd name="connsiteY6" fmla="*/ 1163379 h 1163379"/>
              <a:gd name="connsiteX7" fmla="*/ 0 w 1872208"/>
              <a:gd name="connsiteY7" fmla="*/ 731018 h 1163379"/>
              <a:gd name="connsiteX8" fmla="*/ 0 w 1872208"/>
              <a:gd name="connsiteY8" fmla="*/ 298974 h 1163379"/>
              <a:gd name="connsiteX0" fmla="*/ 114670 w 1872208"/>
              <a:gd name="connsiteY0" fmla="*/ 159776 h 1163379"/>
              <a:gd name="connsiteX1" fmla="*/ 942433 w 1872208"/>
              <a:gd name="connsiteY1" fmla="*/ 8569 h 1163379"/>
              <a:gd name="connsiteX2" fmla="*/ 1764194 w 1872208"/>
              <a:gd name="connsiteY2" fmla="*/ 190960 h 1163379"/>
              <a:gd name="connsiteX3" fmla="*/ 1872208 w 1872208"/>
              <a:gd name="connsiteY3" fmla="*/ 298974 h 1163379"/>
              <a:gd name="connsiteX4" fmla="*/ 1872208 w 1872208"/>
              <a:gd name="connsiteY4" fmla="*/ 731018 h 1163379"/>
              <a:gd name="connsiteX5" fmla="*/ 1764194 w 1872208"/>
              <a:gd name="connsiteY5" fmla="*/ 839032 h 1163379"/>
              <a:gd name="connsiteX6" fmla="*/ 926839 w 1872208"/>
              <a:gd name="connsiteY6" fmla="*/ 1163379 h 1163379"/>
              <a:gd name="connsiteX7" fmla="*/ 0 w 1872208"/>
              <a:gd name="connsiteY7" fmla="*/ 731018 h 1163379"/>
              <a:gd name="connsiteX8" fmla="*/ 114670 w 1872208"/>
              <a:gd name="connsiteY8" fmla="*/ 159776 h 1163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2208" h="1163379">
                <a:moveTo>
                  <a:pt x="114670" y="159776"/>
                </a:moveTo>
                <a:cubicBezTo>
                  <a:pt x="114670" y="100122"/>
                  <a:pt x="882779" y="8569"/>
                  <a:pt x="942433" y="8569"/>
                </a:cubicBezTo>
                <a:cubicBezTo>
                  <a:pt x="1344786" y="-39873"/>
                  <a:pt x="1490274" y="130163"/>
                  <a:pt x="1764194" y="190960"/>
                </a:cubicBezTo>
                <a:cubicBezTo>
                  <a:pt x="1823848" y="190960"/>
                  <a:pt x="1872208" y="239320"/>
                  <a:pt x="1872208" y="298974"/>
                </a:cubicBezTo>
                <a:lnTo>
                  <a:pt x="1872208" y="731018"/>
                </a:lnTo>
                <a:cubicBezTo>
                  <a:pt x="1872208" y="790672"/>
                  <a:pt x="1823848" y="839032"/>
                  <a:pt x="1764194" y="839032"/>
                </a:cubicBezTo>
                <a:cubicBezTo>
                  <a:pt x="1212134" y="839032"/>
                  <a:pt x="1478899" y="1163379"/>
                  <a:pt x="926839" y="1163379"/>
                </a:cubicBezTo>
                <a:cubicBezTo>
                  <a:pt x="867185" y="1163379"/>
                  <a:pt x="0" y="790672"/>
                  <a:pt x="0" y="731018"/>
                </a:cubicBezTo>
                <a:lnTo>
                  <a:pt x="114670" y="15977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истощение запасов АТФ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187624" y="4246240"/>
            <a:ext cx="432048" cy="766936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3487304" y="5767312"/>
            <a:ext cx="2655160" cy="648280"/>
          </a:xfrm>
          <a:custGeom>
            <a:avLst/>
            <a:gdLst>
              <a:gd name="connsiteX0" fmla="*/ 0 w 2088232"/>
              <a:gd name="connsiteY0" fmla="*/ 108014 h 648072"/>
              <a:gd name="connsiteX1" fmla="*/ 108014 w 2088232"/>
              <a:gd name="connsiteY1" fmla="*/ 0 h 648072"/>
              <a:gd name="connsiteX2" fmla="*/ 1980218 w 2088232"/>
              <a:gd name="connsiteY2" fmla="*/ 0 h 648072"/>
              <a:gd name="connsiteX3" fmla="*/ 2088232 w 2088232"/>
              <a:gd name="connsiteY3" fmla="*/ 108014 h 648072"/>
              <a:gd name="connsiteX4" fmla="*/ 2088232 w 2088232"/>
              <a:gd name="connsiteY4" fmla="*/ 540058 h 648072"/>
              <a:gd name="connsiteX5" fmla="*/ 1980218 w 2088232"/>
              <a:gd name="connsiteY5" fmla="*/ 648072 h 648072"/>
              <a:gd name="connsiteX6" fmla="*/ 108014 w 2088232"/>
              <a:gd name="connsiteY6" fmla="*/ 648072 h 648072"/>
              <a:gd name="connsiteX7" fmla="*/ 0 w 2088232"/>
              <a:gd name="connsiteY7" fmla="*/ 540058 h 648072"/>
              <a:gd name="connsiteX8" fmla="*/ 0 w 2088232"/>
              <a:gd name="connsiteY8" fmla="*/ 108014 h 648072"/>
              <a:gd name="connsiteX0" fmla="*/ 0 w 2271112"/>
              <a:gd name="connsiteY0" fmla="*/ 108014 h 648072"/>
              <a:gd name="connsiteX1" fmla="*/ 290894 w 2271112"/>
              <a:gd name="connsiteY1" fmla="*/ 0 h 648072"/>
              <a:gd name="connsiteX2" fmla="*/ 2163098 w 2271112"/>
              <a:gd name="connsiteY2" fmla="*/ 0 h 648072"/>
              <a:gd name="connsiteX3" fmla="*/ 2271112 w 2271112"/>
              <a:gd name="connsiteY3" fmla="*/ 108014 h 648072"/>
              <a:gd name="connsiteX4" fmla="*/ 2271112 w 2271112"/>
              <a:gd name="connsiteY4" fmla="*/ 540058 h 648072"/>
              <a:gd name="connsiteX5" fmla="*/ 2163098 w 2271112"/>
              <a:gd name="connsiteY5" fmla="*/ 648072 h 648072"/>
              <a:gd name="connsiteX6" fmla="*/ 290894 w 2271112"/>
              <a:gd name="connsiteY6" fmla="*/ 648072 h 648072"/>
              <a:gd name="connsiteX7" fmla="*/ 182880 w 2271112"/>
              <a:gd name="connsiteY7" fmla="*/ 540058 h 648072"/>
              <a:gd name="connsiteX8" fmla="*/ 0 w 2271112"/>
              <a:gd name="connsiteY8" fmla="*/ 108014 h 648072"/>
              <a:gd name="connsiteX0" fmla="*/ 45720 w 2316832"/>
              <a:gd name="connsiteY0" fmla="*/ 108014 h 648072"/>
              <a:gd name="connsiteX1" fmla="*/ 336614 w 2316832"/>
              <a:gd name="connsiteY1" fmla="*/ 0 h 648072"/>
              <a:gd name="connsiteX2" fmla="*/ 2208818 w 2316832"/>
              <a:gd name="connsiteY2" fmla="*/ 0 h 648072"/>
              <a:gd name="connsiteX3" fmla="*/ 2316832 w 2316832"/>
              <a:gd name="connsiteY3" fmla="*/ 108014 h 648072"/>
              <a:gd name="connsiteX4" fmla="*/ 2316832 w 2316832"/>
              <a:gd name="connsiteY4" fmla="*/ 540058 h 648072"/>
              <a:gd name="connsiteX5" fmla="*/ 2208818 w 2316832"/>
              <a:gd name="connsiteY5" fmla="*/ 648072 h 648072"/>
              <a:gd name="connsiteX6" fmla="*/ 336614 w 2316832"/>
              <a:gd name="connsiteY6" fmla="*/ 648072 h 648072"/>
              <a:gd name="connsiteX7" fmla="*/ 0 w 2316832"/>
              <a:gd name="connsiteY7" fmla="*/ 421186 h 648072"/>
              <a:gd name="connsiteX8" fmla="*/ 45720 w 2316832"/>
              <a:gd name="connsiteY8" fmla="*/ 108014 h 648072"/>
              <a:gd name="connsiteX0" fmla="*/ 45720 w 2316832"/>
              <a:gd name="connsiteY0" fmla="*/ 108014 h 648072"/>
              <a:gd name="connsiteX1" fmla="*/ 336614 w 2316832"/>
              <a:gd name="connsiteY1" fmla="*/ 0 h 648072"/>
              <a:gd name="connsiteX2" fmla="*/ 2208818 w 2316832"/>
              <a:gd name="connsiteY2" fmla="*/ 0 h 648072"/>
              <a:gd name="connsiteX3" fmla="*/ 2316832 w 2316832"/>
              <a:gd name="connsiteY3" fmla="*/ 108014 h 648072"/>
              <a:gd name="connsiteX4" fmla="*/ 2316832 w 2316832"/>
              <a:gd name="connsiteY4" fmla="*/ 540058 h 648072"/>
              <a:gd name="connsiteX5" fmla="*/ 2208818 w 2316832"/>
              <a:gd name="connsiteY5" fmla="*/ 648072 h 648072"/>
              <a:gd name="connsiteX6" fmla="*/ 336614 w 2316832"/>
              <a:gd name="connsiteY6" fmla="*/ 648072 h 648072"/>
              <a:gd name="connsiteX7" fmla="*/ 0 w 2316832"/>
              <a:gd name="connsiteY7" fmla="*/ 421186 h 648072"/>
              <a:gd name="connsiteX8" fmla="*/ 45720 w 2316832"/>
              <a:gd name="connsiteY8" fmla="*/ 108014 h 648072"/>
              <a:gd name="connsiteX0" fmla="*/ 0 w 2316832"/>
              <a:gd name="connsiteY0" fmla="*/ 71438 h 648072"/>
              <a:gd name="connsiteX1" fmla="*/ 336614 w 2316832"/>
              <a:gd name="connsiteY1" fmla="*/ 0 h 648072"/>
              <a:gd name="connsiteX2" fmla="*/ 2208818 w 2316832"/>
              <a:gd name="connsiteY2" fmla="*/ 0 h 648072"/>
              <a:gd name="connsiteX3" fmla="*/ 2316832 w 2316832"/>
              <a:gd name="connsiteY3" fmla="*/ 108014 h 648072"/>
              <a:gd name="connsiteX4" fmla="*/ 2316832 w 2316832"/>
              <a:gd name="connsiteY4" fmla="*/ 540058 h 648072"/>
              <a:gd name="connsiteX5" fmla="*/ 2208818 w 2316832"/>
              <a:gd name="connsiteY5" fmla="*/ 648072 h 648072"/>
              <a:gd name="connsiteX6" fmla="*/ 336614 w 2316832"/>
              <a:gd name="connsiteY6" fmla="*/ 648072 h 648072"/>
              <a:gd name="connsiteX7" fmla="*/ 0 w 2316832"/>
              <a:gd name="connsiteY7" fmla="*/ 421186 h 648072"/>
              <a:gd name="connsiteX8" fmla="*/ 0 w 2316832"/>
              <a:gd name="connsiteY8" fmla="*/ 71438 h 648072"/>
              <a:gd name="connsiteX0" fmla="*/ 0 w 2518000"/>
              <a:gd name="connsiteY0" fmla="*/ 71438 h 648072"/>
              <a:gd name="connsiteX1" fmla="*/ 336614 w 2518000"/>
              <a:gd name="connsiteY1" fmla="*/ 0 h 648072"/>
              <a:gd name="connsiteX2" fmla="*/ 2208818 w 2518000"/>
              <a:gd name="connsiteY2" fmla="*/ 0 h 648072"/>
              <a:gd name="connsiteX3" fmla="*/ 2518000 w 2518000"/>
              <a:gd name="connsiteY3" fmla="*/ 117158 h 648072"/>
              <a:gd name="connsiteX4" fmla="*/ 2316832 w 2518000"/>
              <a:gd name="connsiteY4" fmla="*/ 540058 h 648072"/>
              <a:gd name="connsiteX5" fmla="*/ 2208818 w 2518000"/>
              <a:gd name="connsiteY5" fmla="*/ 648072 h 648072"/>
              <a:gd name="connsiteX6" fmla="*/ 336614 w 2518000"/>
              <a:gd name="connsiteY6" fmla="*/ 648072 h 648072"/>
              <a:gd name="connsiteX7" fmla="*/ 0 w 2518000"/>
              <a:gd name="connsiteY7" fmla="*/ 421186 h 648072"/>
              <a:gd name="connsiteX8" fmla="*/ 0 w 2518000"/>
              <a:gd name="connsiteY8" fmla="*/ 71438 h 648072"/>
              <a:gd name="connsiteX0" fmla="*/ 0 w 2591152"/>
              <a:gd name="connsiteY0" fmla="*/ 71438 h 648072"/>
              <a:gd name="connsiteX1" fmla="*/ 336614 w 2591152"/>
              <a:gd name="connsiteY1" fmla="*/ 0 h 648072"/>
              <a:gd name="connsiteX2" fmla="*/ 2208818 w 2591152"/>
              <a:gd name="connsiteY2" fmla="*/ 0 h 648072"/>
              <a:gd name="connsiteX3" fmla="*/ 2518000 w 2591152"/>
              <a:gd name="connsiteY3" fmla="*/ 117158 h 648072"/>
              <a:gd name="connsiteX4" fmla="*/ 2591152 w 2591152"/>
              <a:gd name="connsiteY4" fmla="*/ 448618 h 648072"/>
              <a:gd name="connsiteX5" fmla="*/ 2208818 w 2591152"/>
              <a:gd name="connsiteY5" fmla="*/ 648072 h 648072"/>
              <a:gd name="connsiteX6" fmla="*/ 336614 w 2591152"/>
              <a:gd name="connsiteY6" fmla="*/ 648072 h 648072"/>
              <a:gd name="connsiteX7" fmla="*/ 0 w 2591152"/>
              <a:gd name="connsiteY7" fmla="*/ 421186 h 648072"/>
              <a:gd name="connsiteX8" fmla="*/ 0 w 2591152"/>
              <a:gd name="connsiteY8" fmla="*/ 71438 h 648072"/>
              <a:gd name="connsiteX0" fmla="*/ 0 w 2655160"/>
              <a:gd name="connsiteY0" fmla="*/ 53358 h 648280"/>
              <a:gd name="connsiteX1" fmla="*/ 400622 w 2655160"/>
              <a:gd name="connsiteY1" fmla="*/ 208 h 648280"/>
              <a:gd name="connsiteX2" fmla="*/ 2272826 w 2655160"/>
              <a:gd name="connsiteY2" fmla="*/ 208 h 648280"/>
              <a:gd name="connsiteX3" fmla="*/ 2582008 w 2655160"/>
              <a:gd name="connsiteY3" fmla="*/ 117366 h 648280"/>
              <a:gd name="connsiteX4" fmla="*/ 2655160 w 2655160"/>
              <a:gd name="connsiteY4" fmla="*/ 448826 h 648280"/>
              <a:gd name="connsiteX5" fmla="*/ 2272826 w 2655160"/>
              <a:gd name="connsiteY5" fmla="*/ 648280 h 648280"/>
              <a:gd name="connsiteX6" fmla="*/ 400622 w 2655160"/>
              <a:gd name="connsiteY6" fmla="*/ 648280 h 648280"/>
              <a:gd name="connsiteX7" fmla="*/ 64008 w 2655160"/>
              <a:gd name="connsiteY7" fmla="*/ 421394 h 648280"/>
              <a:gd name="connsiteX8" fmla="*/ 0 w 2655160"/>
              <a:gd name="connsiteY8" fmla="*/ 53358 h 64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5160" h="648280">
                <a:moveTo>
                  <a:pt x="0" y="53358"/>
                </a:moveTo>
                <a:cubicBezTo>
                  <a:pt x="0" y="-6296"/>
                  <a:pt x="340968" y="208"/>
                  <a:pt x="400622" y="208"/>
                </a:cubicBezTo>
                <a:lnTo>
                  <a:pt x="2272826" y="208"/>
                </a:lnTo>
                <a:cubicBezTo>
                  <a:pt x="2332480" y="208"/>
                  <a:pt x="2582008" y="57712"/>
                  <a:pt x="2582008" y="117366"/>
                </a:cubicBezTo>
                <a:lnTo>
                  <a:pt x="2655160" y="448826"/>
                </a:lnTo>
                <a:cubicBezTo>
                  <a:pt x="2655160" y="508480"/>
                  <a:pt x="2332480" y="648280"/>
                  <a:pt x="2272826" y="648280"/>
                </a:cubicBezTo>
                <a:lnTo>
                  <a:pt x="400622" y="648280"/>
                </a:lnTo>
                <a:cubicBezTo>
                  <a:pt x="340968" y="648280"/>
                  <a:pt x="100584" y="581632"/>
                  <a:pt x="64008" y="421394"/>
                </a:cubicBezTo>
                <a:lnTo>
                  <a:pt x="0" y="5335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нарушение функции митохондрий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64288" y="4119214"/>
            <a:ext cx="1800200" cy="1640337"/>
          </a:xfrm>
          <a:custGeom>
            <a:avLst/>
            <a:gdLst>
              <a:gd name="connsiteX0" fmla="*/ 0 w 1800200"/>
              <a:gd name="connsiteY0" fmla="*/ 120016 h 720080"/>
              <a:gd name="connsiteX1" fmla="*/ 120016 w 1800200"/>
              <a:gd name="connsiteY1" fmla="*/ 0 h 720080"/>
              <a:gd name="connsiteX2" fmla="*/ 1680184 w 1800200"/>
              <a:gd name="connsiteY2" fmla="*/ 0 h 720080"/>
              <a:gd name="connsiteX3" fmla="*/ 1800200 w 1800200"/>
              <a:gd name="connsiteY3" fmla="*/ 120016 h 720080"/>
              <a:gd name="connsiteX4" fmla="*/ 1800200 w 1800200"/>
              <a:gd name="connsiteY4" fmla="*/ 600064 h 720080"/>
              <a:gd name="connsiteX5" fmla="*/ 1680184 w 1800200"/>
              <a:gd name="connsiteY5" fmla="*/ 720080 h 720080"/>
              <a:gd name="connsiteX6" fmla="*/ 120016 w 1800200"/>
              <a:gd name="connsiteY6" fmla="*/ 720080 h 720080"/>
              <a:gd name="connsiteX7" fmla="*/ 0 w 1800200"/>
              <a:gd name="connsiteY7" fmla="*/ 600064 h 720080"/>
              <a:gd name="connsiteX8" fmla="*/ 0 w 1800200"/>
              <a:gd name="connsiteY8" fmla="*/ 120016 h 720080"/>
              <a:gd name="connsiteX0" fmla="*/ 0 w 1800200"/>
              <a:gd name="connsiteY0" fmla="*/ 494920 h 1094984"/>
              <a:gd name="connsiteX1" fmla="*/ 622936 w 1800200"/>
              <a:gd name="connsiteY1" fmla="*/ 0 h 1094984"/>
              <a:gd name="connsiteX2" fmla="*/ 1680184 w 1800200"/>
              <a:gd name="connsiteY2" fmla="*/ 374904 h 1094984"/>
              <a:gd name="connsiteX3" fmla="*/ 1800200 w 1800200"/>
              <a:gd name="connsiteY3" fmla="*/ 494920 h 1094984"/>
              <a:gd name="connsiteX4" fmla="*/ 1800200 w 1800200"/>
              <a:gd name="connsiteY4" fmla="*/ 974968 h 1094984"/>
              <a:gd name="connsiteX5" fmla="*/ 1680184 w 1800200"/>
              <a:gd name="connsiteY5" fmla="*/ 1094984 h 1094984"/>
              <a:gd name="connsiteX6" fmla="*/ 120016 w 1800200"/>
              <a:gd name="connsiteY6" fmla="*/ 1094984 h 1094984"/>
              <a:gd name="connsiteX7" fmla="*/ 0 w 1800200"/>
              <a:gd name="connsiteY7" fmla="*/ 974968 h 1094984"/>
              <a:gd name="connsiteX8" fmla="*/ 0 w 1800200"/>
              <a:gd name="connsiteY8" fmla="*/ 494920 h 1094984"/>
              <a:gd name="connsiteX0" fmla="*/ 0 w 1800200"/>
              <a:gd name="connsiteY0" fmla="*/ 494920 h 1625336"/>
              <a:gd name="connsiteX1" fmla="*/ 622936 w 1800200"/>
              <a:gd name="connsiteY1" fmla="*/ 0 h 1625336"/>
              <a:gd name="connsiteX2" fmla="*/ 1680184 w 1800200"/>
              <a:gd name="connsiteY2" fmla="*/ 374904 h 1625336"/>
              <a:gd name="connsiteX3" fmla="*/ 1800200 w 1800200"/>
              <a:gd name="connsiteY3" fmla="*/ 494920 h 1625336"/>
              <a:gd name="connsiteX4" fmla="*/ 1800200 w 1800200"/>
              <a:gd name="connsiteY4" fmla="*/ 974968 h 1625336"/>
              <a:gd name="connsiteX5" fmla="*/ 1387576 w 1800200"/>
              <a:gd name="connsiteY5" fmla="*/ 1625336 h 1625336"/>
              <a:gd name="connsiteX6" fmla="*/ 120016 w 1800200"/>
              <a:gd name="connsiteY6" fmla="*/ 1094984 h 1625336"/>
              <a:gd name="connsiteX7" fmla="*/ 0 w 1800200"/>
              <a:gd name="connsiteY7" fmla="*/ 974968 h 1625336"/>
              <a:gd name="connsiteX8" fmla="*/ 0 w 1800200"/>
              <a:gd name="connsiteY8" fmla="*/ 494920 h 1625336"/>
              <a:gd name="connsiteX0" fmla="*/ 0 w 1800200"/>
              <a:gd name="connsiteY0" fmla="*/ 494920 h 1625336"/>
              <a:gd name="connsiteX1" fmla="*/ 622936 w 1800200"/>
              <a:gd name="connsiteY1" fmla="*/ 0 h 1625336"/>
              <a:gd name="connsiteX2" fmla="*/ 1680184 w 1800200"/>
              <a:gd name="connsiteY2" fmla="*/ 374904 h 1625336"/>
              <a:gd name="connsiteX3" fmla="*/ 1800200 w 1800200"/>
              <a:gd name="connsiteY3" fmla="*/ 494920 h 1625336"/>
              <a:gd name="connsiteX4" fmla="*/ 1800200 w 1800200"/>
              <a:gd name="connsiteY4" fmla="*/ 974968 h 1625336"/>
              <a:gd name="connsiteX5" fmla="*/ 1387576 w 1800200"/>
              <a:gd name="connsiteY5" fmla="*/ 1625336 h 1625336"/>
              <a:gd name="connsiteX6" fmla="*/ 174880 w 1800200"/>
              <a:gd name="connsiteY6" fmla="*/ 957824 h 1625336"/>
              <a:gd name="connsiteX7" fmla="*/ 0 w 1800200"/>
              <a:gd name="connsiteY7" fmla="*/ 974968 h 1625336"/>
              <a:gd name="connsiteX8" fmla="*/ 0 w 1800200"/>
              <a:gd name="connsiteY8" fmla="*/ 494920 h 1625336"/>
              <a:gd name="connsiteX0" fmla="*/ 0 w 1800200"/>
              <a:gd name="connsiteY0" fmla="*/ 494920 h 1625336"/>
              <a:gd name="connsiteX1" fmla="*/ 622936 w 1800200"/>
              <a:gd name="connsiteY1" fmla="*/ 0 h 1625336"/>
              <a:gd name="connsiteX2" fmla="*/ 1680184 w 1800200"/>
              <a:gd name="connsiteY2" fmla="*/ 374904 h 1625336"/>
              <a:gd name="connsiteX3" fmla="*/ 1800200 w 1800200"/>
              <a:gd name="connsiteY3" fmla="*/ 494920 h 1625336"/>
              <a:gd name="connsiteX4" fmla="*/ 1800200 w 1800200"/>
              <a:gd name="connsiteY4" fmla="*/ 974968 h 1625336"/>
              <a:gd name="connsiteX5" fmla="*/ 1387576 w 1800200"/>
              <a:gd name="connsiteY5" fmla="*/ 1625336 h 1625336"/>
              <a:gd name="connsiteX6" fmla="*/ 174880 w 1800200"/>
              <a:gd name="connsiteY6" fmla="*/ 957824 h 1625336"/>
              <a:gd name="connsiteX7" fmla="*/ 0 w 1800200"/>
              <a:gd name="connsiteY7" fmla="*/ 1203568 h 1625336"/>
              <a:gd name="connsiteX8" fmla="*/ 0 w 1800200"/>
              <a:gd name="connsiteY8" fmla="*/ 494920 h 1625336"/>
              <a:gd name="connsiteX0" fmla="*/ 0 w 1800200"/>
              <a:gd name="connsiteY0" fmla="*/ 509921 h 1640337"/>
              <a:gd name="connsiteX1" fmla="*/ 622936 w 1800200"/>
              <a:gd name="connsiteY1" fmla="*/ 15001 h 1640337"/>
              <a:gd name="connsiteX2" fmla="*/ 827568 w 1800200"/>
              <a:gd name="connsiteY2" fmla="*/ 288193 h 1640337"/>
              <a:gd name="connsiteX3" fmla="*/ 1680184 w 1800200"/>
              <a:gd name="connsiteY3" fmla="*/ 389905 h 1640337"/>
              <a:gd name="connsiteX4" fmla="*/ 1800200 w 1800200"/>
              <a:gd name="connsiteY4" fmla="*/ 509921 h 1640337"/>
              <a:gd name="connsiteX5" fmla="*/ 1800200 w 1800200"/>
              <a:gd name="connsiteY5" fmla="*/ 989969 h 1640337"/>
              <a:gd name="connsiteX6" fmla="*/ 1387576 w 1800200"/>
              <a:gd name="connsiteY6" fmla="*/ 1640337 h 1640337"/>
              <a:gd name="connsiteX7" fmla="*/ 174880 w 1800200"/>
              <a:gd name="connsiteY7" fmla="*/ 972825 h 1640337"/>
              <a:gd name="connsiteX8" fmla="*/ 0 w 1800200"/>
              <a:gd name="connsiteY8" fmla="*/ 1218569 h 1640337"/>
              <a:gd name="connsiteX9" fmla="*/ 0 w 1800200"/>
              <a:gd name="connsiteY9" fmla="*/ 509921 h 1640337"/>
              <a:gd name="connsiteX0" fmla="*/ 0 w 1800200"/>
              <a:gd name="connsiteY0" fmla="*/ 509921 h 1640337"/>
              <a:gd name="connsiteX1" fmla="*/ 622936 w 1800200"/>
              <a:gd name="connsiteY1" fmla="*/ 15001 h 1640337"/>
              <a:gd name="connsiteX2" fmla="*/ 827568 w 1800200"/>
              <a:gd name="connsiteY2" fmla="*/ 288193 h 1640337"/>
              <a:gd name="connsiteX3" fmla="*/ 1680184 w 1800200"/>
              <a:gd name="connsiteY3" fmla="*/ 389905 h 1640337"/>
              <a:gd name="connsiteX4" fmla="*/ 1800200 w 1800200"/>
              <a:gd name="connsiteY4" fmla="*/ 509921 h 1640337"/>
              <a:gd name="connsiteX5" fmla="*/ 1800200 w 1800200"/>
              <a:gd name="connsiteY5" fmla="*/ 989969 h 1640337"/>
              <a:gd name="connsiteX6" fmla="*/ 1387576 w 1800200"/>
              <a:gd name="connsiteY6" fmla="*/ 1640337 h 1640337"/>
              <a:gd name="connsiteX7" fmla="*/ 174880 w 1800200"/>
              <a:gd name="connsiteY7" fmla="*/ 972825 h 1640337"/>
              <a:gd name="connsiteX8" fmla="*/ 0 w 1800200"/>
              <a:gd name="connsiteY8" fmla="*/ 1218569 h 1640337"/>
              <a:gd name="connsiteX9" fmla="*/ 0 w 1800200"/>
              <a:gd name="connsiteY9" fmla="*/ 509921 h 1640337"/>
              <a:gd name="connsiteX0" fmla="*/ 0 w 1800200"/>
              <a:gd name="connsiteY0" fmla="*/ 509921 h 1640337"/>
              <a:gd name="connsiteX1" fmla="*/ 622936 w 1800200"/>
              <a:gd name="connsiteY1" fmla="*/ 15001 h 1640337"/>
              <a:gd name="connsiteX2" fmla="*/ 827568 w 1800200"/>
              <a:gd name="connsiteY2" fmla="*/ 288193 h 1640337"/>
              <a:gd name="connsiteX3" fmla="*/ 1680184 w 1800200"/>
              <a:gd name="connsiteY3" fmla="*/ 389905 h 1640337"/>
              <a:gd name="connsiteX4" fmla="*/ 1800200 w 1800200"/>
              <a:gd name="connsiteY4" fmla="*/ 509921 h 1640337"/>
              <a:gd name="connsiteX5" fmla="*/ 1800200 w 1800200"/>
              <a:gd name="connsiteY5" fmla="*/ 989969 h 1640337"/>
              <a:gd name="connsiteX6" fmla="*/ 1387576 w 1800200"/>
              <a:gd name="connsiteY6" fmla="*/ 1640337 h 1640337"/>
              <a:gd name="connsiteX7" fmla="*/ 348616 w 1800200"/>
              <a:gd name="connsiteY7" fmla="*/ 1256289 h 1640337"/>
              <a:gd name="connsiteX8" fmla="*/ 0 w 1800200"/>
              <a:gd name="connsiteY8" fmla="*/ 1218569 h 1640337"/>
              <a:gd name="connsiteX9" fmla="*/ 0 w 1800200"/>
              <a:gd name="connsiteY9" fmla="*/ 509921 h 164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00200" h="1640337">
                <a:moveTo>
                  <a:pt x="0" y="509921"/>
                </a:moveTo>
                <a:cubicBezTo>
                  <a:pt x="0" y="443638"/>
                  <a:pt x="556653" y="15001"/>
                  <a:pt x="622936" y="15001"/>
                </a:cubicBezTo>
                <a:cubicBezTo>
                  <a:pt x="733432" y="-69198"/>
                  <a:pt x="651360" y="225709"/>
                  <a:pt x="827568" y="288193"/>
                </a:cubicBezTo>
                <a:cubicBezTo>
                  <a:pt x="1296384" y="103789"/>
                  <a:pt x="1490647" y="305706"/>
                  <a:pt x="1680184" y="389905"/>
                </a:cubicBezTo>
                <a:cubicBezTo>
                  <a:pt x="1746467" y="389905"/>
                  <a:pt x="1800200" y="443638"/>
                  <a:pt x="1800200" y="509921"/>
                </a:cubicBezTo>
                <a:lnTo>
                  <a:pt x="1800200" y="989969"/>
                </a:lnTo>
                <a:cubicBezTo>
                  <a:pt x="1800200" y="1056252"/>
                  <a:pt x="1453859" y="1640337"/>
                  <a:pt x="1387576" y="1640337"/>
                </a:cubicBezTo>
                <a:lnTo>
                  <a:pt x="348616" y="1256289"/>
                </a:lnTo>
                <a:cubicBezTo>
                  <a:pt x="282333" y="1256289"/>
                  <a:pt x="0" y="1284852"/>
                  <a:pt x="0" y="1218569"/>
                </a:cubicBezTo>
                <a:lnTo>
                  <a:pt x="0" y="509921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разрушение клеточного скелета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940208" y="1284768"/>
            <a:ext cx="1783056" cy="1674472"/>
          </a:xfrm>
          <a:custGeom>
            <a:avLst/>
            <a:gdLst>
              <a:gd name="connsiteX0" fmla="*/ 0 w 1728192"/>
              <a:gd name="connsiteY0" fmla="*/ 122109 h 732640"/>
              <a:gd name="connsiteX1" fmla="*/ 122109 w 1728192"/>
              <a:gd name="connsiteY1" fmla="*/ 0 h 732640"/>
              <a:gd name="connsiteX2" fmla="*/ 1606083 w 1728192"/>
              <a:gd name="connsiteY2" fmla="*/ 0 h 732640"/>
              <a:gd name="connsiteX3" fmla="*/ 1728192 w 1728192"/>
              <a:gd name="connsiteY3" fmla="*/ 122109 h 732640"/>
              <a:gd name="connsiteX4" fmla="*/ 1728192 w 1728192"/>
              <a:gd name="connsiteY4" fmla="*/ 610531 h 732640"/>
              <a:gd name="connsiteX5" fmla="*/ 1606083 w 1728192"/>
              <a:gd name="connsiteY5" fmla="*/ 732640 h 732640"/>
              <a:gd name="connsiteX6" fmla="*/ 122109 w 1728192"/>
              <a:gd name="connsiteY6" fmla="*/ 732640 h 732640"/>
              <a:gd name="connsiteX7" fmla="*/ 0 w 1728192"/>
              <a:gd name="connsiteY7" fmla="*/ 610531 h 732640"/>
              <a:gd name="connsiteX8" fmla="*/ 0 w 1728192"/>
              <a:gd name="connsiteY8" fmla="*/ 122109 h 732640"/>
              <a:gd name="connsiteX0" fmla="*/ 0 w 1728192"/>
              <a:gd name="connsiteY0" fmla="*/ 597597 h 1208128"/>
              <a:gd name="connsiteX1" fmla="*/ 789621 w 1728192"/>
              <a:gd name="connsiteY1" fmla="*/ 0 h 1208128"/>
              <a:gd name="connsiteX2" fmla="*/ 1606083 w 1728192"/>
              <a:gd name="connsiteY2" fmla="*/ 475488 h 1208128"/>
              <a:gd name="connsiteX3" fmla="*/ 1728192 w 1728192"/>
              <a:gd name="connsiteY3" fmla="*/ 597597 h 1208128"/>
              <a:gd name="connsiteX4" fmla="*/ 1728192 w 1728192"/>
              <a:gd name="connsiteY4" fmla="*/ 1086019 h 1208128"/>
              <a:gd name="connsiteX5" fmla="*/ 1606083 w 1728192"/>
              <a:gd name="connsiteY5" fmla="*/ 1208128 h 1208128"/>
              <a:gd name="connsiteX6" fmla="*/ 122109 w 1728192"/>
              <a:gd name="connsiteY6" fmla="*/ 1208128 h 1208128"/>
              <a:gd name="connsiteX7" fmla="*/ 0 w 1728192"/>
              <a:gd name="connsiteY7" fmla="*/ 1086019 h 1208128"/>
              <a:gd name="connsiteX8" fmla="*/ 0 w 1728192"/>
              <a:gd name="connsiteY8" fmla="*/ 597597 h 1208128"/>
              <a:gd name="connsiteX0" fmla="*/ 0 w 1728192"/>
              <a:gd name="connsiteY0" fmla="*/ 597597 h 1674472"/>
              <a:gd name="connsiteX1" fmla="*/ 789621 w 1728192"/>
              <a:gd name="connsiteY1" fmla="*/ 0 h 1674472"/>
              <a:gd name="connsiteX2" fmla="*/ 1606083 w 1728192"/>
              <a:gd name="connsiteY2" fmla="*/ 475488 h 1674472"/>
              <a:gd name="connsiteX3" fmla="*/ 1728192 w 1728192"/>
              <a:gd name="connsiteY3" fmla="*/ 597597 h 1674472"/>
              <a:gd name="connsiteX4" fmla="*/ 1728192 w 1728192"/>
              <a:gd name="connsiteY4" fmla="*/ 1086019 h 1674472"/>
              <a:gd name="connsiteX5" fmla="*/ 1606083 w 1728192"/>
              <a:gd name="connsiteY5" fmla="*/ 1208128 h 1674472"/>
              <a:gd name="connsiteX6" fmla="*/ 1054797 w 1728192"/>
              <a:gd name="connsiteY6" fmla="*/ 1674472 h 1674472"/>
              <a:gd name="connsiteX7" fmla="*/ 0 w 1728192"/>
              <a:gd name="connsiteY7" fmla="*/ 1086019 h 1674472"/>
              <a:gd name="connsiteX8" fmla="*/ 0 w 1728192"/>
              <a:gd name="connsiteY8" fmla="*/ 597597 h 1674472"/>
              <a:gd name="connsiteX0" fmla="*/ 54864 w 1783056"/>
              <a:gd name="connsiteY0" fmla="*/ 597597 h 1674472"/>
              <a:gd name="connsiteX1" fmla="*/ 844485 w 1783056"/>
              <a:gd name="connsiteY1" fmla="*/ 0 h 1674472"/>
              <a:gd name="connsiteX2" fmla="*/ 1660947 w 1783056"/>
              <a:gd name="connsiteY2" fmla="*/ 475488 h 1674472"/>
              <a:gd name="connsiteX3" fmla="*/ 1783056 w 1783056"/>
              <a:gd name="connsiteY3" fmla="*/ 597597 h 1674472"/>
              <a:gd name="connsiteX4" fmla="*/ 1783056 w 1783056"/>
              <a:gd name="connsiteY4" fmla="*/ 1086019 h 1674472"/>
              <a:gd name="connsiteX5" fmla="*/ 1660947 w 1783056"/>
              <a:gd name="connsiteY5" fmla="*/ 1208128 h 1674472"/>
              <a:gd name="connsiteX6" fmla="*/ 1109661 w 1783056"/>
              <a:gd name="connsiteY6" fmla="*/ 1674472 h 1674472"/>
              <a:gd name="connsiteX7" fmla="*/ 0 w 1783056"/>
              <a:gd name="connsiteY7" fmla="*/ 1378627 h 1674472"/>
              <a:gd name="connsiteX8" fmla="*/ 54864 w 1783056"/>
              <a:gd name="connsiteY8" fmla="*/ 597597 h 1674472"/>
              <a:gd name="connsiteX0" fmla="*/ 54864 w 1783056"/>
              <a:gd name="connsiteY0" fmla="*/ 597597 h 1674472"/>
              <a:gd name="connsiteX1" fmla="*/ 844485 w 1783056"/>
              <a:gd name="connsiteY1" fmla="*/ 0 h 1674472"/>
              <a:gd name="connsiteX2" fmla="*/ 1514643 w 1783056"/>
              <a:gd name="connsiteY2" fmla="*/ 246888 h 1674472"/>
              <a:gd name="connsiteX3" fmla="*/ 1783056 w 1783056"/>
              <a:gd name="connsiteY3" fmla="*/ 597597 h 1674472"/>
              <a:gd name="connsiteX4" fmla="*/ 1783056 w 1783056"/>
              <a:gd name="connsiteY4" fmla="*/ 1086019 h 1674472"/>
              <a:gd name="connsiteX5" fmla="*/ 1660947 w 1783056"/>
              <a:gd name="connsiteY5" fmla="*/ 1208128 h 1674472"/>
              <a:gd name="connsiteX6" fmla="*/ 1109661 w 1783056"/>
              <a:gd name="connsiteY6" fmla="*/ 1674472 h 1674472"/>
              <a:gd name="connsiteX7" fmla="*/ 0 w 1783056"/>
              <a:gd name="connsiteY7" fmla="*/ 1378627 h 1674472"/>
              <a:gd name="connsiteX8" fmla="*/ 54864 w 1783056"/>
              <a:gd name="connsiteY8" fmla="*/ 597597 h 167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3056" h="1674472">
                <a:moveTo>
                  <a:pt x="54864" y="597597"/>
                </a:moveTo>
                <a:cubicBezTo>
                  <a:pt x="54864" y="530158"/>
                  <a:pt x="777046" y="0"/>
                  <a:pt x="844485" y="0"/>
                </a:cubicBezTo>
                <a:cubicBezTo>
                  <a:pt x="1339143" y="0"/>
                  <a:pt x="1019985" y="246888"/>
                  <a:pt x="1514643" y="246888"/>
                </a:cubicBezTo>
                <a:cubicBezTo>
                  <a:pt x="1582082" y="246888"/>
                  <a:pt x="1783056" y="530158"/>
                  <a:pt x="1783056" y="597597"/>
                </a:cubicBezTo>
                <a:lnTo>
                  <a:pt x="1783056" y="1086019"/>
                </a:lnTo>
                <a:cubicBezTo>
                  <a:pt x="1783056" y="1153458"/>
                  <a:pt x="1728386" y="1208128"/>
                  <a:pt x="1660947" y="1208128"/>
                </a:cubicBezTo>
                <a:lnTo>
                  <a:pt x="1109661" y="1674472"/>
                </a:lnTo>
                <a:cubicBezTo>
                  <a:pt x="1042222" y="1674472"/>
                  <a:pt x="0" y="1446066"/>
                  <a:pt x="0" y="1378627"/>
                </a:cubicBezTo>
                <a:lnTo>
                  <a:pt x="54864" y="59759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блокада мембранных рецепторов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5796136" y="2348880"/>
            <a:ext cx="1008112" cy="792088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400368" y="6091452"/>
            <a:ext cx="947496" cy="0"/>
          </a:xfrm>
          <a:prstGeom prst="straightConnector1">
            <a:avLst/>
          </a:prstGeom>
          <a:ln w="2222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6300192" y="5589240"/>
            <a:ext cx="1224136" cy="432048"/>
          </a:xfrm>
          <a:prstGeom prst="straightConnector1">
            <a:avLst/>
          </a:prstGeom>
          <a:ln w="25400">
            <a:solidFill>
              <a:srgbClr val="C0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 flipV="1">
            <a:off x="7831736" y="3028954"/>
            <a:ext cx="412672" cy="1217286"/>
          </a:xfrm>
          <a:prstGeom prst="straightConnector1">
            <a:avLst/>
          </a:prstGeom>
          <a:ln w="22225">
            <a:solidFill>
              <a:srgbClr val="C0000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485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ШКАЛА ТЯЖЕСТИ НЯ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43702627"/>
              </p:ext>
            </p:extLst>
          </p:nvPr>
        </p:nvGraphicFramePr>
        <p:xfrm>
          <a:off x="457200" y="1412776"/>
          <a:ext cx="8229600" cy="453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1074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степень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степень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степень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степень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5144">
                <a:tc>
                  <a:txBody>
                    <a:bodyPr/>
                    <a:lstStyle/>
                    <a:p>
                      <a:pPr algn="l"/>
                      <a:r>
                        <a:rPr lang="ru-RU" sz="16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Повышенная</a:t>
                      </a:r>
                    </a:p>
                    <a:p>
                      <a:pPr algn="l"/>
                      <a:r>
                        <a:rPr lang="ru-RU" sz="16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концентрация</a:t>
                      </a:r>
                    </a:p>
                    <a:p>
                      <a:pPr algn="l"/>
                      <a:r>
                        <a:rPr lang="ru-RU" sz="1600" b="0" i="0" u="none" strike="noStrike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аланинаминотрасферазы</a:t>
                      </a:r>
                      <a:r>
                        <a:rPr lang="ru-RU" sz="16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(АЛТ)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ВГН ‐ 3,0 x 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&gt; 3,0 ‐ 5,0 x </a:t>
                      </a:r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&gt; 5,0 ‐ 20,0 x </a:t>
                      </a:r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20,0 x 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1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Повышенная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концентрация</a:t>
                      </a:r>
                    </a:p>
                    <a:p>
                      <a:r>
                        <a:rPr lang="ru-RU" sz="1600" b="0" i="0" u="none" strike="noStrike" kern="1200" baseline="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Аспартатаминотрасферазы</a:t>
                      </a:r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(АСТ)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ВГН ‐ 3,0 x 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3,0 ‐ 5,0 x 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5,0 ‐ 20,0 x 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20,0 x 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396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Повышенная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концентрация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Билирубина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&gt;ВГН ‐ 1,5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x </a:t>
                      </a:r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&gt;1,5 ‐ 3,0 x </a:t>
                      </a:r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&gt;3,0 ‐ 10,0 x </a:t>
                      </a:r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&gt;10,0 x </a:t>
                      </a:r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ВГН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16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ГЕПАТИТ</a:t>
            </a:r>
          </a:p>
        </p:txBody>
      </p:sp>
      <p:pic>
        <p:nvPicPr>
          <p:cNvPr id="2050" name="Picture 2" descr="C:\Users\aabub\OneDrive\Рабочий стол\images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17907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19164" y="1556792"/>
            <a:ext cx="65013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Степень 1: 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Продолжить лечение по текущему режиму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Степень 2: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- При отсутствии симптомов: продолжить лечение по текущему режиму, раз в неделю проверять функцию печени до восстановления (возвращения к исходному состоянию) или стабилизации показателей до степени 1 или ниже.</a:t>
            </a:r>
          </a:p>
          <a:p>
            <a:pPr lvl="1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- При наличии симптомов: отменить ПТП, предположительно вызывающие НЯ, проверять функцию печени каждую неделю. </a:t>
            </a:r>
          </a:p>
          <a:p>
            <a:pPr marL="742950" lvl="1" indent="-285750">
              <a:buFontTx/>
              <a:buChar char="-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Проведение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детоксикации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42950" lvl="1" indent="-285750">
              <a:buFontTx/>
              <a:buChar char="-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Применение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гепатопротекторов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(обсуждается???, мало достоверных данных по эффективности)</a:t>
            </a:r>
          </a:p>
        </p:txBody>
      </p:sp>
    </p:spTree>
    <p:extLst>
      <p:ext uri="{BB962C8B-B14F-4D97-AF65-F5344CB8AC3E}">
        <p14:creationId xmlns:p14="http://schemas.microsoft.com/office/powerpoint/2010/main" val="2412020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149" y="0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ГЕПАТИТ</a:t>
            </a:r>
          </a:p>
        </p:txBody>
      </p:sp>
      <p:pic>
        <p:nvPicPr>
          <p:cNvPr id="2050" name="Picture 2" descr="C:\Users\aabub\OneDrive\Рабочий стол\images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17907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19164" y="1556792"/>
            <a:ext cx="65013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Степень 3-4: 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При повышение уровня печеночных ферментов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&gt; 5 раз от ВГН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–прекращается прием всех гепатотоксических препаратов, продолжается прием, как минимум 3-х не гепатотоксических (инъекционные,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FQs, Cs).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• Если в течение 3-х дней нет динамики по улучшению –остановка приема всех ЛП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• Устранение других факторов нарушения функции печени–наиболее частые вирусный гепатит (А, В и С) и прием алкоголя (исключить прием)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559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ГЕПАТИТ</a:t>
            </a:r>
          </a:p>
        </p:txBody>
      </p:sp>
      <p:pic>
        <p:nvPicPr>
          <p:cNvPr id="2050" name="Picture 2" descr="C:\Users\aabub\OneDrive\Рабочий стол\images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17907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19164" y="1556792"/>
            <a:ext cx="65013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При повышение уровня печеночных ферментов &gt; 3 раз от ВГН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следует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• повторить измерение в течение 48 часов;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• сделать тест на вирусный гепатит;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• определить наличие других гепатотоксических препаратов и оценить возможность их отмены</a:t>
            </a:r>
          </a:p>
          <a:p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Прием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ПТП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прекращается в случае: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• одновременного повышения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АТ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и уровня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билирубина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&gt; 2 раз от ВГН;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• повышения АТ &gt; 5раз от ВГН;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• длительного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персистирования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(более 2 недель повышенного уровня АТ)</a:t>
            </a:r>
          </a:p>
        </p:txBody>
      </p:sp>
    </p:spTree>
    <p:extLst>
      <p:ext uri="{BB962C8B-B14F-4D97-AF65-F5344CB8AC3E}">
        <p14:creationId xmlns:p14="http://schemas.microsoft.com/office/powerpoint/2010/main" val="2476757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ГЕПАТИТ</a:t>
            </a:r>
          </a:p>
        </p:txBody>
      </p:sp>
      <p:pic>
        <p:nvPicPr>
          <p:cNvPr id="2050" name="Picture 2" descr="C:\Users\aabub\OneDrive\Рабочий стол\images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17907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19164" y="1556792"/>
            <a:ext cx="65013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-    Для всех пациентов с гепатитом: проверить препараты сопутствующей терапии, которые принимает пациент, и отменить все гепатотоксичные препараты. 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Систематически проводить поиск других причин (вирусный гепатит, заболевания желчных путей или печени). 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Назначить дополнительные лабораторные исследования (анализ на щелочную фосфатазу, ГГТ) и УЗИ брюшной полости, особенно для пациентов с повышенным уровнем билирубина или АСТ.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Постепенное возобновление приема, начиная с наименее гепатотоксического препарата и с контролем ферментов каждые 3 дня.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По возможности замена наиболее вероятного подозреваемого ПТП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471598"/>
      </p:ext>
    </p:extLst>
  </p:cSld>
  <p:clrMapOvr>
    <a:masterClrMapping/>
  </p:clrMapOvr>
</p:sld>
</file>

<file path=ppt/theme/theme1.xml><?xml version="1.0" encoding="utf-8"?>
<a:theme xmlns:a="http://schemas.openxmlformats.org/drawingml/2006/main" name="М_13_Электролитные нарушения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М_13_Электролитные нарушения</Template>
  <TotalTime>195</TotalTime>
  <Words>679</Words>
  <Application>Microsoft Office PowerPoint</Application>
  <PresentationFormat>On-screen Show (4:3)</PresentationFormat>
  <Paragraphs>97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Tahoma</vt:lpstr>
      <vt:lpstr>Times New Roman</vt:lpstr>
      <vt:lpstr>Trebuchet MS</vt:lpstr>
      <vt:lpstr>М_13_Электролитные нарушения</vt:lpstr>
      <vt:lpstr>ТОКСИЧЕСКИЙ ГЕПАТИТ</vt:lpstr>
      <vt:lpstr>ПОНЯТИЕ </vt:lpstr>
      <vt:lpstr>ПАТОГЕНЕЗ</vt:lpstr>
      <vt:lpstr>ОСНОВНЫЕ МЕХАНИЗМЫ ТОКСИЧЕСКОГО ПОРАЖЕНИЯ</vt:lpstr>
      <vt:lpstr>ШКАЛА ТЯЖЕСТИ НЯ</vt:lpstr>
      <vt:lpstr>ГЕПАТИТ</vt:lpstr>
      <vt:lpstr>ГЕПАТИТ</vt:lpstr>
      <vt:lpstr>ГЕПАТИТ</vt:lpstr>
      <vt:lpstr>ГЕПАТИТ</vt:lpstr>
      <vt:lpstr>Спасибо  за 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Клинический мониторинг лечения ТБ и МЛУ/ТБ больных</dc:title>
  <dc:creator>habdualimova</dc:creator>
  <cp:lastModifiedBy>Saodat Qosimova</cp:lastModifiedBy>
  <cp:revision>29</cp:revision>
  <cp:lastPrinted>2018-03-13T02:58:38Z</cp:lastPrinted>
  <dcterms:created xsi:type="dcterms:W3CDTF">2018-03-12T09:57:43Z</dcterms:created>
  <dcterms:modified xsi:type="dcterms:W3CDTF">2023-01-13T10:32:07Z</dcterms:modified>
</cp:coreProperties>
</file>