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1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</p:sldIdLst>
  <p:sldSz cx="9217025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5"/>
    <a:srgbClr val="BA0C2F"/>
    <a:srgbClr val="CFCDC9"/>
    <a:srgbClr val="FFFFFF"/>
    <a:srgbClr val="6C6463"/>
    <a:srgbClr val="651D32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4271" autoAdjust="0"/>
  </p:normalViewPr>
  <p:slideViewPr>
    <p:cSldViewPr snapToGrid="0" snapToObjects="1">
      <p:cViewPr varScale="1">
        <p:scale>
          <a:sx n="82" d="100"/>
          <a:sy n="82" d="100"/>
        </p:scale>
        <p:origin x="840" y="52"/>
      </p:cViewPr>
      <p:guideLst>
        <p:guide orient="horz" pos="1633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 the overarching goal of the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 tactics below</a:t>
            </a:r>
            <a:endParaRPr/>
          </a:p>
        </p:txBody>
      </p:sp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61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rgbClr val="FF0000"/>
                </a:solidFill>
              </a:rPr>
              <a:t>conescutive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7A666-5C38-4B27-9CAC-9545D58BC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33A09-4EDC-CD47-82D4-3ADDC8E755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86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8" y="153988"/>
            <a:ext cx="8909790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91277" y="1601789"/>
            <a:ext cx="3917235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277" y="3135208"/>
            <a:ext cx="3456384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13">
                <a:solidFill>
                  <a:schemeClr val="bg1"/>
                </a:solidFill>
              </a:defRPr>
            </a:lvl1pPr>
            <a:lvl2pPr marL="460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3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52724" y="2973387"/>
            <a:ext cx="322596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933382" y="1098224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chemeClr val="bg1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5" y="410511"/>
            <a:ext cx="190533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3618" y="153989"/>
            <a:ext cx="4454895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78488" y="1098224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916054" y="2188826"/>
            <a:ext cx="3916929" cy="837152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91584" y="679845"/>
            <a:ext cx="7834472" cy="4647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91277" y="1296987"/>
            <a:ext cx="7834472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2037" marR="0" indent="-232037" algn="l" defTabSz="460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7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2037" marR="0" lvl="0" indent="-232037" algn="l" defTabSz="460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7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13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9708" marR="0" lvl="1" indent="-232037" algn="l" defTabSz="460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7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13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84" y="1296987"/>
            <a:ext cx="3840120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6C6463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323" y="1296987"/>
            <a:ext cx="3840733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6C6463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83" y="1296987"/>
            <a:ext cx="2534375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1066" y="1296987"/>
            <a:ext cx="2534989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41019" y="1296987"/>
            <a:ext cx="2534989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3618" y="2592387"/>
            <a:ext cx="8909791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77" y="1296987"/>
            <a:ext cx="7834472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933384" y="3536623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08514" y="153988"/>
            <a:ext cx="4454895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1277" y="1677987"/>
            <a:ext cx="3686810" cy="2819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933382" y="1098224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1277" y="672562"/>
            <a:ext cx="3686810" cy="837152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3618" y="153989"/>
            <a:ext cx="4454895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78488" y="1098224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916054" y="2188826"/>
            <a:ext cx="3916929" cy="837152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37"/>
            <a:ext cx="9217025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933384" y="1098224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277" y="3135208"/>
            <a:ext cx="3456384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13">
                <a:solidFill>
                  <a:schemeClr val="bg1"/>
                </a:solidFill>
              </a:defRPr>
            </a:lvl1pPr>
            <a:lvl2pPr marL="460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3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52724" y="2973387"/>
            <a:ext cx="322596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5" y="4164371"/>
            <a:ext cx="190533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91277" y="1601789"/>
            <a:ext cx="3917235" cy="1209781"/>
          </a:xfrm>
          <a:effectLst/>
        </p:spPr>
        <p:txBody>
          <a:bodyPr anchor="b" anchorCtr="0">
            <a:normAutofit/>
          </a:bodyPr>
          <a:lstStyle>
            <a:lvl1pPr>
              <a:defRPr sz="24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277" y="3135208"/>
            <a:ext cx="3456384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13">
                <a:solidFill>
                  <a:schemeClr val="bg1"/>
                </a:solidFill>
              </a:defRPr>
            </a:lvl1pPr>
            <a:lvl2pPr marL="460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3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52724" y="2973387"/>
            <a:ext cx="322596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5" y="403636"/>
            <a:ext cx="190533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128" y="534988"/>
            <a:ext cx="5530215" cy="464743"/>
          </a:xfrm>
        </p:spPr>
        <p:txBody>
          <a:bodyPr wrap="square" anchor="t" anchorCtr="0">
            <a:spAutoFit/>
          </a:bodyPr>
          <a:lstStyle>
            <a:lvl1pPr>
              <a:defRPr sz="242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2724" y="687387"/>
            <a:ext cx="322596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5" y="4164371"/>
            <a:ext cx="190533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91277" y="1601789"/>
            <a:ext cx="3917235" cy="1209781"/>
          </a:xfrm>
          <a:effectLst/>
        </p:spPr>
        <p:txBody>
          <a:bodyPr anchor="b" anchorCtr="0">
            <a:normAutofit/>
          </a:bodyPr>
          <a:lstStyle>
            <a:lvl1pPr>
              <a:defRPr sz="24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277" y="3135208"/>
            <a:ext cx="3456384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13">
                <a:solidFill>
                  <a:schemeClr val="bg1"/>
                </a:solidFill>
              </a:defRPr>
            </a:lvl1pPr>
            <a:lvl2pPr marL="460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3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52724" y="2973387"/>
            <a:ext cx="322596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5" y="410511"/>
            <a:ext cx="190533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91584" y="679845"/>
            <a:ext cx="7834472" cy="4647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91277" y="1296987"/>
            <a:ext cx="7834472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2037" marR="0" indent="-232037" algn="l" defTabSz="460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7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2037" marR="0" lvl="0" indent="-232037" algn="l" defTabSz="460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7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13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9708" marR="0" lvl="1" indent="-232037" algn="l" defTabSz="460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7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13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84" y="1296987"/>
            <a:ext cx="3840120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6C6463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323" y="1296987"/>
            <a:ext cx="3840733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6C6463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83" y="1296987"/>
            <a:ext cx="2534375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1066" y="1296987"/>
            <a:ext cx="2534989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41019" y="1296987"/>
            <a:ext cx="2534989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3618" y="2592387"/>
            <a:ext cx="8909791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77" y="1296987"/>
            <a:ext cx="7834472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933384" y="3536623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08514" y="153988"/>
            <a:ext cx="4454895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1277" y="1677987"/>
            <a:ext cx="3686810" cy="2819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933382" y="1098224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1277" y="672562"/>
            <a:ext cx="3686810" cy="837152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3618" y="153989"/>
            <a:ext cx="4454895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78488" y="1098224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916054" y="2188826"/>
            <a:ext cx="3916929" cy="837152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91584" y="679845"/>
            <a:ext cx="7834472" cy="4647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91277" y="1296987"/>
            <a:ext cx="7834472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2037" marR="0" indent="-232037" algn="l" defTabSz="460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7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2037" marR="0" lvl="0" indent="-232037" algn="l" defTabSz="460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7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13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9708" marR="0" lvl="1" indent="-232037" algn="l" defTabSz="460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7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13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84" y="1296987"/>
            <a:ext cx="3840120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6C6463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323" y="1296987"/>
            <a:ext cx="3840733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6C6463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83" y="1296987"/>
            <a:ext cx="2534375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1066" y="1296987"/>
            <a:ext cx="2534989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41019" y="1296987"/>
            <a:ext cx="2534989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3618" y="2592387"/>
            <a:ext cx="8909791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77" y="1296987"/>
            <a:ext cx="7834472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933384" y="3536623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128" y="534988"/>
            <a:ext cx="5530215" cy="464743"/>
          </a:xfrm>
        </p:spPr>
        <p:txBody>
          <a:bodyPr wrap="square" anchor="t" anchorCtr="0">
            <a:spAutoFit/>
          </a:bodyPr>
          <a:lstStyle>
            <a:lvl1pPr>
              <a:defRPr sz="242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2724" y="687387"/>
            <a:ext cx="322596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5" y="4164371"/>
            <a:ext cx="190533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08514" y="153988"/>
            <a:ext cx="4454895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1277" y="1677987"/>
            <a:ext cx="3686810" cy="2819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933382" y="1098224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1277" y="672562"/>
            <a:ext cx="3686810" cy="837152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3618" y="153989"/>
            <a:ext cx="4454895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78488" y="1098224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916054" y="2188826"/>
            <a:ext cx="3916929" cy="837152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2_Cover - Full Red">
    <p:bg>
      <p:bgPr>
        <a:solidFill>
          <a:srgbClr val="BA0C2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53617" y="4845016"/>
            <a:ext cx="2150640" cy="18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5" b="0" i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49151" y="4845016"/>
            <a:ext cx="2918725" cy="18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5" b="0" i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912769" y="4844639"/>
            <a:ext cx="215064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5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lvl="1" indent="0" algn="r">
              <a:spcBef>
                <a:spcPts val="0"/>
              </a:spcBef>
              <a:buNone/>
              <a:defRPr sz="605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lvl="2" indent="0" algn="r">
              <a:spcBef>
                <a:spcPts val="0"/>
              </a:spcBef>
              <a:buNone/>
              <a:defRPr sz="605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lvl="3" indent="0" algn="r">
              <a:spcBef>
                <a:spcPts val="0"/>
              </a:spcBef>
              <a:buNone/>
              <a:defRPr sz="605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lvl="4" indent="0" algn="r">
              <a:spcBef>
                <a:spcPts val="0"/>
              </a:spcBef>
              <a:buNone/>
              <a:defRPr sz="605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lvl="5" indent="0" algn="r">
              <a:spcBef>
                <a:spcPts val="0"/>
              </a:spcBef>
              <a:buNone/>
              <a:defRPr sz="605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lvl="6" indent="0" algn="r">
              <a:spcBef>
                <a:spcPts val="0"/>
              </a:spcBef>
              <a:buNone/>
              <a:defRPr sz="605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lvl="7" indent="0" algn="r">
              <a:spcBef>
                <a:spcPts val="0"/>
              </a:spcBef>
              <a:buNone/>
              <a:defRPr sz="605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lvl="8" indent="0" algn="r">
              <a:spcBef>
                <a:spcPts val="0"/>
              </a:spcBef>
              <a:buNone/>
              <a:defRPr sz="605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691277" y="2346867"/>
            <a:ext cx="3917235" cy="46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"/>
              <a:buNone/>
              <a:defRPr sz="242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691277" y="3135208"/>
            <a:ext cx="3456384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13">
                <a:solidFill>
                  <a:schemeClr val="lt1"/>
                </a:solidFill>
              </a:defRPr>
            </a:lvl1pPr>
            <a:lvl2pPr lvl="1" algn="ctr">
              <a:spcBef>
                <a:spcPts val="80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32" name="Google Shape;32;p3"/>
          <p:cNvCxnSpPr/>
          <p:nvPr/>
        </p:nvCxnSpPr>
        <p:spPr>
          <a:xfrm>
            <a:off x="752724" y="2973387"/>
            <a:ext cx="322596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0239" y="569937"/>
            <a:ext cx="1380611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993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8481" indent="-172827">
              <a:buFont typeface="Wingdings" panose="05000000000000000000" pitchFamily="2" charset="2"/>
              <a:buChar char="§"/>
              <a:defRPr/>
            </a:lvl2pPr>
            <a:lvl3pPr marL="864136" indent="-172827">
              <a:buFont typeface="Calibri" panose="020F0502020204030204" pitchFamily="34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73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671" y="1380206"/>
            <a:ext cx="3917235" cy="3289692"/>
          </a:xfrm>
        </p:spPr>
        <p:txBody>
          <a:bodyPr/>
          <a:lstStyle>
            <a:lvl2pPr marL="518481" indent="-172827">
              <a:buFont typeface="Wingdings" panose="05000000000000000000" pitchFamily="2" charset="2"/>
              <a:buChar char="§"/>
              <a:defRPr/>
            </a:lvl2pPr>
            <a:lvl3pPr marL="864136" indent="-172827">
              <a:buFont typeface="Calibri" panose="020F0502020204030204" pitchFamily="34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119" y="1380206"/>
            <a:ext cx="3917235" cy="3289692"/>
          </a:xfrm>
        </p:spPr>
        <p:txBody>
          <a:bodyPr/>
          <a:lstStyle>
            <a:lvl2pPr marL="518481" indent="-172827">
              <a:buFont typeface="Wingdings" panose="05000000000000000000" pitchFamily="2" charset="2"/>
              <a:buChar char="§"/>
              <a:defRPr/>
            </a:lvl2pPr>
            <a:lvl3pPr marL="864136" indent="-172827">
              <a:buFont typeface="Calibri" panose="020F0502020204030204" pitchFamily="34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40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91584" y="679845"/>
            <a:ext cx="7834472" cy="4647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91277" y="1296987"/>
            <a:ext cx="7834472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84" y="1296987"/>
            <a:ext cx="7834472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6C6463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84" y="1296987"/>
            <a:ext cx="3840120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6C6463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323" y="1296987"/>
            <a:ext cx="3840733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6C6463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83" y="1296987"/>
            <a:ext cx="2534375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1066" y="1296987"/>
            <a:ext cx="2534989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617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151" y="4844996"/>
            <a:ext cx="2918725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2769" y="4844996"/>
            <a:ext cx="2150640" cy="185435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41019" y="1296987"/>
            <a:ext cx="2534989" cy="3200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 sz="1613">
                <a:solidFill>
                  <a:srgbClr val="FFFFFF"/>
                </a:solidFill>
              </a:defRPr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3618" y="2592387"/>
            <a:ext cx="8909791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77" y="1296987"/>
            <a:ext cx="7834472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44996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933384" y="3536623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91584" y="679844"/>
            <a:ext cx="7834472" cy="46474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08514" y="153988"/>
            <a:ext cx="4454895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608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9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44996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1277" y="1677987"/>
            <a:ext cx="3686810" cy="2819400"/>
          </a:xfrm>
        </p:spPr>
        <p:txBody>
          <a:bodyPr>
            <a:normAutofit/>
          </a:bodyPr>
          <a:lstStyle>
            <a:lvl1pPr>
              <a:defRPr sz="1613">
                <a:solidFill>
                  <a:srgbClr val="6C6463"/>
                </a:solidFill>
              </a:defRPr>
            </a:lvl1pPr>
            <a:lvl2pPr>
              <a:defRPr sz="1613">
                <a:solidFill>
                  <a:srgbClr val="6C6463"/>
                </a:solidFill>
              </a:defRPr>
            </a:lvl2pPr>
            <a:lvl3pPr>
              <a:defRPr sz="1613">
                <a:solidFill>
                  <a:srgbClr val="6C6463"/>
                </a:solidFill>
              </a:defRPr>
            </a:lvl3pPr>
            <a:lvl4pPr>
              <a:defRPr sz="1412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933382" y="1098224"/>
            <a:ext cx="2073910" cy="185435"/>
          </a:xfrm>
        </p:spPr>
        <p:txBody>
          <a:bodyPr>
            <a:spAutoFit/>
          </a:bodyPr>
          <a:lstStyle>
            <a:lvl1pPr marL="0" indent="0" algn="r">
              <a:buNone/>
              <a:defRPr sz="605" baseline="0">
                <a:solidFill>
                  <a:srgbClr val="FFFFFF"/>
                </a:solidFill>
              </a:defRPr>
            </a:lvl1pPr>
            <a:lvl2pPr marL="232035" indent="0">
              <a:buNone/>
              <a:defRPr sz="1814">
                <a:solidFill>
                  <a:schemeClr val="bg1"/>
                </a:solidFill>
              </a:defRPr>
            </a:lvl2pPr>
            <a:lvl3pPr marL="464074" indent="0">
              <a:buNone/>
              <a:defRPr sz="1613">
                <a:solidFill>
                  <a:schemeClr val="bg1"/>
                </a:solidFill>
              </a:defRPr>
            </a:lvl3pPr>
            <a:lvl4pPr marL="689708" indent="0">
              <a:buNone/>
              <a:defRPr sz="1412">
                <a:solidFill>
                  <a:schemeClr val="bg1"/>
                </a:solidFill>
              </a:defRPr>
            </a:lvl4pPr>
            <a:lvl5pPr marL="1033762" indent="0">
              <a:buNone/>
              <a:defRPr sz="12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91277" y="672562"/>
            <a:ext cx="3686810" cy="837152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84" y="679845"/>
            <a:ext cx="7834472" cy="4647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277" y="1296987"/>
            <a:ext cx="7834472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617" y="4864564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1" y="4864564"/>
            <a:ext cx="2918725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769" y="4864564"/>
            <a:ext cx="2150640" cy="18543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5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1" y="0"/>
            <a:ext cx="9217025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9" r:id="rId32"/>
    <p:sldLayoutId id="2147483762" r:id="rId33"/>
    <p:sldLayoutId id="2147483763" r:id="rId34"/>
  </p:sldLayoutIdLst>
  <p:hf hdr="0"/>
  <p:txStyles>
    <p:titleStyle>
      <a:lvl1pPr algn="l" defTabSz="460873" rtl="0" eaLnBrk="1" latinLnBrk="0" hangingPunct="1">
        <a:spcBef>
          <a:spcPct val="0"/>
        </a:spcBef>
        <a:buNone/>
        <a:defRPr sz="242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2037" indent="-232037" algn="l" defTabSz="460873" rtl="0" eaLnBrk="1" latinLnBrk="0" hangingPunct="1">
        <a:spcBef>
          <a:spcPts val="0"/>
        </a:spcBef>
        <a:spcAft>
          <a:spcPts val="807"/>
        </a:spcAft>
        <a:buFont typeface="Arial"/>
        <a:buChar char="•"/>
        <a:defRPr sz="1613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9708" indent="-232037" algn="l" defTabSz="460873" rtl="0" eaLnBrk="1" latinLnBrk="0" hangingPunct="1">
        <a:spcBef>
          <a:spcPts val="0"/>
        </a:spcBef>
        <a:spcAft>
          <a:spcPts val="807"/>
        </a:spcAft>
        <a:buFont typeface="Arial"/>
        <a:buChar char="–"/>
        <a:defRPr sz="1613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21745" indent="-232037" algn="l" defTabSz="460873" rtl="0" eaLnBrk="1" latinLnBrk="0" hangingPunct="1">
        <a:spcBef>
          <a:spcPct val="20000"/>
        </a:spcBef>
        <a:buFont typeface="Arial"/>
        <a:buChar char="•"/>
        <a:defRPr sz="1814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55382" indent="-233637" algn="l" defTabSz="460873" rtl="0" eaLnBrk="1" latinLnBrk="0" hangingPunct="1">
        <a:spcBef>
          <a:spcPct val="20000"/>
        </a:spcBef>
        <a:buFont typeface="Arial"/>
        <a:buChar char="–"/>
        <a:defRPr sz="1613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65800" indent="-232037" algn="l" defTabSz="460873" rtl="0" eaLnBrk="1" latinLnBrk="0" hangingPunct="1">
        <a:spcBef>
          <a:spcPct val="20000"/>
        </a:spcBef>
        <a:buFont typeface="Arial"/>
        <a:buChar char="»"/>
        <a:defRPr sz="1412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34798" indent="-230436" algn="l" defTabSz="460873" rtl="0" eaLnBrk="1" latinLnBrk="0" hangingPunct="1">
        <a:spcBef>
          <a:spcPct val="20000"/>
        </a:spcBef>
        <a:buFont typeface="Arial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6pPr>
      <a:lvl7pPr marL="2995671" indent="-230436" algn="l" defTabSz="460873" rtl="0" eaLnBrk="1" latinLnBrk="0" hangingPunct="1">
        <a:spcBef>
          <a:spcPct val="20000"/>
        </a:spcBef>
        <a:buFont typeface="Arial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7pPr>
      <a:lvl8pPr marL="3456544" indent="-230436" algn="l" defTabSz="460873" rtl="0" eaLnBrk="1" latinLnBrk="0" hangingPunct="1">
        <a:spcBef>
          <a:spcPct val="20000"/>
        </a:spcBef>
        <a:buFont typeface="Arial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8pPr>
      <a:lvl9pPr marL="3917416" indent="-230436" algn="l" defTabSz="460873" rtl="0" eaLnBrk="1" latinLnBrk="0" hangingPunct="1">
        <a:spcBef>
          <a:spcPct val="20000"/>
        </a:spcBef>
        <a:buFont typeface="Arial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087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73" algn="l" defTabSz="46087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745" algn="l" defTabSz="46087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618" algn="l" defTabSz="46087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490" algn="l" defTabSz="46087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363" algn="l" defTabSz="46087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5235" algn="l" defTabSz="46087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6107" algn="l" defTabSz="46087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979" algn="l" defTabSz="46087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2155" tIns="46065" rIns="92155" bIns="46065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ctrTitle"/>
          </p:nvPr>
        </p:nvSpPr>
        <p:spPr>
          <a:xfrm>
            <a:off x="655637" y="1272655"/>
            <a:ext cx="7752242" cy="1452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155" tIns="46065" rIns="92155" bIns="46065" rtlCol="0" anchor="b" anchorCtr="0"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ПРОГРАММНЫЕ АСПЕКТЫ В РАМКАХ ОИ В РЕСПУБЛИКЕ ТАДЖИКИСТАН</a:t>
            </a:r>
          </a:p>
        </p:txBody>
      </p:sp>
      <p:sp>
        <p:nvSpPr>
          <p:cNvPr id="3" name="Subtitle 12">
            <a:extLst>
              <a:ext uri="{FF2B5EF4-FFF2-40B4-BE49-F238E27FC236}">
                <a16:creationId xmlns:a16="http://schemas.microsoft.com/office/drawing/2014/main" id="{F26AE822-7FFF-82D9-0E4A-C77191289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479" y="3941957"/>
            <a:ext cx="7772400" cy="838200"/>
          </a:xfrm>
        </p:spPr>
        <p:txBody>
          <a:bodyPr>
            <a:normAutofit fontScale="85000" lnSpcReduction="1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курс «Фармаконадзор и активный мониторинг безопасности препаратов в рамках операционных исследований по внедрению новых режимов лечения ЛУ-ТБ»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0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033561E-7552-43FC-A7D1-D5DD8FFF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12" y="303098"/>
            <a:ext cx="7834471" cy="1077218"/>
          </a:xfrm>
        </p:spPr>
        <p:txBody>
          <a:bodyPr/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КОНТЕЙНЕР ДЛЯ ХРАНЕНИЯ ПРЕПАРАТОВ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527422E-844E-48EB-B987-9F80FC870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180" y="1298338"/>
            <a:ext cx="2848976" cy="33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0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64"/>
          <p:cNvSpPr txBox="1">
            <a:spLocks noGrp="1"/>
          </p:cNvSpPr>
          <p:nvPr>
            <p:ph type="title"/>
          </p:nvPr>
        </p:nvSpPr>
        <p:spPr>
          <a:xfrm>
            <a:off x="1167442" y="1374015"/>
            <a:ext cx="6921755" cy="286500"/>
          </a:xfrm>
          <a:prstGeom prst="rect">
            <a:avLst/>
          </a:prstGeom>
          <a:noFill/>
          <a:ln>
            <a:noFill/>
          </a:ln>
        </p:spPr>
        <p:txBody>
          <a:bodyPr vert="horz" lIns="69116" tIns="34549" rIns="69116" bIns="34549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800000"/>
              </a:buClr>
              <a:buSzPct val="25000"/>
            </a:pPr>
            <a:r>
              <a:rPr lang="ru-RU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БАЗА ДАННЫХ ДЛЯ ОИ</a:t>
            </a:r>
            <a:endParaRPr lang="en-US"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78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6FED-D4AC-422B-8B37-E6203C24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310" y="336018"/>
            <a:ext cx="5875853" cy="604140"/>
          </a:xfrm>
        </p:spPr>
        <p:txBody>
          <a:bodyPr/>
          <a:lstStyle/>
          <a:p>
            <a:r>
              <a:rPr lang="ru-RU" sz="3326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</a:t>
            </a:r>
            <a:r>
              <a:rPr lang="en-US" sz="3326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7ED4F-CAF1-47FA-9A2D-6C3388176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9241" indent="-259241" defTabSz="691308">
              <a:spcAft>
                <a:spcPts val="0"/>
              </a:spcAft>
            </a:pPr>
            <a:r>
              <a:rPr lang="ru-RU" sz="2420" dirty="0">
                <a:solidFill>
                  <a:prstClr val="black"/>
                </a:solidFill>
                <a:cs typeface="+mn-cs"/>
              </a:rPr>
              <a:t>Благодарность</a:t>
            </a:r>
            <a:r>
              <a:rPr lang="en-US" sz="2420" dirty="0">
                <a:solidFill>
                  <a:prstClr val="black"/>
                </a:solidFill>
                <a:cs typeface="+mn-cs"/>
              </a:rPr>
              <a:t>:</a:t>
            </a:r>
          </a:p>
          <a:p>
            <a:pPr marL="561689" lvl="1" indent="-216034" defTabSz="691308">
              <a:spcAft>
                <a:spcPts val="0"/>
              </a:spcAft>
            </a:pPr>
            <a:r>
              <a:rPr lang="ru-RU" sz="2117" dirty="0">
                <a:solidFill>
                  <a:prstClr val="black"/>
                </a:solidFill>
              </a:rPr>
              <a:t>Пациентам</a:t>
            </a:r>
            <a:endParaRPr lang="en-US" sz="2117" dirty="0">
              <a:solidFill>
                <a:prstClr val="black"/>
              </a:solidFill>
            </a:endParaRPr>
          </a:p>
          <a:p>
            <a:pPr marL="561689" lvl="1" indent="-216034" defTabSz="691308">
              <a:spcAft>
                <a:spcPts val="0"/>
              </a:spcAft>
            </a:pPr>
            <a:r>
              <a:rPr lang="ru-RU" sz="2117" dirty="0">
                <a:solidFill>
                  <a:prstClr val="black"/>
                </a:solidFill>
              </a:rPr>
              <a:t>Врачам и медсестрам</a:t>
            </a:r>
            <a:endParaRPr lang="en-US" sz="2117" dirty="0">
              <a:solidFill>
                <a:prstClr val="black"/>
              </a:solidFill>
            </a:endParaRPr>
          </a:p>
          <a:p>
            <a:pPr marL="561689" lvl="1" indent="-216034" defTabSz="691308">
              <a:spcAft>
                <a:spcPts val="0"/>
              </a:spcAft>
            </a:pPr>
            <a:r>
              <a:rPr lang="en-US" sz="2117" dirty="0">
                <a:solidFill>
                  <a:prstClr val="black"/>
                </a:solidFill>
              </a:rPr>
              <a:t>USAID</a:t>
            </a:r>
          </a:p>
          <a:p>
            <a:pPr marL="561689" lvl="1" indent="-216034" defTabSz="691308">
              <a:spcAft>
                <a:spcPts val="0"/>
              </a:spcAft>
            </a:pPr>
            <a:r>
              <a:rPr lang="en-US" sz="2117" dirty="0">
                <a:solidFill>
                  <a:prstClr val="black"/>
                </a:solidFill>
              </a:rPr>
              <a:t>ETICA</a:t>
            </a:r>
          </a:p>
          <a:p>
            <a:pPr marL="561689" lvl="1" indent="-216034" defTabSz="691308">
              <a:spcAft>
                <a:spcPts val="0"/>
              </a:spcAft>
            </a:pPr>
            <a:r>
              <a:rPr lang="ru-RU" sz="2117" dirty="0">
                <a:solidFill>
                  <a:prstClr val="black"/>
                </a:solidFill>
              </a:rPr>
              <a:t>ВОЗ</a:t>
            </a:r>
          </a:p>
          <a:p>
            <a:pPr marL="561689" lvl="1" indent="-216034" defTabSz="691308">
              <a:spcAft>
                <a:spcPts val="0"/>
              </a:spcAft>
            </a:pPr>
            <a:r>
              <a:rPr lang="ru-RU" sz="2117" dirty="0">
                <a:solidFill>
                  <a:prstClr val="black"/>
                </a:solidFill>
              </a:rPr>
              <a:t>МЗ и НТП Таджикистана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28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77" y="370031"/>
            <a:ext cx="7834472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КРАТКАЯ ИНФОРМАЦИЯ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97CB-1557-4A62-B65F-055DAAF3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3" y="1296987"/>
            <a:ext cx="7956406" cy="3200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Несмотря на первоначальное беспокойство и отсутствие знаний о новых ПТП, врачи начинают использовать эти препараты все чаще, после того как сняты все барьеры.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1"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Деламанид – это препарат, который врачам нравится назначать, если он доступен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259234" lvl="2" indent="-259234"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ПТП становятся «преобладающим» в странах с высоким бременем МЛУ ТБ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04888" lvl="3" indent="-259234"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Первоначально назначение ограничивалось только для нескольких пациентов с широкой лекарственной устойчивостью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04888" lvl="3" indent="-259234"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использования для пациентов с непереносимостью традиционных МЛУ препаратов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04888" lvl="3" indent="-259234"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Часто назначается пациентам с сочетанной патологией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гепатит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C,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диабет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ВИЧ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604888" lvl="3" indent="-259234">
              <a:lnSpc>
                <a:spcPct val="110000"/>
              </a:lnSpc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чаще используется сочетанное назначение, а также назначается детям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4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10" y="283768"/>
            <a:ext cx="7834472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МЕТОДЫ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51" y="1209837"/>
            <a:ext cx="8560312" cy="3421580"/>
          </a:xfrm>
        </p:spPr>
        <p:txBody>
          <a:bodyPr vert="horz" lIns="69128" tIns="34564" rIns="69128" bIns="34564" rtlCol="0" anchor="t">
            <a:normAutofit/>
          </a:bodyPr>
          <a:lstStyle/>
          <a:p>
            <a:pPr>
              <a:spcAft>
                <a:spcPts val="1814"/>
              </a:spcAft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Когорта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ноября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20г.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3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сентября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21г.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14"/>
              </a:spcAft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Популяция: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положительный посев до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дней до начала применения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mSTR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14"/>
              </a:spcAft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 конверсии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первые два отрицательных посева,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полученных с разницей в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&gt;= 15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дней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9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E0A60DF-98BB-42D5-A673-C669B725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42" y="267425"/>
            <a:ext cx="7834472" cy="584775"/>
          </a:xfrm>
        </p:spPr>
        <p:txBody>
          <a:bodyPr/>
          <a:lstStyle/>
          <a:p>
            <a:pPr eaLnBrk="1" hangingPunct="1"/>
            <a:r>
              <a:rPr lang="ru-RU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ОИ ВНЕДРЕНИЯ мКРЛ В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ТАДЖИКИСТАНЕ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D40C3650-F27A-4B6A-9647-317EDED5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36" y="1155940"/>
            <a:ext cx="8195094" cy="3467968"/>
          </a:xfrm>
        </p:spPr>
        <p:txBody>
          <a:bodyPr>
            <a:normAutofit/>
          </a:bodyPr>
          <a:lstStyle/>
          <a:p>
            <a:pPr marL="259241" indent="-259241" defTabSz="345655">
              <a:lnSpc>
                <a:spcPct val="80000"/>
              </a:lnSpc>
            </a:pPr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в соответствии с НСП  по борьбе с ТБ в РТ на 2021-2025 годы, утвержденного Постановлением Правительства</a:t>
            </a:r>
          </a:p>
          <a:p>
            <a:pPr marL="561689" lvl="1" indent="-216034" defTabSz="345655">
              <a:lnSpc>
                <a:spcPct val="80000"/>
              </a:lnSpc>
            </a:pPr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Поэтапное внедрение коротких схем лечения М/ШЛУ-ТБ, основанных на данных ТЛЧ;</a:t>
            </a:r>
          </a:p>
          <a:p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Протокол операционного исследования модифицированных краткосрочных схем лечения РУ-ТБ исключительно пероральными средствами (</a:t>
            </a:r>
            <a:r>
              <a:rPr lang="ru-RU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Европейская программа по исследованиям туберкулеза</a:t>
            </a:r>
            <a:r>
              <a:rPr lang="ru-RU" sz="1600" cap="al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ВЕРСИЯ 4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От 7 дека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бря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 г.</a:t>
            </a:r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259241" indent="-259241" defTabSz="345655">
              <a:lnSpc>
                <a:spcPct val="80000"/>
              </a:lnSpc>
            </a:pPr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Усиление координации активностей между партнерами ТБ программы (WHO, KNCV, ГФ, 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ETICA</a:t>
            </a:r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59241" indent="-259241" defTabSz="345655">
              <a:lnSpc>
                <a:spcPct val="80000"/>
              </a:lnSpc>
            </a:pPr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«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ETICA</a:t>
            </a:r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реализуется в 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регионах (областях), что составляет 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30% </a:t>
            </a:r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территории Таджикистана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59241" indent="-259241" defTabSz="345655">
              <a:lnSpc>
                <a:spcPct val="80000"/>
              </a:lnSpc>
            </a:pPr>
            <a:r>
              <a:rPr lang="ru-RU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Планируется охватить лечением  пациентов с 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R/MDR TB.</a:t>
            </a:r>
            <a:endParaRPr lang="ru-RU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0" y="254227"/>
            <a:ext cx="8310113" cy="584775"/>
          </a:xfrm>
        </p:spPr>
        <p:txBody>
          <a:bodyPr/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Места лечения пациентов в пилотах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ETICA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079" y="1870398"/>
            <a:ext cx="4532677" cy="237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95" y="2794542"/>
            <a:ext cx="2258366" cy="682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090" y="1857395"/>
            <a:ext cx="3552445" cy="1539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70" y="2159408"/>
            <a:ext cx="2776836" cy="8966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4" y="3146047"/>
            <a:ext cx="1599292" cy="649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22" y="1634008"/>
            <a:ext cx="1295103" cy="649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7585" y="1634008"/>
            <a:ext cx="1327366" cy="6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0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E0A60DF-98BB-42D5-A673-C669B725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1" y="160129"/>
            <a:ext cx="8295322" cy="584775"/>
          </a:xfrm>
        </p:spPr>
        <p:txBody>
          <a:bodyPr/>
          <a:lstStyle/>
          <a:p>
            <a:pPr eaLnBrk="1" hangingPunct="1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ПРИМЕНЕНИЕ мКРЛ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 ТАДЖИКИСТАНЕ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D40C3650-F27A-4B6A-9647-317EDED58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12" y="834101"/>
            <a:ext cx="8557404" cy="859125"/>
          </a:xfrm>
        </p:spPr>
        <p:txBody>
          <a:bodyPr>
            <a:normAutofit lnSpcReduction="10000"/>
          </a:bodyPr>
          <a:lstStyle/>
          <a:p>
            <a:pPr marL="216034" indent="-216034" defTabSz="345655">
              <a:spcAft>
                <a:spcPts val="0"/>
              </a:spcAft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Прогнозируемый размер когорты больных в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mSTR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вТаджикистане не менее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пациентов;</a:t>
            </a:r>
          </a:p>
          <a:p>
            <a:pPr marL="216034" indent="-216034" defTabSz="345655">
              <a:spcAft>
                <a:spcPts val="0"/>
              </a:spcAft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Окончание набора – 30 сентября 2021 года;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9241" indent="-259241" defTabSz="345655">
              <a:lnSpc>
                <a:spcPct val="80000"/>
              </a:lnSpc>
            </a:pPr>
            <a:endParaRPr lang="ru-RU" altLang="en-US" sz="1588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7CAB0F-82B4-48F6-AB9B-0F779CC0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02422"/>
              </p:ext>
            </p:extLst>
          </p:nvPr>
        </p:nvGraphicFramePr>
        <p:xfrm>
          <a:off x="684362" y="2121408"/>
          <a:ext cx="7525327" cy="2215830"/>
        </p:xfrm>
        <a:graphic>
          <a:graphicData uri="http://schemas.openxmlformats.org/drawingml/2006/table">
            <a:tbl>
              <a:tblPr firstRow="1" firstCol="1" bandRow="1"/>
              <a:tblGrid>
                <a:gridCol w="4152260">
                  <a:extLst>
                    <a:ext uri="{9D8B030D-6E8A-4147-A177-3AD203B41FA5}">
                      <a16:colId xmlns:a16="http://schemas.microsoft.com/office/drawing/2014/main" val="2698041608"/>
                    </a:ext>
                  </a:extLst>
                </a:gridCol>
                <a:gridCol w="3373067">
                  <a:extLst>
                    <a:ext uri="{9D8B030D-6E8A-4147-A177-3AD203B41FA5}">
                      <a16:colId xmlns:a16="http://schemas.microsoft.com/office/drawing/2014/main" val="3120910602"/>
                    </a:ext>
                  </a:extLst>
                </a:gridCol>
              </a:tblGrid>
              <a:tr h="49743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Места лечения</a:t>
                      </a:r>
                    </a:p>
                  </a:txBody>
                  <a:tcPr marL="51846" marR="5184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План набора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20771"/>
                  </a:ext>
                </a:extLst>
              </a:tr>
              <a:tr h="4295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Calibri"/>
                          <a:ea typeface="+mn-ea"/>
                          <a:cs typeface="+mn-cs"/>
                        </a:rPr>
                        <a:t>Душанбе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846" marR="5184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176449"/>
                  </a:ext>
                </a:extLst>
              </a:tr>
              <a:tr h="4295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Calibri"/>
                          <a:ea typeface="+mn-ea"/>
                          <a:cs typeface="+mn-cs"/>
                        </a:rPr>
                        <a:t>Вахдат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846" marR="5184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59619"/>
                  </a:ext>
                </a:extLst>
              </a:tr>
              <a:tr h="4295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</a:rPr>
                        <a:t>Рудаки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846" marR="5184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7438"/>
                  </a:ext>
                </a:extLst>
              </a:tr>
              <a:tr h="4295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</a:rPr>
                        <a:t>Всего 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6" marR="51846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846" marR="51846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7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93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24" y="243511"/>
            <a:ext cx="7834472" cy="584775"/>
          </a:xfrm>
        </p:spPr>
        <p:txBody>
          <a:bodyPr/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ЛЕКАРСТВЕННОЕ ОБЕСПЕЧЕНИЕ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542102"/>
              </p:ext>
            </p:extLst>
          </p:nvPr>
        </p:nvGraphicFramePr>
        <p:xfrm>
          <a:off x="504964" y="1043055"/>
          <a:ext cx="7957832" cy="230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6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117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2020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2021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r>
                        <a:rPr lang="en-US" sz="1500" dirty="0"/>
                        <a:t> </a:t>
                      </a:r>
                      <a:r>
                        <a:rPr lang="ru-RU" sz="1500" dirty="0"/>
                        <a:t>КУРСОВ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2">
                <a:tc>
                  <a:txBody>
                    <a:bodyPr/>
                    <a:lstStyle/>
                    <a:p>
                      <a:r>
                        <a:rPr lang="en-US" sz="1500" dirty="0"/>
                        <a:t>BDQ, 100 mg</a:t>
                      </a:r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100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350</a:t>
                      </a:r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450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2">
                <a:tc>
                  <a:txBody>
                    <a:bodyPr/>
                    <a:lstStyle/>
                    <a:p>
                      <a:r>
                        <a:rPr lang="en-US" sz="1500" dirty="0"/>
                        <a:t>DLM,</a:t>
                      </a:r>
                      <a:r>
                        <a:rPr lang="en-US" sz="1500" baseline="0" dirty="0"/>
                        <a:t> 50 mg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</a:t>
                      </a:r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70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90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2">
                <a:tc>
                  <a:txBody>
                    <a:bodyPr/>
                    <a:lstStyle/>
                    <a:p>
                      <a:r>
                        <a:rPr lang="en-US" sz="1500" dirty="0"/>
                        <a:t>LZD, 600 mg</a:t>
                      </a:r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100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350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450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2">
                <a:tc>
                  <a:txBody>
                    <a:bodyPr/>
                    <a:lstStyle/>
                    <a:p>
                      <a:r>
                        <a:rPr lang="en-US" sz="1500" dirty="0"/>
                        <a:t>CFZ, 100</a:t>
                      </a:r>
                      <a:r>
                        <a:rPr lang="en-US" sz="1500" baseline="0" dirty="0"/>
                        <a:t> mg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100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350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450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2">
                <a:tc>
                  <a:txBody>
                    <a:bodyPr/>
                    <a:lstStyle/>
                    <a:p>
                      <a:r>
                        <a:rPr lang="en-US" sz="1500" dirty="0"/>
                        <a:t>LFL, 250 mg</a:t>
                      </a:r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100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350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450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2">
                <a:tc>
                  <a:txBody>
                    <a:bodyPr/>
                    <a:lstStyle/>
                    <a:p>
                      <a:r>
                        <a:rPr lang="en-US" sz="1500" dirty="0"/>
                        <a:t>CS 500 mg</a:t>
                      </a:r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80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280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360</a:t>
                      </a:r>
                      <a:endParaRPr lang="en-US" sz="1500" dirty="0"/>
                    </a:p>
                  </a:txBody>
                  <a:tcPr marL="69128" marR="69128" marT="34564" marB="3456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7767" y="3415737"/>
            <a:ext cx="6221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34" indent="-216034" defTabSz="345655">
              <a:buFont typeface="Arial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Поставка препаратов гарантированного качества через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GDF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STOP TB Partnership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 на безвозмездной основе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на средства ГФ АТМ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;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pPr marL="216034" indent="-216034" defTabSz="345655">
              <a:buFont typeface="Arial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Механизм разового ввоза, разрешение от МЗ РТ;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16034" indent="-216034" defTabSz="345655">
              <a:buFont typeface="Arial"/>
              <a:buChar char="•"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Прогнозирование основано на данных о плане набора, реальном потреблении и продолжительности приема препаратов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QUAN TB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;.</a:t>
            </a:r>
          </a:p>
          <a:p>
            <a:pPr marL="216034" indent="-216034" defTabSz="345655">
              <a:buFont typeface="Arial"/>
              <a:buChar char="•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3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76" y="363543"/>
            <a:ext cx="7834472" cy="46474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ПРОГРАММНЫЕ ДОКУМЕНТЫ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0851" y="1209835"/>
            <a:ext cx="8295322" cy="3341171"/>
          </a:xfrm>
        </p:spPr>
        <p:txBody>
          <a:bodyPr>
            <a:normAutofit/>
          </a:bodyPr>
          <a:lstStyle/>
          <a:p>
            <a:pPr lvl="1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Клиническое и программное руководство по лечению ТБ с применением новых ПТП;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сбора данных по эффективности и безопасности в рамках проекта;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Информированное согласие на лечение новыми ПТП, формы программного и клинического мониторинга;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тщательного фармаконадзора в рамках пилотов.</a:t>
            </a:r>
          </a:p>
          <a:p>
            <a:pPr marL="345655" lvl="1" indent="0">
              <a:buNone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65C86-3621-488E-9D67-A8A9BA48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85" y="-619302"/>
            <a:ext cx="8827698" cy="2129814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ПЕРЕЧЕНЬ ОСНОВНЫХ СОСТАВЛЯЮЩИХ ДЛЯ ПРОВЕДЕНИЯ ВИДЕО-СОПРОВОЖДЕНИЯ</a:t>
            </a:r>
            <a:b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F95E7-1D50-44E9-B750-21A298E3A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51" y="861691"/>
            <a:ext cx="8295322" cy="3868135"/>
          </a:xfrm>
        </p:spPr>
        <p:txBody>
          <a:bodyPr/>
          <a:lstStyle/>
          <a:p>
            <a:endParaRPr lang="ru-RU" dirty="0"/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Обученный медицинский работник, владеющий навыками проведения методики;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Отдельная комната или выделенное место;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Возможность проведения видео-сопровождения в вечерние часы и выходные дни;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Стационарный или переносной компьютер (ноутбук или планшет), имеющим возможность соединения с Интернетом, приема/трансляции видеосигнала и хранения видеофайлов;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минимума установленных мобильных приложений и программ;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Контейнер для хранения лекарственных препаратов;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Прозрачные стаканы для пациентов;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ТБ-01 для фиксации приема противотуберкулезных препаратов.</a:t>
            </a:r>
          </a:p>
          <a:p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1673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3009</TotalTime>
  <Words>588</Words>
  <Application>Microsoft Office PowerPoint</Application>
  <PresentationFormat>Custom</PresentationFormat>
  <Paragraphs>97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Cabin</vt:lpstr>
      <vt:lpstr>Calibri</vt:lpstr>
      <vt:lpstr>Corbel</vt:lpstr>
      <vt:lpstr>Gill Sans MT</vt:lpstr>
      <vt:lpstr>Wingdings</vt:lpstr>
      <vt:lpstr>16.9-Template_12.7.2016</vt:lpstr>
      <vt:lpstr>ПРОГРАММНЫЕ АСПЕКТЫ В РАМКАХ ОИ В РЕСПУБЛИКЕ ТАДЖИКИСТАН</vt:lpstr>
      <vt:lpstr>КРАТКАЯ ИНФОРМАЦИЯ</vt:lpstr>
      <vt:lpstr>МЕТОДЫ</vt:lpstr>
      <vt:lpstr>ОИ ВНЕДРЕНИЯ мКРЛ В ТАДЖИКИСТАНЕ</vt:lpstr>
      <vt:lpstr>Места лечения пациентов в пилотах ETICA</vt:lpstr>
      <vt:lpstr>ПРИМЕНЕНИЕ мКРЛ В ТАДЖИКИСТАНЕ</vt:lpstr>
      <vt:lpstr>ЛЕКАРСТВЕННОЕ ОБЕСПЕЧЕНИЕ</vt:lpstr>
      <vt:lpstr>ПРОГРАММНЫЕ ДОКУМЕНТЫ</vt:lpstr>
      <vt:lpstr>   ПЕРЕЧЕНЬ ОСНОВНЫХ СОСТАВЛЯЮЩИХ ДЛЯ ПРОВЕДЕНИЯ ВИДЕО-СОПРОВОЖДЕНИЯ </vt:lpstr>
      <vt:lpstr>КОНТЕЙНЕР ДЛЯ ХРАНЕНИЯ ПРЕПАРАТОВ </vt:lpstr>
      <vt:lpstr>БАЗА ДАННЫХ ДЛЯ ОИ</vt:lpstr>
      <vt:lpstr>СПАСИБО!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Saodat Qosimova</cp:lastModifiedBy>
  <cp:revision>111</cp:revision>
  <dcterms:created xsi:type="dcterms:W3CDTF">2017-03-16T17:43:27Z</dcterms:created>
  <dcterms:modified xsi:type="dcterms:W3CDTF">2023-01-12T12:58:12Z</dcterms:modified>
</cp:coreProperties>
</file>